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1"/>
  </p:notesMasterIdLst>
  <p:sldIdLst>
    <p:sldId id="257" r:id="rId2"/>
    <p:sldId id="285" r:id="rId3"/>
    <p:sldId id="270" r:id="rId4"/>
    <p:sldId id="271" r:id="rId5"/>
    <p:sldId id="286" r:id="rId6"/>
    <p:sldId id="287" r:id="rId7"/>
    <p:sldId id="274" r:id="rId8"/>
    <p:sldId id="275" r:id="rId9"/>
    <p:sldId id="276" r:id="rId10"/>
    <p:sldId id="277" r:id="rId11"/>
    <p:sldId id="278" r:id="rId12"/>
    <p:sldId id="279" r:id="rId13"/>
    <p:sldId id="258" r:id="rId14"/>
    <p:sldId id="288" r:id="rId15"/>
    <p:sldId id="289" r:id="rId16"/>
    <p:sldId id="295" r:id="rId17"/>
    <p:sldId id="296" r:id="rId18"/>
    <p:sldId id="293" r:id="rId19"/>
    <p:sldId id="268" r:id="rId20"/>
    <p:sldId id="267" r:id="rId21"/>
    <p:sldId id="290" r:id="rId22"/>
    <p:sldId id="261" r:id="rId23"/>
    <p:sldId id="262" r:id="rId24"/>
    <p:sldId id="263" r:id="rId25"/>
    <p:sldId id="264" r:id="rId26"/>
    <p:sldId id="266" r:id="rId27"/>
    <p:sldId id="291" r:id="rId28"/>
    <p:sldId id="292" r:id="rId29"/>
    <p:sldId id="294" r:id="rId30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18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Zestawienia\Robocze_Zestawy\Odra\Harmonogram_Odr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Szczecin\wykresy_TW%20i%20CW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Szczecin\wykresy_TW%20i%20CW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Szczecin_11.05.2021\Robocze_Wykresy_prezentacje%20(1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Szczecin_11.05.2021\Robocze_Wykresy_prezentacje%20(1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lkosgladkie\Documents\1%20Projekty\KZGW\01_2020_IIaPGW\2_Konsultacje%20spoleczne_IIaPGW\Prezentacje_IIaPGW\Robocze_Wykresy_prezentacje_PIG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Szczecin_11.05.2021\Robocze_Wykresy_prezentacje%20(1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lkosgladkie\Documents\1%20Projekty\KZGW\01_2020_IIaPGW\2_Konsultacje%20spoleczne_IIaPGW\Prezentacje_IIaPGW\Robocze_Wykresy_prezentacje_PI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7063988700582061E-2"/>
          <c:y val="4.2462845010615709E-2"/>
          <c:w val="0.55605476104422835"/>
          <c:h val="0.855626326963906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Harmonogram!$B$30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Harmonogram!$B$31</c:f>
              <c:numCache>
                <c:formatCode>0.00%</c:formatCode>
                <c:ptCount val="1"/>
                <c:pt idx="0">
                  <c:v>2.9397818871503083E-3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61-404F-BC2B-57C52C8EEA02}"/>
            </c:ext>
          </c:extLst>
        </c:ser>
        <c:ser>
          <c:idx val="1"/>
          <c:order val="1"/>
          <c:tx>
            <c:strRef>
              <c:f>Harmonogram!$C$30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Harmonogram!$C$31</c:f>
              <c:numCache>
                <c:formatCode>0.00%</c:formatCode>
                <c:ptCount val="1"/>
                <c:pt idx="0">
                  <c:v>4.7605500237079185E-2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61-404F-BC2B-57C52C8EEA02}"/>
            </c:ext>
          </c:extLst>
        </c:ser>
        <c:ser>
          <c:idx val="2"/>
          <c:order val="2"/>
          <c:tx>
            <c:strRef>
              <c:f>Harmonogram!$D$30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Harmonogram!$D$31</c:f>
              <c:numCache>
                <c:formatCode>0.00%</c:formatCode>
                <c:ptCount val="1"/>
                <c:pt idx="0">
                  <c:v>7.5865339023233763E-4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61-404F-BC2B-57C52C8EEA02}"/>
            </c:ext>
          </c:extLst>
        </c:ser>
        <c:ser>
          <c:idx val="3"/>
          <c:order val="3"/>
          <c:tx>
            <c:strRef>
              <c:f>Harmonogram!$E$30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Harmonogram!$E$31</c:f>
              <c:numCache>
                <c:formatCode>0.00%</c:formatCode>
                <c:ptCount val="1"/>
                <c:pt idx="0">
                  <c:v>0.38549075391180654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61-404F-BC2B-57C52C8EEA02}"/>
            </c:ext>
          </c:extLst>
        </c:ser>
        <c:ser>
          <c:idx val="4"/>
          <c:order val="4"/>
          <c:tx>
            <c:strRef>
              <c:f>Harmonogram!$F$30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Harmonogram!$F$31</c:f>
              <c:numCache>
                <c:formatCode>0.000%</c:formatCode>
                <c:ptCount val="1"/>
                <c:pt idx="0">
                  <c:v>9.4831673779042204E-5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61-404F-BC2B-57C52C8EEA02}"/>
            </c:ext>
          </c:extLst>
        </c:ser>
        <c:ser>
          <c:idx val="5"/>
          <c:order val="5"/>
          <c:tx>
            <c:strRef>
              <c:f>Harmonogram!$G$30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Harmonogram!$G$31</c:f>
              <c:numCache>
                <c:formatCode>0.00%</c:formatCode>
                <c:ptCount val="1"/>
                <c:pt idx="0">
                  <c:v>0.42844950213371263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61-404F-BC2B-57C52C8EEA02}"/>
            </c:ext>
          </c:extLst>
        </c:ser>
        <c:ser>
          <c:idx val="6"/>
          <c:order val="6"/>
          <c:tx>
            <c:strRef>
              <c:f>Harmonogram!$H$30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Harmonogram!$H$31</c:f>
              <c:numCache>
                <c:formatCode>0.00%</c:formatCode>
                <c:ptCount val="1"/>
                <c:pt idx="0">
                  <c:v>0.13466097676623992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61-404F-BC2B-57C52C8EE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ysClr val="window" lastClr="FFFFFF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4D2-4BDF-9360-AA76C44CC7F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4D2-4BDF-9360-AA76C44CC7F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4D2-4BDF-9360-AA76C44CC7F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4D2-4BDF-9360-AA76C44CC7F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4D2-4BDF-9360-AA76C44CC7F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4D2-4BDF-9360-AA76C44CC7F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4D2-4BDF-9360-AA76C44CC7F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A4D2-4BDF-9360-AA76C44CC7F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A4D2-4BDF-9360-AA76C44CC7F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A4D2-4BDF-9360-AA76C44CC7F6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A4D2-4BDF-9360-AA76C44CC7F6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A4D2-4BDF-9360-AA76C44CC7F6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A4D2-4BDF-9360-AA76C44CC7F6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A4D2-4BDF-9360-AA76C44CC7F6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A4D2-4BDF-9360-AA76C44CC7F6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A4D2-4BDF-9360-AA76C44CC7F6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A4D2-4BDF-9360-AA76C44CC7F6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A4D2-4BDF-9360-AA76C44CC7F6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D2-4BDF-9360-AA76C44CC7F6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D2-4BDF-9360-AA76C44CC7F6}"/>
                </c:ext>
              </c:extLst>
            </c:dLbl>
            <c:dLbl>
              <c:idx val="2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D2-4BDF-9360-AA76C44CC7F6}"/>
                </c:ext>
              </c:extLst>
            </c:dLbl>
            <c:dLbl>
              <c:idx val="3"/>
              <c:layout>
                <c:manualLayout>
                  <c:x val="8.441993085801805E-3"/>
                  <c:y val="2.539030611181887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D2-4BDF-9360-AA76C44CC7F6}"/>
                </c:ext>
              </c:extLst>
            </c:dLbl>
            <c:dLbl>
              <c:idx val="4"/>
              <c:layout>
                <c:manualLayout>
                  <c:x val="2.8396808836878493E-3"/>
                  <c:y val="-1.00443710041756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4D2-4BDF-9360-AA76C44CC7F6}"/>
                </c:ext>
              </c:extLst>
            </c:dLbl>
            <c:dLbl>
              <c:idx val="5"/>
              <c:layout>
                <c:manualLayout>
                  <c:x val="3.3169625001042936E-3"/>
                  <c:y val="1.388350651018425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4D2-4BDF-9360-AA76C44CC7F6}"/>
                </c:ext>
              </c:extLst>
            </c:dLbl>
            <c:dLbl>
              <c:idx val="6"/>
              <c:layout>
                <c:manualLayout>
                  <c:x val="2.2217518840534304E-3"/>
                  <c:y val="1.305275766567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4D2-4BDF-9360-AA76C44CC7F6}"/>
                </c:ext>
              </c:extLst>
            </c:dLbl>
            <c:dLbl>
              <c:idx val="7"/>
              <c:layout>
                <c:manualLayout>
                  <c:x val="5.4355275630559169E-3"/>
                  <c:y val="-8.0631505496466188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4D2-4BDF-9360-AA76C44CC7F6}"/>
                </c:ext>
              </c:extLst>
            </c:dLbl>
            <c:dLbl>
              <c:idx val="8"/>
              <c:layout>
                <c:manualLayout>
                  <c:x val="-2.1138824926871021E-3"/>
                  <c:y val="3.096840767834589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4D2-4BDF-9360-AA76C44CC7F6}"/>
                </c:ext>
              </c:extLst>
            </c:dLbl>
            <c:dLbl>
              <c:idx val="9"/>
              <c:layout>
                <c:manualLayout>
                  <c:x val="-8.0656847118167462E-3"/>
                  <c:y val="5.185096373305885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4D2-4BDF-9360-AA76C44CC7F6}"/>
                </c:ext>
              </c:extLst>
            </c:dLbl>
            <c:dLbl>
              <c:idx val="11"/>
              <c:layout>
                <c:manualLayout>
                  <c:x val="-5.5131730918057918E-3"/>
                  <c:y val="4.3488357204573083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4D2-4BDF-9360-AA76C44CC7F6}"/>
                </c:ext>
              </c:extLst>
            </c:dLbl>
            <c:dLbl>
              <c:idx val="12"/>
              <c:layout>
                <c:manualLayout>
                  <c:x val="6.4659484341740448E-3"/>
                  <c:y val="-1.3993363858523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4D2-4BDF-9360-AA76C44CC7F6}"/>
                </c:ext>
              </c:extLst>
            </c:dLbl>
            <c:dLbl>
              <c:idx val="13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4D2-4BDF-9360-AA76C44CC7F6}"/>
                </c:ext>
              </c:extLst>
            </c:dLbl>
            <c:dLbl>
              <c:idx val="14"/>
              <c:layout>
                <c:manualLayout>
                  <c:x val="1.8479976393034855E-3"/>
                  <c:y val="1.9225035959340658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4D2-4BDF-9360-AA76C44CC7F6}"/>
                </c:ext>
              </c:extLst>
            </c:dLbl>
            <c:dLbl>
              <c:idx val="15"/>
              <c:layout>
                <c:manualLayout>
                  <c:x val="-1.2685338259510768E-2"/>
                  <c:y val="1.31931098986395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A4D2-4BDF-9360-AA76C44CC7F6}"/>
                </c:ext>
              </c:extLst>
            </c:dLbl>
            <c:dLbl>
              <c:idx val="16"/>
              <c:layout>
                <c:manualLayout>
                  <c:x val="-2.8537456220096468E-2"/>
                  <c:y val="-2.588750531766389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A4D2-4BDF-9360-AA76C44CC7F6}"/>
                </c:ext>
              </c:extLst>
            </c:dLbl>
            <c:dLbl>
              <c:idx val="17"/>
              <c:layout>
                <c:manualLayout>
                  <c:x val="3.3289328524532327E-2"/>
                  <c:y val="-2.53745851464531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A4D2-4BDF-9360-AA76C44CC7F6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'Jednostki_realizacja (2)'!$A$4:$A$21</c:f>
              <c:strCache>
                <c:ptCount val="18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gmina</c:v>
                </c:pt>
                <c:pt idx="3">
                  <c:v>Inspekcja Ochrony Środowiska</c:v>
                </c:pt>
                <c:pt idx="4">
                  <c:v>IMGW</c:v>
                </c:pt>
                <c:pt idx="5">
                  <c:v>Oddziały Terenowe KOWR, ZZ, właściciele urządzeń wodnych</c:v>
                </c:pt>
                <c:pt idx="6">
                  <c:v>województwo, powiat i gmina</c:v>
                </c:pt>
                <c:pt idx="7">
                  <c:v>organy właściwe w sprawach pozwoleń wodnoprawnych</c:v>
                </c:pt>
                <c:pt idx="8">
                  <c:v>PGWWP: RZGW</c:v>
                </c:pt>
                <c:pt idx="9">
                  <c:v>Minister właściwy ds. gospodarki wodnej</c:v>
                </c:pt>
                <c:pt idx="10">
                  <c:v>sprawujący zarząd i sprawujący nadzór nad obszarami chronionymi</c:v>
                </c:pt>
                <c:pt idx="11">
                  <c:v>właściciel wód obowiązany do utrzymania wód</c:v>
                </c:pt>
                <c:pt idx="12">
                  <c:v>właściciele nieruchomości, właściciele urządzeń melioracji wodnych, gminy, ZZ</c:v>
                </c:pt>
                <c:pt idx="13">
                  <c:v>PGWWP: ZZ; właściciel urządzenia wodnego</c:v>
                </c:pt>
                <c:pt idx="14">
                  <c:v>wojewódzki inspektor ochrony roślin i nasiennictwa</c:v>
                </c:pt>
                <c:pt idx="15">
                  <c:v>wojewódzkie ośrodki doradztwa rolniczego</c:v>
                </c:pt>
                <c:pt idx="16">
                  <c:v>podmiot zarządzający portem</c:v>
                </c:pt>
                <c:pt idx="17">
                  <c:v>dyrektor Urzędu Morskiego</c:v>
                </c:pt>
              </c:strCache>
            </c:strRef>
          </c:cat>
          <c:val>
            <c:numRef>
              <c:f>'Jednostki_realizacja (2)'!$U$4:$U$21</c:f>
              <c:numCache>
                <c:formatCode>0.00%</c:formatCode>
                <c:ptCount val="18"/>
                <c:pt idx="0">
                  <c:v>2.9348132819113911E-2</c:v>
                </c:pt>
                <c:pt idx="1">
                  <c:v>0.12284827391590632</c:v>
                </c:pt>
                <c:pt idx="2">
                  <c:v>9.3123882983726838E-3</c:v>
                </c:pt>
                <c:pt idx="3">
                  <c:v>6.085974978835481E-2</c:v>
                </c:pt>
                <c:pt idx="4">
                  <c:v>1.5802840748753644E-2</c:v>
                </c:pt>
                <c:pt idx="5">
                  <c:v>1.5050324522622519E-3</c:v>
                </c:pt>
                <c:pt idx="6">
                  <c:v>4.2234973191609446E-2</c:v>
                </c:pt>
                <c:pt idx="7">
                  <c:v>1.4674066409556956E-2</c:v>
                </c:pt>
                <c:pt idx="8">
                  <c:v>2.4927099990593546E-2</c:v>
                </c:pt>
                <c:pt idx="9">
                  <c:v>7.9014203743768222E-3</c:v>
                </c:pt>
                <c:pt idx="10">
                  <c:v>0.52064716395447275</c:v>
                </c:pt>
                <c:pt idx="11">
                  <c:v>2.8595616592982785E-2</c:v>
                </c:pt>
                <c:pt idx="12">
                  <c:v>1.3169033957294704E-3</c:v>
                </c:pt>
                <c:pt idx="13">
                  <c:v>3.8284263004421032E-2</c:v>
                </c:pt>
                <c:pt idx="14">
                  <c:v>1.8248518483679803E-2</c:v>
                </c:pt>
                <c:pt idx="15">
                  <c:v>6.1518201486219545E-2</c:v>
                </c:pt>
                <c:pt idx="16">
                  <c:v>3.7625811306556296E-4</c:v>
                </c:pt>
                <c:pt idx="17">
                  <c:v>1.5990969805286426E-3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A4D2-4BDF-9360-AA76C44CC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767019277528981E-2"/>
          <c:y val="3.3546813052759986E-2"/>
          <c:w val="0.60838028301354929"/>
          <c:h val="0.8259427086710227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Arkusz2!$K$30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Arkusz2!$K$31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81-4B1C-B477-410644ED9BE3}"/>
            </c:ext>
          </c:extLst>
        </c:ser>
        <c:ser>
          <c:idx val="1"/>
          <c:order val="1"/>
          <c:tx>
            <c:strRef>
              <c:f>Arkusz2!$L$30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Arkusz2!$L$31</c:f>
              <c:numCache>
                <c:formatCode>0%</c:formatCode>
                <c:ptCount val="1"/>
                <c:pt idx="0">
                  <c:v>0.11428571428571428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81-4B1C-B477-410644ED9BE3}"/>
            </c:ext>
          </c:extLst>
        </c:ser>
        <c:ser>
          <c:idx val="2"/>
          <c:order val="2"/>
          <c:tx>
            <c:strRef>
              <c:f>Arkusz2!$M$30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Arkusz2!$M$31</c:f>
              <c:numCache>
                <c:formatCode>0%</c:formatCode>
                <c:ptCount val="1"/>
                <c:pt idx="0">
                  <c:v>1.4285714285714285E-2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81-4B1C-B477-410644ED9BE3}"/>
            </c:ext>
          </c:extLst>
        </c:ser>
        <c:ser>
          <c:idx val="3"/>
          <c:order val="3"/>
          <c:tx>
            <c:strRef>
              <c:f>Arkusz2!$N$30</c:f>
              <c:strCache>
                <c:ptCount val="1"/>
                <c:pt idx="0">
                  <c:v>ciągłe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Arkusz2!$N$31</c:f>
              <c:numCache>
                <c:formatCode>0%</c:formatCode>
                <c:ptCount val="1"/>
                <c:pt idx="0">
                  <c:v>0.24285714285714285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81-4B1C-B477-410644ED9BE3}"/>
            </c:ext>
          </c:extLst>
        </c:ser>
        <c:ser>
          <c:idx val="4"/>
          <c:order val="4"/>
          <c:tx>
            <c:strRef>
              <c:f>Arkusz2!$O$30</c:f>
              <c:strCache>
                <c:ptCount val="1"/>
                <c:pt idx="0">
                  <c:v>ciągłe w okresie obowiązywania PZO/PO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Arkusz2!$O$31</c:f>
              <c:numCache>
                <c:formatCode>0%</c:formatCode>
                <c:ptCount val="1"/>
                <c:pt idx="0">
                  <c:v>0.52857142857142858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81-4B1C-B477-410644ED9B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45111160"/>
        <c:axId val="445112472"/>
      </c:barChart>
      <c:catAx>
        <c:axId val="4451111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5112472"/>
        <c:crosses val="autoZero"/>
        <c:auto val="1"/>
        <c:lblAlgn val="ctr"/>
        <c:lblOffset val="100"/>
        <c:noMultiLvlLbl val="0"/>
      </c:catAx>
      <c:valAx>
        <c:axId val="445112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511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006821641328251"/>
          <c:y val="7.8713428884389119E-2"/>
          <c:w val="0.31311014302682788"/>
          <c:h val="0.854656263501956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65129635548322E-2"/>
          <c:y val="4.6709129511677279E-2"/>
          <c:w val="0.47891644141497242"/>
          <c:h val="0.819751575639032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Arkusz5!$B$4</c:f>
              <c:strCache>
                <c:ptCount val="1"/>
                <c:pt idx="0">
                  <c:v>sprawujący nadzór nad obszarem, zarządzający obszarem chronionym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Arkusz5!$B$5</c:f>
              <c:numCache>
                <c:formatCode>0%</c:formatCode>
                <c:ptCount val="1"/>
                <c:pt idx="0">
                  <c:v>0.52857142857142858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BC-485A-BFE5-BA8BC257F4E6}"/>
            </c:ext>
          </c:extLst>
        </c:ser>
        <c:ser>
          <c:idx val="1"/>
          <c:order val="1"/>
          <c:tx>
            <c:strRef>
              <c:f>Arkusz5!$C$4</c:f>
              <c:strCache>
                <c:ptCount val="1"/>
                <c:pt idx="0">
                  <c:v>dyrektor Urzędu Morskiego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Arkusz5!$C$5</c:f>
              <c:numCache>
                <c:formatCode>0%</c:formatCode>
                <c:ptCount val="1"/>
                <c:pt idx="0">
                  <c:v>0.24285714285714285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BC-485A-BFE5-BA8BC257F4E6}"/>
            </c:ext>
          </c:extLst>
        </c:ser>
        <c:ser>
          <c:idx val="2"/>
          <c:order val="2"/>
          <c:tx>
            <c:strRef>
              <c:f>Arkusz5!$D$4</c:f>
              <c:strCache>
                <c:ptCount val="1"/>
                <c:pt idx="0">
                  <c:v>gmina/przedsiębiorstwo wod-kan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Arkusz5!$D$5</c:f>
              <c:numCache>
                <c:formatCode>0%</c:formatCode>
                <c:ptCount val="1"/>
                <c:pt idx="0">
                  <c:v>0.17142857142857143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BC-485A-BFE5-BA8BC257F4E6}"/>
            </c:ext>
          </c:extLst>
        </c:ser>
        <c:ser>
          <c:idx val="3"/>
          <c:order val="3"/>
          <c:tx>
            <c:strRef>
              <c:f>Arkusz5!$E$4</c:f>
              <c:strCache>
                <c:ptCount val="1"/>
                <c:pt idx="0">
                  <c:v>podmiot zarządzający portem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Arkusz5!$E$5</c:f>
              <c:numCache>
                <c:formatCode>0%</c:formatCode>
                <c:ptCount val="1"/>
                <c:pt idx="0">
                  <c:v>5.7142857142857141E-2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BC-485A-BFE5-BA8BC257F4E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10182216"/>
        <c:axId val="610186152"/>
      </c:barChart>
      <c:catAx>
        <c:axId val="610182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10186152"/>
        <c:crosses val="autoZero"/>
        <c:auto val="1"/>
        <c:lblAlgn val="ctr"/>
        <c:lblOffset val="100"/>
        <c:noMultiLvlLbl val="0"/>
      </c:catAx>
      <c:valAx>
        <c:axId val="610186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1018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3825218669182251"/>
          <c:y val="6.4754835581858017E-2"/>
          <c:w val="0.32859664929943461"/>
          <c:h val="0.7186846548640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6.3449574338263176E-2"/>
                  <c:y val="-0.154128968253968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C57-46DE-9F2B-E6065D7AFBB3}"/>
                </c:ext>
              </c:extLst>
            </c:dLbl>
            <c:dLbl>
              <c:idx val="2"/>
              <c:layout>
                <c:manualLayout>
                  <c:x val="-4.5321788650957429E-2"/>
                  <c:y val="-0.236919047619047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57-46DE-9F2B-E6065D7AFBB3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Szczecin!$B$3:$B$6</c:f>
              <c:strCache>
                <c:ptCount val="4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inne</c:v>
                </c:pt>
              </c:strCache>
            </c:strRef>
          </c:cat>
          <c:val>
            <c:numRef>
              <c:f>Szczecin!$C$3:$C$6</c:f>
              <c:numCache>
                <c:formatCode>0%</c:formatCode>
                <c:ptCount val="4"/>
                <c:pt idx="0">
                  <c:v>0.38709677419354838</c:v>
                </c:pt>
                <c:pt idx="1">
                  <c:v>6.4516129032258063E-2</c:v>
                </c:pt>
                <c:pt idx="2">
                  <c:v>3.2258064516129031E-2</c:v>
                </c:pt>
                <c:pt idx="3">
                  <c:v>0.5161290322580645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57-46DE-9F2B-E6065D7AFBB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93257876910817"/>
          <c:y val="0.19016225749559082"/>
          <c:w val="0.30946630933484204"/>
          <c:h val="0.67567195767195765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012321495719392E-2"/>
          <c:y val="5.7450176366843041E-2"/>
          <c:w val="0.51297504476592348"/>
          <c:h val="0.87938624338624338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0.12566398430965361"/>
                  <c:y val="5.68849206349205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FA3-4DFE-B040-C00F5CC1CB6C}"/>
                </c:ext>
              </c:extLst>
            </c:dLbl>
            <c:dLbl>
              <c:idx val="3"/>
              <c:layout>
                <c:manualLayout>
                  <c:x val="9.1702229529001186E-2"/>
                  <c:y val="1.850992063492054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A3-4DFE-B040-C00F5CC1CB6C}"/>
                </c:ext>
              </c:extLst>
            </c:dLbl>
            <c:dLbl>
              <c:idx val="4"/>
              <c:layout>
                <c:manualLayout>
                  <c:x val="0.10514908713333911"/>
                  <c:y val="2.66464285714285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A3-4DFE-B040-C00F5CC1CB6C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Szczecin!$B$21:$B$26</c:f>
              <c:strCache>
                <c:ptCount val="6"/>
                <c:pt idx="0">
                  <c:v>organizacyjno-prawne</c:v>
                </c:pt>
                <c:pt idx="1">
                  <c:v>monitoring środowiska</c:v>
                </c:pt>
                <c:pt idx="2">
                  <c:v>administracyjne</c:v>
                </c:pt>
                <c:pt idx="3">
                  <c:v>edukacyjne</c:v>
                </c:pt>
                <c:pt idx="4">
                  <c:v>naukowo badawcze</c:v>
                </c:pt>
                <c:pt idx="5">
                  <c:v>pozostałe</c:v>
                </c:pt>
              </c:strCache>
            </c:strRef>
          </c:cat>
          <c:val>
            <c:numRef>
              <c:f>Szczecin!$C$21:$C$26</c:f>
              <c:numCache>
                <c:formatCode>0%</c:formatCode>
                <c:ptCount val="6"/>
                <c:pt idx="0">
                  <c:v>0.19354838709677419</c:v>
                </c:pt>
                <c:pt idx="1">
                  <c:v>3.2258064516129031E-2</c:v>
                </c:pt>
                <c:pt idx="2">
                  <c:v>0.5161290322580645</c:v>
                </c:pt>
                <c:pt idx="3">
                  <c:v>3.2258064516129031E-2</c:v>
                </c:pt>
                <c:pt idx="4">
                  <c:v>3.2258064516129031E-2</c:v>
                </c:pt>
                <c:pt idx="5">
                  <c:v>0.19354838709677419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A3-4DFE-B040-C00F5CC1CB6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355291483903553"/>
          <c:y val="7.7705026455026457E-2"/>
          <c:w val="0.34684832981052993"/>
          <c:h val="0.84458994708994706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9.8877777777777773E-2"/>
                  <c:y val="0.195033333333333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C71-4F2D-A793-0ADCD1A88216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Szczecin!$B$35:$B$39</c:f>
              <c:strCache>
                <c:ptCount val="5"/>
                <c:pt idx="0">
                  <c:v>presje ilościowe</c:v>
                </c:pt>
                <c:pt idx="1">
                  <c:v>presje chemiczne</c:v>
                </c:pt>
                <c:pt idx="2">
                  <c:v>presje chemiczne A (rolnictwo i gospodarka komunalna)</c:v>
                </c:pt>
                <c:pt idx="3">
                  <c:v>presje chemiczne B (przemysł i urbanizacja)</c:v>
                </c:pt>
                <c:pt idx="4">
                  <c:v>presje ilościowe i chemiczne</c:v>
                </c:pt>
              </c:strCache>
            </c:strRef>
          </c:cat>
          <c:val>
            <c:numRef>
              <c:f>Szczecin!$C$35:$C$39</c:f>
              <c:numCache>
                <c:formatCode>0%</c:formatCode>
                <c:ptCount val="5"/>
                <c:pt idx="0">
                  <c:v>0.41935483870967744</c:v>
                </c:pt>
                <c:pt idx="1">
                  <c:v>0.38709677419354838</c:v>
                </c:pt>
                <c:pt idx="2">
                  <c:v>3.2258064516129031E-2</c:v>
                </c:pt>
                <c:pt idx="3">
                  <c:v>0.12903225806451613</c:v>
                </c:pt>
                <c:pt idx="4">
                  <c:v>3.2258064516129031E-2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71-4F2D-A793-0ADCD1A8821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219444444444449"/>
          <c:y val="7.4159523809523814E-2"/>
          <c:w val="0.37016666666666664"/>
          <c:h val="0.8516809523809524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'[Robocze_Wykresy_prezentacje (1).xlsx]Szczecin'!$B$64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'[Robocze_Wykresy_prezentacje (1).xlsx]Szczecin'!$C$64</c:f>
              <c:numCache>
                <c:formatCode>0%</c:formatCode>
                <c:ptCount val="1"/>
                <c:pt idx="0">
                  <c:v>0.35483870967741937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8E-4279-B03D-3CBA61A68CE3}"/>
            </c:ext>
          </c:extLst>
        </c:ser>
        <c:ser>
          <c:idx val="1"/>
          <c:order val="1"/>
          <c:tx>
            <c:strRef>
              <c:f>'[Robocze_Wykresy_prezentacje (1).xlsx]Szczecin'!$B$65</c:f>
              <c:strCache>
                <c:ptCount val="1"/>
                <c:pt idx="0">
                  <c:v>działania planowane do wdrożenia do 2023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'[Robocze_Wykresy_prezentacje (1).xlsx]Szczecin'!$C$65</c:f>
              <c:numCache>
                <c:formatCode>0%</c:formatCode>
                <c:ptCount val="1"/>
                <c:pt idx="0">
                  <c:v>3.2258064516129031E-2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8E-4279-B03D-3CBA61A68CE3}"/>
            </c:ext>
          </c:extLst>
        </c:ser>
        <c:ser>
          <c:idx val="2"/>
          <c:order val="2"/>
          <c:tx>
            <c:strRef>
              <c:f>'[Robocze_Wykresy_prezentacje (1).xlsx]Szczecin'!$B$66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'[Robocze_Wykresy_prezentacje (1).xlsx]Szczecin'!$C$66</c:f>
              <c:numCache>
                <c:formatCode>0%</c:formatCode>
                <c:ptCount val="1"/>
                <c:pt idx="0">
                  <c:v>9.6774193548387094E-2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8E-4279-B03D-3CBA61A68CE3}"/>
            </c:ext>
          </c:extLst>
        </c:ser>
        <c:ser>
          <c:idx val="3"/>
          <c:order val="3"/>
          <c:tx>
            <c:strRef>
              <c:f>'[Robocze_Wykresy_prezentacje (1).xlsx]Szczecin'!$B$67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'[Robocze_Wykresy_prezentacje (1).xlsx]Szczecin'!$C$67</c:f>
              <c:numCache>
                <c:formatCode>0%</c:formatCode>
                <c:ptCount val="1"/>
                <c:pt idx="0">
                  <c:v>0.5161290322580645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8E-4279-B03D-3CBA61A68C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5007616"/>
        <c:axId val="153807680"/>
      </c:barChart>
      <c:catAx>
        <c:axId val="25007616"/>
        <c:scaling>
          <c:orientation val="minMax"/>
        </c:scaling>
        <c:delete val="1"/>
        <c:axPos val="l"/>
        <c:majorTickMark val="out"/>
        <c:minorTickMark val="none"/>
        <c:tickLblPos val="nextTo"/>
        <c:crossAx val="153807680"/>
        <c:crosses val="autoZero"/>
        <c:auto val="1"/>
        <c:lblAlgn val="ctr"/>
        <c:lblOffset val="100"/>
        <c:noMultiLvlLbl val="0"/>
      </c:catAx>
      <c:valAx>
        <c:axId val="153807680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50076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52777777777783"/>
          <c:y val="0.22068678915135609"/>
          <c:w val="0.31380555555555556"/>
          <c:h val="0.6234412365121027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5.0925925925925923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Szczecin!$B$50</c:f>
              <c:strCache>
                <c:ptCount val="1"/>
                <c:pt idx="0">
                  <c:v>gminy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Szczecin!$C$50</c:f>
              <c:numCache>
                <c:formatCode>0%</c:formatCode>
                <c:ptCount val="1"/>
                <c:pt idx="0">
                  <c:v>0.25806451612903225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38-4F78-8ED4-047BB83D070F}"/>
            </c:ext>
          </c:extLst>
        </c:ser>
        <c:ser>
          <c:idx val="1"/>
          <c:order val="1"/>
          <c:tx>
            <c:strRef>
              <c:f>Szczecin!$B$51</c:f>
              <c:strCache>
                <c:ptCount val="1"/>
                <c:pt idx="0">
                  <c:v>CDR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Szczecin!$C$51</c:f>
              <c:numCache>
                <c:formatCode>0%</c:formatCode>
                <c:ptCount val="1"/>
                <c:pt idx="0">
                  <c:v>3.2258064516129031E-2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38-4F78-8ED4-047BB83D070F}"/>
            </c:ext>
          </c:extLst>
        </c:ser>
        <c:ser>
          <c:idx val="2"/>
          <c:order val="2"/>
          <c:tx>
            <c:strRef>
              <c:f>Szczecin!$B$52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Szczecin!$C$52</c:f>
              <c:numCache>
                <c:formatCode>0%</c:formatCode>
                <c:ptCount val="1"/>
                <c:pt idx="0">
                  <c:v>0.29032258064516131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38-4F78-8ED4-047BB83D070F}"/>
            </c:ext>
          </c:extLst>
        </c:ser>
        <c:ser>
          <c:idx val="3"/>
          <c:order val="3"/>
          <c:tx>
            <c:strRef>
              <c:f>Szczecin!$B$53</c:f>
              <c:strCache>
                <c:ptCount val="1"/>
                <c:pt idx="0">
                  <c:v>PGW WP (RZGW Szczecin)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Szczecin!$C$53</c:f>
              <c:numCache>
                <c:formatCode>0%</c:formatCode>
                <c:ptCount val="1"/>
                <c:pt idx="0">
                  <c:v>9.6774193548387094E-2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38-4F78-8ED4-047BB83D070F}"/>
            </c:ext>
          </c:extLst>
        </c:ser>
        <c:ser>
          <c:idx val="4"/>
          <c:order val="4"/>
          <c:tx>
            <c:strRef>
              <c:f>Szczecin!$B$54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Szczecin!$C$54</c:f>
              <c:numCache>
                <c:formatCode>0%</c:formatCode>
                <c:ptCount val="1"/>
                <c:pt idx="0">
                  <c:v>0.19354838709677419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38-4F78-8ED4-047BB83D070F}"/>
            </c:ext>
          </c:extLst>
        </c:ser>
        <c:ser>
          <c:idx val="5"/>
          <c:order val="5"/>
          <c:tx>
            <c:strRef>
              <c:f>Szczecin!$B$55</c:f>
              <c:strCache>
                <c:ptCount val="1"/>
                <c:pt idx="0">
                  <c:v>organ administracji geologicznej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Szczecin!$C$55</c:f>
              <c:numCache>
                <c:formatCode>0%</c:formatCode>
                <c:ptCount val="1"/>
                <c:pt idx="0">
                  <c:v>6.4516129032258063E-2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38-4F78-8ED4-047BB83D07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7759104"/>
        <c:axId val="147927552"/>
      </c:barChart>
      <c:catAx>
        <c:axId val="147759104"/>
        <c:scaling>
          <c:orientation val="minMax"/>
        </c:scaling>
        <c:delete val="1"/>
        <c:axPos val="l"/>
        <c:majorTickMark val="none"/>
        <c:minorTickMark val="none"/>
        <c:tickLblPos val="nextTo"/>
        <c:crossAx val="147927552"/>
        <c:crosses val="autoZero"/>
        <c:auto val="1"/>
        <c:lblAlgn val="ctr"/>
        <c:lblOffset val="100"/>
        <c:noMultiLvlLbl val="0"/>
      </c:catAx>
      <c:valAx>
        <c:axId val="147927552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1477591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4"/>
        </a:solidFill>
      </dgm:spPr>
      <dgm:t>
        <a:bodyPr/>
        <a:lstStyle/>
        <a:p>
          <a:r>
            <a:rPr lang="pl-PL" sz="1300" b="1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10 jcwpd 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600"/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600"/>
        </a:p>
      </dgm:t>
    </dgm:pt>
    <dgm:pt modelId="{C3E519F6-1D26-4952-BC49-0B6C523F0B34}">
      <dgm:prSet phldrT="[Tekst]" custT="1"/>
      <dgm:spPr>
        <a:solidFill>
          <a:srgbClr val="2F5597"/>
        </a:solidFill>
      </dgm:spPr>
      <dgm:t>
        <a:bodyPr/>
        <a:lstStyle/>
        <a:p>
          <a:r>
            <a:rPr lang="pl-PL" sz="1300" b="1">
              <a:latin typeface="Roboto" panose="02000000000000000000" pitchFamily="2" charset="0"/>
              <a:ea typeface="Roboto" panose="02000000000000000000" pitchFamily="2" charset="0"/>
            </a:rPr>
            <a:t>2 jcwpd bez zestawu działań (jcwpd nr 3 i 6)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600"/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600"/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anchor="ctr" anchorCtr="0"/>
        <a:lstStyle/>
        <a:p>
          <a:pPr marL="358775" indent="-185738">
            <a:buFont typeface="Wingdings" panose="05000000000000000000" pitchFamily="2" charset="2"/>
            <a:buChar char="Ø"/>
          </a:pPr>
          <a:r>
            <a:rPr lang="pl-PL" sz="1300" i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Katalogu działań krajowych</a:t>
          </a:r>
          <a:endParaRPr lang="pl-PL" sz="2000"/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/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/>
        </a:p>
      </dgm:t>
    </dgm:pt>
    <dgm:pt modelId="{E4D1C037-4F43-4DC7-B76D-2BCEB0B3A13C}">
      <dgm:prSet phldrT="[Tekst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anchor="ctr" anchorCtr="0"/>
        <a:lstStyle/>
        <a:p>
          <a:pPr marL="358775" indent="-185738">
            <a:spcBef>
              <a:spcPts val="1200"/>
            </a:spcBef>
            <a:buFont typeface="Wingdings" panose="05000000000000000000" pitchFamily="2" charset="2"/>
            <a:buChar char="Ø"/>
            <a:tabLst>
              <a:tab pos="358775" algn="l"/>
            </a:tabLst>
          </a:pPr>
          <a:r>
            <a:rPr lang="pl-PL" sz="13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/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/>
        </a:p>
      </dgm:t>
    </dgm:pt>
    <dgm:pt modelId="{BCEDC948-4574-4752-9EE2-CB9150FAF367}">
      <dgm:prSet phldrT="[Tekst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anchor="ctr" anchorCtr="0"/>
        <a:lstStyle/>
        <a:p>
          <a:pPr marL="358775" indent="-185738">
            <a:spcBef>
              <a:spcPct val="0"/>
            </a:spcBef>
            <a:buFont typeface="Wingdings" panose="05000000000000000000" pitchFamily="2" charset="2"/>
            <a:buChar char="Ø"/>
            <a:tabLst>
              <a:tab pos="358775" algn="l"/>
            </a:tabLst>
          </a:pPr>
          <a:r>
            <a:rPr lang="pl-PL" sz="1300" i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Zestawie działań:</a:t>
          </a:r>
          <a:br>
            <a:rPr lang="pl-PL" sz="1300" i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i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- 12 działań podstawowych</a:t>
          </a:r>
          <a:br>
            <a:rPr lang="pl-PL" sz="13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- 19 działań uzupełniających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600"/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600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01A00505-3989-4C20-B7EC-F900E9007676}" type="presOf" srcId="{E4D1C037-4F43-4DC7-B76D-2BCEB0B3A13C}" destId="{E13A219E-83F7-40CD-B8DC-9B8FEAF0BA00}" srcOrd="0" destOrd="0" presId="urn:microsoft.com/office/officeart/2005/8/layout/vList6"/>
    <dgm:cxn modelId="{B2CEEC09-B814-4E00-8CF0-B25495FBC2A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0" destOrd="0" parTransId="{ED94EAE7-B998-414A-9CA2-4D165B981C6A}" sibTransId="{F7A8216B-4C99-4A97-96AE-106298C116F4}"/>
    <dgm:cxn modelId="{3E6A797B-8CE6-44A9-977C-0F34E807FE43}" type="presOf" srcId="{750343E6-678D-4274-98D4-3B5CBEBC7304}" destId="{402B96BA-08EE-46DA-9BD6-5A81EAD9D8AD}" srcOrd="0" destOrd="0" presId="urn:microsoft.com/office/officeart/2005/8/layout/vList6"/>
    <dgm:cxn modelId="{F34EA782-8EBA-4718-9491-4EA1499C520E}" type="presOf" srcId="{44E56E60-771C-49EB-9ECB-4BB2B1CA9B40}" destId="{A979D2E4-E472-47E4-8E98-9283F11475CA}" srcOrd="0" destOrd="0" presId="urn:microsoft.com/office/officeart/2005/8/layout/vList6"/>
    <dgm:cxn modelId="{2E04DEB8-9E55-4952-A09C-9E5436F9AED7}" type="presOf" srcId="{BCEDC948-4574-4752-9EE2-CB9150FAF367}" destId="{E13A219E-83F7-40CD-B8DC-9B8FEAF0BA00}" srcOrd="0" destOrd="1" presId="urn:microsoft.com/office/officeart/2005/8/layout/vList6"/>
    <dgm:cxn modelId="{38F3D8CF-C697-40D6-906B-E55B2F2D2384}" srcId="{20B328CA-872C-467E-A731-293305AA11DB}" destId="{BCEDC948-4574-4752-9EE2-CB9150FAF367}" srcOrd="1" destOrd="0" parTransId="{2D6032B2-B007-41B7-B9CF-49A9D6DA7811}" sibTransId="{B4BEDBB3-AEAA-4C52-A73C-370E4054107E}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40BD3FA-C3E1-43DB-9B38-B6E78FD2EAF1}" type="presOf" srcId="{20B328CA-872C-467E-A731-293305AA11DB}" destId="{0EF507C0-1134-4D53-A077-5469B0E333D8}" srcOrd="0" destOrd="0" presId="urn:microsoft.com/office/officeart/2005/8/layout/vList6"/>
    <dgm:cxn modelId="{8E0731E1-897A-4E80-AB4F-81DFF7AC4563}" type="presParOf" srcId="{A979D2E4-E472-47E4-8E98-9283F11475CA}" destId="{7C4A6C80-ACAB-44BA-A548-1D2BF24362E5}" srcOrd="0" destOrd="0" presId="urn:microsoft.com/office/officeart/2005/8/layout/vList6"/>
    <dgm:cxn modelId="{230B223F-CAA8-41A8-A23A-6CA59D4162D5}" type="presParOf" srcId="{7C4A6C80-ACAB-44BA-A548-1D2BF24362E5}" destId="{0EF507C0-1134-4D53-A077-5469B0E333D8}" srcOrd="0" destOrd="0" presId="urn:microsoft.com/office/officeart/2005/8/layout/vList6"/>
    <dgm:cxn modelId="{EB513433-14A4-40F6-BB88-ABE1E5C58E07}" type="presParOf" srcId="{7C4A6C80-ACAB-44BA-A548-1D2BF24362E5}" destId="{E13A219E-83F7-40CD-B8DC-9B8FEAF0BA00}" srcOrd="1" destOrd="0" presId="urn:microsoft.com/office/officeart/2005/8/layout/vList6"/>
    <dgm:cxn modelId="{08F966BA-3EE5-489C-A4A2-C0A5E6F476EA}" type="presParOf" srcId="{A979D2E4-E472-47E4-8E98-9283F11475CA}" destId="{602FDB67-F815-4442-A7BE-865AA87AE13B}" srcOrd="1" destOrd="0" presId="urn:microsoft.com/office/officeart/2005/8/layout/vList6"/>
    <dgm:cxn modelId="{440C71F3-2E8B-484B-9585-5B5351542961}" type="presParOf" srcId="{A979D2E4-E472-47E4-8E98-9283F11475CA}" destId="{F023FDBC-479C-4403-9639-42934CFDB6AC}" srcOrd="2" destOrd="0" presId="urn:microsoft.com/office/officeart/2005/8/layout/vList6"/>
    <dgm:cxn modelId="{D68E114F-716E-4827-A8B2-93C1A114BF76}" type="presParOf" srcId="{F023FDBC-479C-4403-9639-42934CFDB6AC}" destId="{5EF44709-6539-45FC-873B-4EB588565682}" srcOrd="0" destOrd="0" presId="urn:microsoft.com/office/officeart/2005/8/layout/vList6"/>
    <dgm:cxn modelId="{4FB40F27-4447-44F6-99D9-F3362F54B3DC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358775" lvl="1" indent="-185738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  <a:tabLst>
              <a:tab pos="358775" algn="l"/>
            </a:tabLst>
          </a:pPr>
          <a:r>
            <a:rPr lang="pl-PL" sz="1300" kern="12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0" kern="12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358775" lvl="1" indent="-185738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  <a:tabLst>
              <a:tab pos="358775" algn="l"/>
            </a:tabLst>
          </a:pPr>
          <a:r>
            <a:rPr lang="pl-PL" sz="1300" i="0" kern="12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Zestawie działań:</a:t>
          </a:r>
          <a:br>
            <a:rPr lang="pl-PL" sz="1300" i="0" kern="12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i="0" kern="12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- 12 działań podstawowych</a:t>
          </a:r>
          <a:br>
            <a:rPr lang="pl-PL" sz="1300" kern="12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- 19 działań uzupełniających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rPr>
            <a:t>10 jcwpd 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358775" lvl="1" indent="-185738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pl-PL" sz="1300" i="0" kern="12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Katalogu działań krajowych</a:t>
          </a:r>
          <a:endParaRPr lang="pl-PL" sz="2000" kern="1200"/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>
              <a:latin typeface="Roboto" panose="02000000000000000000" pitchFamily="2" charset="0"/>
              <a:ea typeface="Roboto" panose="02000000000000000000" pitchFamily="2" charset="0"/>
            </a:rPr>
            <a:t>2 jcwpd bez zestawu działań (jcwpd nr 3 i 6)</a:t>
          </a:r>
        </a:p>
      </dsp:txBody>
      <dsp:txXfrm>
        <a:off x="243441" y="2077711"/>
        <a:ext cx="2468035" cy="1461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15037586-DDAF-4FEA-B7B6-299DEE234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3CC14879-CF49-4C43-9DD4-49F276181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D7EE37B0-A317-4655-939D-F7D3CCD7D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F98F5D-9911-41C5-B2F4-44D11E4A5F28}" type="slidenum">
              <a:rPr lang="pl-PL" altLang="pl-PL" smtClean="0">
                <a:latin typeface="Calibri" panose="020F0502020204030204" pitchFamily="34" charset="0"/>
              </a:rPr>
              <a:pPr/>
              <a:t>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13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>
            <a:extLst>
              <a:ext uri="{FF2B5EF4-FFF2-40B4-BE49-F238E27FC236}">
                <a16:creationId xmlns:a16="http://schemas.microsoft.com/office/drawing/2014/main" id="{75CB250E-0F25-4CA5-8619-BDC4CB70C8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ymbol zastępczy notatek 2">
            <a:extLst>
              <a:ext uri="{FF2B5EF4-FFF2-40B4-BE49-F238E27FC236}">
                <a16:creationId xmlns:a16="http://schemas.microsoft.com/office/drawing/2014/main" id="{E4139F05-AEF1-4ED2-AB50-5C99DB78B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2772" name="Symbol zastępczy numeru slajdu 3">
            <a:extLst>
              <a:ext uri="{FF2B5EF4-FFF2-40B4-BE49-F238E27FC236}">
                <a16:creationId xmlns:a16="http://schemas.microsoft.com/office/drawing/2014/main" id="{A0419129-138B-4230-9322-A993C3015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452E737-958A-4E97-A28D-3808BFCC4553}" type="slidenum">
              <a:rPr lang="pl-PL" altLang="pl-PL" smtClean="0">
                <a:latin typeface="Calibri" panose="020F0502020204030204" pitchFamily="34" charset="0"/>
              </a:rPr>
              <a:pPr/>
              <a:t>15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880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8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30750674-56A0-418C-A215-A7EEB5CE59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4EFABDB2-FB55-4990-9A55-921F250EE6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897A61D3-7949-4D4E-AD56-DB661A0F5B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F1778C2-215E-4027-8621-E0269F2FD2CA}" type="slidenum">
              <a:rPr lang="pl-PL" altLang="pl-PL" smtClean="0">
                <a:latin typeface="Calibri" panose="020F0502020204030204" pitchFamily="34" charset="0"/>
              </a:rPr>
              <a:pPr/>
              <a:t>18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ymbol zastępczy obrazu slajdu 1">
            <a:extLst>
              <a:ext uri="{FF2B5EF4-FFF2-40B4-BE49-F238E27FC236}">
                <a16:creationId xmlns:a16="http://schemas.microsoft.com/office/drawing/2014/main" id="{FE7EC36B-2D9E-497C-ACED-7C8C41E459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Symbol zastępczy notatek 2">
            <a:extLst>
              <a:ext uri="{FF2B5EF4-FFF2-40B4-BE49-F238E27FC236}">
                <a16:creationId xmlns:a16="http://schemas.microsoft.com/office/drawing/2014/main" id="{D4887021-8AB6-45ED-BE5D-A4BAC0288C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8916" name="Symbol zastępczy numeru slajdu 3">
            <a:extLst>
              <a:ext uri="{FF2B5EF4-FFF2-40B4-BE49-F238E27FC236}">
                <a16:creationId xmlns:a16="http://schemas.microsoft.com/office/drawing/2014/main" id="{337F6BF5-BD33-45FC-9578-3C7651657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FB16929-A236-4A8C-9FBE-E7937E088549}" type="slidenum">
              <a:rPr lang="pl-PL" altLang="pl-PL" smtClean="0">
                <a:latin typeface="Calibri" panose="020F0502020204030204" pitchFamily="34" charset="0"/>
              </a:rPr>
              <a:pPr/>
              <a:t>20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ymbol zastępczy obrazu slajdu 1">
            <a:extLst>
              <a:ext uri="{FF2B5EF4-FFF2-40B4-BE49-F238E27FC236}">
                <a16:creationId xmlns:a16="http://schemas.microsoft.com/office/drawing/2014/main" id="{580FFEE2-ABE2-42D4-8EBB-256E9FF6EC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Symbol zastępczy notatek 2">
            <a:extLst>
              <a:ext uri="{FF2B5EF4-FFF2-40B4-BE49-F238E27FC236}">
                <a16:creationId xmlns:a16="http://schemas.microsoft.com/office/drawing/2014/main" id="{7F9D9FF7-7388-4922-9DD5-49ACE2586B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0964" name="Symbol zastępczy numeru slajdu 3">
            <a:extLst>
              <a:ext uri="{FF2B5EF4-FFF2-40B4-BE49-F238E27FC236}">
                <a16:creationId xmlns:a16="http://schemas.microsoft.com/office/drawing/2014/main" id="{90675183-92F1-43DA-84A4-5B181A0B4B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60FC674-5958-4D56-91B2-AD630404DFC3}" type="slidenum">
              <a:rPr lang="pl-PL" altLang="pl-PL" smtClean="0">
                <a:latin typeface="Calibri" panose="020F0502020204030204" pitchFamily="34" charset="0"/>
              </a:rPr>
              <a:pPr/>
              <a:t>21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ymbol zastępczy obrazu slajdu 1">
            <a:extLst>
              <a:ext uri="{FF2B5EF4-FFF2-40B4-BE49-F238E27FC236}">
                <a16:creationId xmlns:a16="http://schemas.microsoft.com/office/drawing/2014/main" id="{7D10CFD3-5294-4B8C-9A52-1E8DE91220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Symbol zastępczy notatek 2">
            <a:extLst>
              <a:ext uri="{FF2B5EF4-FFF2-40B4-BE49-F238E27FC236}">
                <a16:creationId xmlns:a16="http://schemas.microsoft.com/office/drawing/2014/main" id="{F635CDEB-BB2F-460B-A669-713869046D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3012" name="Symbol zastępczy numeru slajdu 3">
            <a:extLst>
              <a:ext uri="{FF2B5EF4-FFF2-40B4-BE49-F238E27FC236}">
                <a16:creationId xmlns:a16="http://schemas.microsoft.com/office/drawing/2014/main" id="{B57818AB-A063-4E78-95A9-F7C60E656E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23FBA9E-D7AA-4B35-B0D7-932EB1A10C7D}" type="slidenum">
              <a:rPr lang="pl-PL" altLang="pl-PL" smtClean="0">
                <a:latin typeface="Calibri" panose="020F0502020204030204" pitchFamily="34" charset="0"/>
              </a:rPr>
              <a:pPr/>
              <a:t>22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ymbol zastępczy obrazu slajdu 1">
            <a:extLst>
              <a:ext uri="{FF2B5EF4-FFF2-40B4-BE49-F238E27FC236}">
                <a16:creationId xmlns:a16="http://schemas.microsoft.com/office/drawing/2014/main" id="{5974B856-3F10-4F1C-82B7-E73A96486B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Symbol zastępczy notatek 2">
            <a:extLst>
              <a:ext uri="{FF2B5EF4-FFF2-40B4-BE49-F238E27FC236}">
                <a16:creationId xmlns:a16="http://schemas.microsoft.com/office/drawing/2014/main" id="{BC7E6089-16AC-420F-9303-5D92AEBD4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5060" name="Symbol zastępczy numeru slajdu 3">
            <a:extLst>
              <a:ext uri="{FF2B5EF4-FFF2-40B4-BE49-F238E27FC236}">
                <a16:creationId xmlns:a16="http://schemas.microsoft.com/office/drawing/2014/main" id="{CC501F48-C7C9-4F4B-91B7-24FA082749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8E5D553-9612-4A89-830E-B1100644158B}" type="slidenum">
              <a:rPr lang="pl-PL" altLang="pl-PL" smtClean="0">
                <a:latin typeface="Calibri" panose="020F0502020204030204" pitchFamily="34" charset="0"/>
              </a:rPr>
              <a:pPr/>
              <a:t>23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>
            <a:extLst>
              <a:ext uri="{FF2B5EF4-FFF2-40B4-BE49-F238E27FC236}">
                <a16:creationId xmlns:a16="http://schemas.microsoft.com/office/drawing/2014/main" id="{4A1D1ECE-4BCC-480F-9544-FE8B019E69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>
            <a:extLst>
              <a:ext uri="{FF2B5EF4-FFF2-40B4-BE49-F238E27FC236}">
                <a16:creationId xmlns:a16="http://schemas.microsoft.com/office/drawing/2014/main" id="{E6749378-54FF-4FA6-A130-1D78E3878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09E32B72-7005-4D4E-882F-94E69E91D5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EDFE8FB-E359-42A2-86EF-E6B721EE90F9}" type="slidenum">
              <a:rPr lang="pl-PL" altLang="pl-PL" smtClean="0">
                <a:latin typeface="Calibri" panose="020F0502020204030204" pitchFamily="34" charset="0"/>
              </a:rPr>
              <a:pPr/>
              <a:t>24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ymbol zastępczy obrazu slajdu 1">
            <a:extLst>
              <a:ext uri="{FF2B5EF4-FFF2-40B4-BE49-F238E27FC236}">
                <a16:creationId xmlns:a16="http://schemas.microsoft.com/office/drawing/2014/main" id="{82A5C8DD-A471-4DDA-A051-B145166D68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Symbol zastępczy notatek 2">
            <a:extLst>
              <a:ext uri="{FF2B5EF4-FFF2-40B4-BE49-F238E27FC236}">
                <a16:creationId xmlns:a16="http://schemas.microsoft.com/office/drawing/2014/main" id="{BCE284B2-C5A4-44C3-AC73-AC67CE7901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9156" name="Symbol zastępczy numeru slajdu 3">
            <a:extLst>
              <a:ext uri="{FF2B5EF4-FFF2-40B4-BE49-F238E27FC236}">
                <a16:creationId xmlns:a16="http://schemas.microsoft.com/office/drawing/2014/main" id="{8E90908A-E77D-4917-8107-0ECE2C51E1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2B854A3-0A38-4CE2-8C15-9EBEC62EF5B3}" type="slidenum">
              <a:rPr lang="pl-PL" altLang="pl-PL" smtClean="0">
                <a:latin typeface="Calibri" panose="020F0502020204030204" pitchFamily="34" charset="0"/>
              </a:rPr>
              <a:pPr/>
              <a:t>25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ymbol zastępczy obrazu slajdu 1">
            <a:extLst>
              <a:ext uri="{FF2B5EF4-FFF2-40B4-BE49-F238E27FC236}">
                <a16:creationId xmlns:a16="http://schemas.microsoft.com/office/drawing/2014/main" id="{D9012D99-FFA8-460B-859F-B7BF11F031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Symbol zastępczy notatek 2">
            <a:extLst>
              <a:ext uri="{FF2B5EF4-FFF2-40B4-BE49-F238E27FC236}">
                <a16:creationId xmlns:a16="http://schemas.microsoft.com/office/drawing/2014/main" id="{85869554-7CFD-458B-9ECA-447B8CF46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51204" name="Symbol zastępczy numeru slajdu 3">
            <a:extLst>
              <a:ext uri="{FF2B5EF4-FFF2-40B4-BE49-F238E27FC236}">
                <a16:creationId xmlns:a16="http://schemas.microsoft.com/office/drawing/2014/main" id="{4278A0A5-BDD0-4198-BF2F-2595163D16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D6A597C-68BD-4375-85DA-40965F244CA5}" type="slidenum">
              <a:rPr lang="pl-PL" altLang="pl-PL" smtClean="0">
                <a:latin typeface="Calibri" panose="020F0502020204030204" pitchFamily="34" charset="0"/>
              </a:rPr>
              <a:pPr/>
              <a:t>26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ymbol zastępczy obrazu slajdu 1">
            <a:extLst>
              <a:ext uri="{FF2B5EF4-FFF2-40B4-BE49-F238E27FC236}">
                <a16:creationId xmlns:a16="http://schemas.microsoft.com/office/drawing/2014/main" id="{DCF10BDF-3BA0-4BE1-955F-19A44C9EE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Symbol zastępczy notatek 2">
            <a:extLst>
              <a:ext uri="{FF2B5EF4-FFF2-40B4-BE49-F238E27FC236}">
                <a16:creationId xmlns:a16="http://schemas.microsoft.com/office/drawing/2014/main" id="{FF5340F6-325B-4D25-9816-23C4D36E8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53252" name="Symbol zastępczy numeru slajdu 3">
            <a:extLst>
              <a:ext uri="{FF2B5EF4-FFF2-40B4-BE49-F238E27FC236}">
                <a16:creationId xmlns:a16="http://schemas.microsoft.com/office/drawing/2014/main" id="{24468ED7-41EB-466E-B426-5BE4825FA5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35D33E-8B54-4E19-9A8B-FBBBEECB6B25}" type="slidenum">
              <a:rPr lang="pl-PL" altLang="pl-PL" smtClean="0">
                <a:latin typeface="Calibri" panose="020F0502020204030204" pitchFamily="34" charset="0"/>
              </a:rPr>
              <a:pPr/>
              <a:t>27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ymbol zastępczy obrazu slajdu 1">
            <a:extLst>
              <a:ext uri="{FF2B5EF4-FFF2-40B4-BE49-F238E27FC236}">
                <a16:creationId xmlns:a16="http://schemas.microsoft.com/office/drawing/2014/main" id="{6B7E7C11-F5DC-4F97-A936-A405B1E096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Symbol zastępczy notatek 2">
            <a:extLst>
              <a:ext uri="{FF2B5EF4-FFF2-40B4-BE49-F238E27FC236}">
                <a16:creationId xmlns:a16="http://schemas.microsoft.com/office/drawing/2014/main" id="{1F7458B3-FE11-494D-BDA4-002E9FDF0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55300" name="Symbol zastępczy numeru slajdu 3">
            <a:extLst>
              <a:ext uri="{FF2B5EF4-FFF2-40B4-BE49-F238E27FC236}">
                <a16:creationId xmlns:a16="http://schemas.microsoft.com/office/drawing/2014/main" id="{FEF83AB2-B666-4949-B635-06348EE74E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DBC3202-A737-4956-9E03-2821BDB5EC69}" type="slidenum">
              <a:rPr lang="pl-PL" altLang="pl-PL" smtClean="0">
                <a:latin typeface="Calibri" panose="020F0502020204030204" pitchFamily="34" charset="0"/>
              </a:rPr>
              <a:pPr/>
              <a:t>28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hart" Target="../charts/chart2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9">
            <a:extLst>
              <a:ext uri="{FF2B5EF4-FFF2-40B4-BE49-F238E27FC236}">
                <a16:creationId xmlns:a16="http://schemas.microsoft.com/office/drawing/2014/main" id="{55D34EB4-63E8-4E91-881B-CCD27FB9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11">
            <a:extLst>
              <a:ext uri="{FF2B5EF4-FFF2-40B4-BE49-F238E27FC236}">
                <a16:creationId xmlns:a16="http://schemas.microsoft.com/office/drawing/2014/main" id="{C9A9B24E-AD4D-4422-B928-E12274FED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D06C221-FD48-4E14-81A5-D686540F1DC4}"/>
              </a:ext>
            </a:extLst>
          </p:cNvPr>
          <p:cNvSpPr txBox="1"/>
          <p:nvPr/>
        </p:nvSpPr>
        <p:spPr>
          <a:xfrm>
            <a:off x="436563" y="984250"/>
            <a:ext cx="113188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CF6AA63-0B12-40EB-88C2-CF1AB234D75C}"/>
              </a:ext>
            </a:extLst>
          </p:cNvPr>
          <p:cNvSpPr txBox="1"/>
          <p:nvPr/>
        </p:nvSpPr>
        <p:spPr>
          <a:xfrm>
            <a:off x="239713" y="2444801"/>
            <a:ext cx="11320462" cy="14773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estaw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działań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służących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osiągnięciu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celów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środowiskowych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b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dorzecz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Odry, region wodny Dolnej Odry i Przymorza Zachodniego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prezentacją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założeń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metodycznych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ich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tworzenia</a:t>
            </a:r>
            <a:endParaRPr lang="pl-PL" altLang="pl-PL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altLang="pl-PL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 wodny Dolnej Odry i Przymorza Zachodniego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służących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osiągnięciu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środowiskowych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dla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u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dorzecz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Odry, region wodny Dolnej Odry i Przymorza Zachodniego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prezentacją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założeń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metodycznych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tworzenia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Małgorzata Woźnicka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4851036"/>
              </p:ext>
            </p:extLst>
          </p:nvPr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303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 dirty="0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53181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64687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599646"/>
              </p:ext>
            </p:extLst>
          </p:nvPr>
        </p:nvGraphicFramePr>
        <p:xfrm>
          <a:off x="388937" y="4053559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8">
            <a:extLst>
              <a:ext uri="{FF2B5EF4-FFF2-40B4-BE49-F238E27FC236}">
                <a16:creationId xmlns:a16="http://schemas.microsoft.com/office/drawing/2014/main" id="{2C0DB337-BBF6-4383-86D0-172DD6D3A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5854545"/>
            <a:ext cx="8017131" cy="2923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 obszarze regionu wodnego Dolnej Odry i Przymorza Zachodniego nie występują jcwp zbiornikowe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75000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  <p:graphicFrame>
        <p:nvGraphicFramePr>
          <p:cNvPr id="21549" name="Wykres 13">
            <a:extLst>
              <a:ext uri="{FF2B5EF4-FFF2-40B4-BE49-F238E27FC236}">
                <a16:creationId xmlns:a16="http://schemas.microsoft.com/office/drawing/2014/main" id="{2DB6D4E4-B506-48FA-97E8-6BA3D398256F}"/>
              </a:ext>
            </a:extLst>
          </p:cNvPr>
          <p:cNvGraphicFramePr>
            <a:graphicFrameLocks/>
          </p:cNvGraphicFramePr>
          <p:nvPr/>
        </p:nvGraphicFramePr>
        <p:xfrm>
          <a:off x="5703888" y="1431925"/>
          <a:ext cx="6267450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273328" imgH="4511431" progId="Excel.Chart.8">
                  <p:embed/>
                </p:oleObj>
              </mc:Choice>
              <mc:Fallback>
                <p:oleObj name="Chart" r:id="rId5" imgW="6273328" imgH="4511431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3888" y="1431925"/>
                        <a:ext cx="6267450" cy="4503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326266B4-5E0E-497C-949A-E33740714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79525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615192"/>
              </p:ext>
            </p:extLst>
          </p:nvPr>
        </p:nvGraphicFramePr>
        <p:xfrm>
          <a:off x="633413" y="4360863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/>
        </p:nvGraphicFramePr>
        <p:xfrm>
          <a:off x="5876925" y="1568450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68450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urbanizacje 10%.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711325"/>
            <a:ext cx="4003675" cy="446276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 zestawy działań opracowano łącznie dla 1529 jcw (85 % wszystkich jcw w obszarze dorzecza)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tym dla: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354 jcw w regionie wodnym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Dolnej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Odry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Przymorza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Zachodniego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(zestaw działań opracowany dla 90%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131 jcw w regionie wodnym Górnej Odry (zestaw działań opracowany dla 81%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251 jcw w regionie wodnym Noteci (zestaw działań opracowany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82%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418 jcw w regionie wodnym Środkowej Odry (zestaw działań opracowany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83%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376 jcw w regionie wodnym Warty (zestaw działań opracowany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90 % wszystkich jcw regionu).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  <a:defRPr/>
            </a:pPr>
            <a:endParaRPr lang="pl-PL" altLang="pl-PL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/>
        </p:nvGraphicFramePr>
        <p:xfrm>
          <a:off x="8726488" y="5689600"/>
          <a:ext cx="4584700" cy="213088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</a:t>
            </a:r>
          </a:p>
        </p:txBody>
      </p:sp>
      <p:pic>
        <p:nvPicPr>
          <p:cNvPr id="27657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871C491-178C-4853-9683-D7C130C83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638" y="1311275"/>
            <a:ext cx="345440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FC1E8D2-6F6E-43A1-AF97-292E4E67F31E}"/>
              </a:ext>
            </a:extLst>
          </p:cNvPr>
          <p:cNvGraphicFramePr>
            <a:graphicFrameLocks noGrp="1"/>
          </p:cNvGraphicFramePr>
          <p:nvPr/>
        </p:nvGraphicFramePr>
        <p:xfrm>
          <a:off x="4886325" y="566102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351AE1A-D643-441A-9D96-23623FCF67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6325" y="1311275"/>
            <a:ext cx="3454400" cy="431480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upa 14">
            <a:extLst>
              <a:ext uri="{FF2B5EF4-FFF2-40B4-BE49-F238E27FC236}">
                <a16:creationId xmlns:a16="http://schemas.microsoft.com/office/drawing/2014/main" id="{FF1BB4F9-CDEC-4D2B-917E-844AF5BF2BEF}"/>
              </a:ext>
            </a:extLst>
          </p:cNvPr>
          <p:cNvGrpSpPr>
            <a:grpSpLocks/>
          </p:cNvGrpSpPr>
          <p:nvPr/>
        </p:nvGrpSpPr>
        <p:grpSpPr bwMode="auto">
          <a:xfrm>
            <a:off x="8321675" y="1076325"/>
            <a:ext cx="3565525" cy="4994275"/>
            <a:chOff x="8321464" y="1076303"/>
            <a:chExt cx="3333727" cy="4618870"/>
          </a:xfrm>
        </p:grpSpPr>
        <p:pic>
          <p:nvPicPr>
            <p:cNvPr id="29706" name="Obraz 13" descr="Obraz zawierający mapa&#10;&#10;Opis wygenerowany automatycznie">
              <a:extLst>
                <a:ext uri="{FF2B5EF4-FFF2-40B4-BE49-F238E27FC236}">
                  <a16:creationId xmlns:a16="http://schemas.microsoft.com/office/drawing/2014/main" id="{C08C23F5-A42D-4144-A4F0-A9B6D090FD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38" t="4553" r="16190" b="4092"/>
            <a:stretch>
              <a:fillRect/>
            </a:stretch>
          </p:blipFill>
          <p:spPr bwMode="auto">
            <a:xfrm>
              <a:off x="8451005" y="1076303"/>
              <a:ext cx="3204186" cy="4618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467766AD-379E-4D2F-9C6E-3C88E8FB0745}"/>
                </a:ext>
              </a:extLst>
            </p:cNvPr>
            <p:cNvSpPr/>
            <p:nvPr/>
          </p:nvSpPr>
          <p:spPr>
            <a:xfrm>
              <a:off x="8321464" y="1328829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 rzeczne (RW)</a:t>
              </a:r>
            </a:p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8 020 działań </a:t>
              </a:r>
              <a:r>
                <a:rPr lang="pl-PL" sz="10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(74% wszystkich działań)</a:t>
              </a:r>
            </a:p>
          </p:txBody>
        </p:sp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027CE89B-07FE-48D0-83CA-05A223160829}"/>
                </a:ext>
              </a:extLst>
            </p:cNvPr>
            <p:cNvSpPr/>
            <p:nvPr/>
          </p:nvSpPr>
          <p:spPr>
            <a:xfrm>
              <a:off x="10053637" y="1964548"/>
              <a:ext cx="1601554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 zbiornikowe (</a:t>
              </a:r>
              <a:r>
                <a:rPr lang="pl-PL" sz="1000" b="1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RWr</a:t>
              </a: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)</a:t>
              </a:r>
            </a:p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57 działań</a:t>
              </a:r>
              <a:endParaRPr lang="pl-PL" sz="1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99485755-8552-45EE-BB20-EDD19A56AFD0}"/>
                </a:ext>
              </a:extLst>
            </p:cNvPr>
            <p:cNvSpPr/>
            <p:nvPr/>
          </p:nvSpPr>
          <p:spPr>
            <a:xfrm>
              <a:off x="8321464" y="2504835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 jeziorne (LW)</a:t>
              </a:r>
            </a:p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2 398 działań </a:t>
              </a:r>
              <a:r>
                <a:rPr lang="pl-PL" sz="10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(22% wszystkich działań)</a:t>
              </a:r>
            </a:p>
          </p:txBody>
        </p:sp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7A7BCACF-5324-423B-A51E-A090FAEEA4EA}"/>
                </a:ext>
              </a:extLst>
            </p:cNvPr>
            <p:cNvSpPr/>
            <p:nvPr/>
          </p:nvSpPr>
          <p:spPr>
            <a:xfrm>
              <a:off x="10053637" y="3489978"/>
              <a:ext cx="1601554" cy="679764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 przybrzeżne i przejściowe (TW i CW)</a:t>
              </a:r>
            </a:p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70 działań</a:t>
              </a:r>
              <a:endParaRPr lang="pl-PL" sz="1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E31A31C2-F19A-48F5-8890-E7E6CA4DD468}"/>
                </a:ext>
              </a:extLst>
            </p:cNvPr>
            <p:cNvSpPr/>
            <p:nvPr/>
          </p:nvSpPr>
          <p:spPr>
            <a:xfrm>
              <a:off x="8321464" y="4156528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jcwpd 274 działania</a:t>
              </a:r>
              <a:endParaRPr lang="pl-PL" sz="1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155700"/>
            <a:ext cx="7567613" cy="515525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 opracowano łącznie 10 826 działań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których szacunkowy koszt określony został na ponad 9 mld zł. 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altLang="pl-PL" sz="1400" dirty="0">
                <a:latin typeface="Arial" panose="020B0604020202020204" pitchFamily="34" charset="0"/>
                <a:ea typeface="Roboto" panose="02000000000000000000" pitchFamily="2" charset="0"/>
              </a:rPr>
              <a:t>Największy udział w kosztach zestawu działań mają działania podstawowe - 83%, pozostałe 17% stanowią działania uzupełniające. Największy udział w kosztach mają działania z zakresu gospodarki komunalnej i odpadami - 84%.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78% stanowią działania podstawowe, a 22% uzupełniające. Najliczniejszą grupę działań stanowią działania związane z poprawą warunków dla obszarów chronionych 3 877 działań; działania związane z gospodarką ściekową - 1 041 działań, przebudowa budowli piętrzących w zakresie zapewniającym ciągłość biologiczną i osiągnięcie celów środowiskowych - 636 działań.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42% stanowią działania podstawowe, a 58% uzupełniające. Najliczniejszą grupę działań stanowią działania związane z poprawą warunków dla obszarów chronionych 16 działań; weryfikacja programu ochrony środowiska – 13 działań.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4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68% działania podstawowe, 32% uzupełniające. Najliczniejszą grupę działań stanowią działania związane z poprawą warunków dla obszarów chronionych – 964 działania; weryfikacja programu ochrony środowiska oraz działania kontrolne i monitoringowe – 235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63 % działania podstawowe, 37% uzupełniające. Najliczniejszą grupę działań stanowią działania związane z poprawą warunków dla obszarów chronionych 37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39% działania podstawowe, 61% działania uzupełniające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endParaRPr lang="pl-PL" altLang="pl-PL" sz="1400" dirty="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A3604F4-523D-42E7-80D2-2401086EA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162" y="1390650"/>
            <a:ext cx="3692627" cy="3692627"/>
          </a:xfrm>
          <a:prstGeom prst="rect">
            <a:avLst/>
          </a:prstGeom>
        </p:spPr>
      </p:pic>
      <p:pic>
        <p:nvPicPr>
          <p:cNvPr id="31746" name="Obraz 7">
            <a:extLst>
              <a:ext uri="{FF2B5EF4-FFF2-40B4-BE49-F238E27FC236}">
                <a16:creationId xmlns:a16="http://schemas.microsoft.com/office/drawing/2014/main" id="{1BEB36A7-67EF-4A51-84A1-42B83DF140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Obraz 9">
            <a:extLst>
              <a:ext uri="{FF2B5EF4-FFF2-40B4-BE49-F238E27FC236}">
                <a16:creationId xmlns:a16="http://schemas.microsoft.com/office/drawing/2014/main" id="{877EBAA2-D7E9-477B-9137-B1FE51D4F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94A7F2C-A9EE-4548-A8AB-42A03E0CC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298575"/>
            <a:ext cx="4003675" cy="300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  <a:r>
              <a:rPr lang="en-US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Dolnej</a:t>
            </a:r>
            <a:r>
              <a:rPr lang="en-US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Odry</a:t>
            </a:r>
            <a:r>
              <a:rPr lang="en-US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 </a:t>
            </a:r>
            <a:r>
              <a:rPr lang="en-US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Przymorza</a:t>
            </a:r>
            <a:r>
              <a:rPr lang="en-US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Zachodniego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opracowano zestawy działań dla 354 jcw (łącznie 3 528 działań: 2 836 to działania podstawowe, 692 uzupełniające). 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258 jcwp RW opracowano 2694 działania (80% działania podstawowe, 20 % uzupełniające).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82 jcwp LW opracowano 733 działania (84 % podstawowe, 16 % uzupełniające)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4 jcwp TW, CW opracowano 70 działań (63 % podstawowe, 67 % uzupełniające)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10 jcwpd GW opracowano 31 działań (39 % podstawowe, 61 % uzupełniające)</a:t>
            </a: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216AEBFF-030E-4F44-82E4-8825DCB1A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029816"/>
              </p:ext>
            </p:extLst>
          </p:nvPr>
        </p:nvGraphicFramePr>
        <p:xfrm>
          <a:off x="8329459" y="5394325"/>
          <a:ext cx="3328988" cy="335194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Odry i Przymorza Zachodniego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751" name="Obraz 9">
            <a:extLst>
              <a:ext uri="{FF2B5EF4-FFF2-40B4-BE49-F238E27FC236}">
                <a16:creationId xmlns:a16="http://schemas.microsoft.com/office/drawing/2014/main" id="{63FEA208-AE93-40D4-A973-0AB411599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0A3D921A-044B-4DBB-911D-F8BF428CF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Dolnej Odry i Przymorza Zachodniego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24187AD6-1921-46E4-9D77-0E3B49841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242846"/>
              </p:ext>
            </p:extLst>
          </p:nvPr>
        </p:nvGraphicFramePr>
        <p:xfrm>
          <a:off x="4641162" y="5350554"/>
          <a:ext cx="3328988" cy="335194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Odry i Przymorza Zachodniego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755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388B7430-00A5-47FD-8DFB-E1E7B1B22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423" y="1390650"/>
            <a:ext cx="3692627" cy="369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Group 244">
            <a:extLst>
              <a:ext uri="{FF2B5EF4-FFF2-40B4-BE49-F238E27FC236}">
                <a16:creationId xmlns:a16="http://schemas.microsoft.com/office/drawing/2014/main" id="{DD9089DC-0363-4DCF-AE97-A1094C97A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116886"/>
              </p:ext>
            </p:extLst>
          </p:nvPr>
        </p:nvGraphicFramePr>
        <p:xfrm>
          <a:off x="75856" y="4361516"/>
          <a:ext cx="4467225" cy="1697972"/>
        </p:xfrm>
        <a:graphic>
          <a:graphicData uri="http://schemas.openxmlformats.org/drawingml/2006/table">
            <a:tbl>
              <a:tblPr/>
              <a:tblGrid>
                <a:gridCol w="811212">
                  <a:extLst>
                    <a:ext uri="{9D8B030D-6E8A-4147-A177-3AD203B41FA5}">
                      <a16:colId xmlns:a16="http://schemas.microsoft.com/office/drawing/2014/main" val="2229398956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874635574"/>
                    </a:ext>
                  </a:extLst>
                </a:gridCol>
                <a:gridCol w="869950">
                  <a:extLst>
                    <a:ext uri="{9D8B030D-6E8A-4147-A177-3AD203B41FA5}">
                      <a16:colId xmlns:a16="http://schemas.microsoft.com/office/drawing/2014/main" val="3716696009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1315697633"/>
                    </a:ext>
                  </a:extLst>
                </a:gridCol>
                <a:gridCol w="912813">
                  <a:extLst>
                    <a:ext uri="{9D8B030D-6E8A-4147-A177-3AD203B41FA5}">
                      <a16:colId xmlns:a16="http://schemas.microsoft.com/office/drawing/2014/main" val="873884942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Kategorie wód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ietechniczne</a:t>
                      </a:r>
                      <a:endParaRPr kumimoji="0" lang="en-US" altLang="pl-PL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kumimoji="0" lang="en-US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echniczne</a:t>
                      </a:r>
                    </a:p>
                  </a:txBody>
                  <a:tcPr marL="0" marR="0"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kumimoji="0" lang="en-US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odstawowe</a:t>
                      </a:r>
                    </a:p>
                  </a:txBody>
                  <a:tcPr marL="0" marR="0"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zupełniające</a:t>
                      </a:r>
                    </a:p>
                  </a:txBody>
                  <a:tcPr marL="0" marR="0"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421270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704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291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2165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529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460591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LW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223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510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615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118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700179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TW i CW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798714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458395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Razem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974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855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2836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692</a:t>
                      </a:r>
                    </a:p>
                  </a:txBody>
                  <a:tcPr marT="45711" marB="4571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324900"/>
                  </a:ext>
                </a:extLst>
              </a:tr>
            </a:tbl>
          </a:graphicData>
        </a:graphic>
      </p:graphicFrame>
      <p:pic>
        <p:nvPicPr>
          <p:cNvPr id="31801" name="Obraz 15">
            <a:extLst>
              <a:ext uri="{FF2B5EF4-FFF2-40B4-BE49-F238E27FC236}">
                <a16:creationId xmlns:a16="http://schemas.microsoft.com/office/drawing/2014/main" id="{F7EC4608-4DE4-4060-B7E8-A32D07553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075" y="593725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Dolnej Odry i Przymorza Zachodniego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65" y="1698212"/>
            <a:ext cx="56477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516" y="2616465"/>
            <a:ext cx="46799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– łącznie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770 931,7 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 rot="5400000">
            <a:off x="8721153" y="336612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795516" y="4137716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8350B15E-A8A3-4BCB-9071-403E11F7BF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656715"/>
              </p:ext>
            </p:extLst>
          </p:nvPr>
        </p:nvGraphicFramePr>
        <p:xfrm>
          <a:off x="257175" y="2051527"/>
          <a:ext cx="5615963" cy="3347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83" y="128835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668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Dolnej Odry i Przymorza Zachodniego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61109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(łącznie wszystkie kategorie wód jcwp)</a:t>
            </a:r>
          </a:p>
        </p:txBody>
      </p: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1B5EB300-C0EC-434F-A89A-4134645531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6133641"/>
              </p:ext>
            </p:extLst>
          </p:nvPr>
        </p:nvGraphicFramePr>
        <p:xfrm>
          <a:off x="577487" y="1906404"/>
          <a:ext cx="11037026" cy="4083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95186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7">
            <a:extLst>
              <a:ext uri="{FF2B5EF4-FFF2-40B4-BE49-F238E27FC236}">
                <a16:creationId xmlns:a16="http://schemas.microsoft.com/office/drawing/2014/main" id="{536093B7-A5C2-416C-BA40-56DB4C2C2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Obraz 9">
            <a:extLst>
              <a:ext uri="{FF2B5EF4-FFF2-40B4-BE49-F238E27FC236}">
                <a16:creationId xmlns:a16="http://schemas.microsoft.com/office/drawing/2014/main" id="{9D2464D9-AB93-44F9-8B41-EC9097F4E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71785A12-09E9-472D-9510-D567D1ADF56E}"/>
              </a:ext>
            </a:extLst>
          </p:cNvPr>
          <p:cNvGraphicFramePr>
            <a:graphicFrameLocks noGrp="1"/>
          </p:cNvGraphicFramePr>
          <p:nvPr/>
        </p:nvGraphicFramePr>
        <p:xfrm>
          <a:off x="7318375" y="5792788"/>
          <a:ext cx="3327400" cy="335194"/>
        </p:xfrm>
        <a:graphic>
          <a:graphicData uri="http://schemas.openxmlformats.org/drawingml/2006/table">
            <a:tbl>
              <a:tblPr/>
              <a:tblGrid>
                <a:gridCol w="332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cwp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TW i CW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Odry i Przymorza Zachodniego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08" marR="91408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3798" name="Obraz 9">
            <a:extLst>
              <a:ext uri="{FF2B5EF4-FFF2-40B4-BE49-F238E27FC236}">
                <a16:creationId xmlns:a16="http://schemas.microsoft.com/office/drawing/2014/main" id="{0AB35A17-3D0F-4955-B55E-F3895D0C8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2992E288-0E64-4DC3-9E08-483A081C1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przybrzeżne i przejściowe – region wodny Dolnej Odry i Przymorza Zachodniego</a:t>
            </a:r>
          </a:p>
        </p:txBody>
      </p:sp>
      <p:pic>
        <p:nvPicPr>
          <p:cNvPr id="33851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4894F485-B027-4E3A-B4D3-FB4893777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75" y="1363663"/>
            <a:ext cx="4359275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52" name="Obraz 15">
            <a:extLst>
              <a:ext uri="{FF2B5EF4-FFF2-40B4-BE49-F238E27FC236}">
                <a16:creationId xmlns:a16="http://schemas.microsoft.com/office/drawing/2014/main" id="{071968A2-9E39-4E50-8C67-3E32ABFB1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5357813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A42BD23-B8AD-4638-8DA9-9ECB26C5A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166959"/>
              </p:ext>
            </p:extLst>
          </p:nvPr>
        </p:nvGraphicFramePr>
        <p:xfrm>
          <a:off x="439737" y="1662430"/>
          <a:ext cx="6246197" cy="3006664"/>
        </p:xfrm>
        <a:graphic>
          <a:graphicData uri="http://schemas.openxmlformats.org/drawingml/2006/table">
            <a:tbl>
              <a:tblPr/>
              <a:tblGrid>
                <a:gridCol w="1841347">
                  <a:extLst>
                    <a:ext uri="{9D8B030D-6E8A-4147-A177-3AD203B41FA5}">
                      <a16:colId xmlns:a16="http://schemas.microsoft.com/office/drawing/2014/main" val="1010555411"/>
                    </a:ext>
                  </a:extLst>
                </a:gridCol>
                <a:gridCol w="1376516">
                  <a:extLst>
                    <a:ext uri="{9D8B030D-6E8A-4147-A177-3AD203B41FA5}">
                      <a16:colId xmlns:a16="http://schemas.microsoft.com/office/drawing/2014/main" val="2867995868"/>
                    </a:ext>
                  </a:extLst>
                </a:gridCol>
                <a:gridCol w="1543665">
                  <a:extLst>
                    <a:ext uri="{9D8B030D-6E8A-4147-A177-3AD203B41FA5}">
                      <a16:colId xmlns:a16="http://schemas.microsoft.com/office/drawing/2014/main" val="3943142410"/>
                    </a:ext>
                  </a:extLst>
                </a:gridCol>
                <a:gridCol w="1484669">
                  <a:extLst>
                    <a:ext uri="{9D8B030D-6E8A-4147-A177-3AD203B41FA5}">
                      <a16:colId xmlns:a16="http://schemas.microsoft.com/office/drawing/2014/main" val="2131501823"/>
                    </a:ext>
                  </a:extLst>
                </a:gridCol>
              </a:tblGrid>
              <a:tr h="510540">
                <a:tc>
                  <a:txBody>
                    <a:bodyPr/>
                    <a:lstStyle/>
                    <a:p>
                      <a:pPr algn="l" fontAlgn="t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Wody przejściowe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Wody przybrzeżne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Łącznie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696987"/>
                  </a:ext>
                </a:extLst>
              </a:tr>
              <a:tr h="530901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Liczba działań podstawowych</a:t>
                      </a:r>
                    </a:p>
                  </a:txBody>
                  <a:tcPr marR="7620" marT="7620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511786"/>
                  </a:ext>
                </a:extLst>
              </a:tr>
              <a:tr h="56043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Liczba działań uzupełniających</a:t>
                      </a:r>
                    </a:p>
                  </a:txBody>
                  <a:tcPr marR="7620" marT="7620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402892"/>
                  </a:ext>
                </a:extLst>
              </a:tr>
              <a:tr h="550606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Działania techniczne</a:t>
                      </a:r>
                    </a:p>
                  </a:txBody>
                  <a:tcPr marR="7620" marT="7620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132770"/>
                  </a:ext>
                </a:extLst>
              </a:tr>
              <a:tr h="511278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marR="7620" marT="7620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21363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Łącznie</a:t>
                      </a:r>
                    </a:p>
                  </a:txBody>
                  <a:tcPr marR="7620" marT="7620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+mn-cs"/>
                        </a:rPr>
                        <a:t> 134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3376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przybrzeżne i przejściowe – region wodny Dolnej Odry i Przymorza Zachodniego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98613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4643" y="1542416"/>
            <a:ext cx="313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416550"/>
            <a:ext cx="4679950" cy="292100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TW i CW – łącznie  36 283 900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>
            <a:off x="5681663" y="5395913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819900" y="4979988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39CD7222-1512-4792-9EDB-92F99EDACE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9946427"/>
              </p:ext>
            </p:extLst>
          </p:nvPr>
        </p:nvGraphicFramePr>
        <p:xfrm>
          <a:off x="257176" y="1970631"/>
          <a:ext cx="5327547" cy="3009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D201B0B0-6E18-468C-8401-8EB7827655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835881"/>
              </p:ext>
            </p:extLst>
          </p:nvPr>
        </p:nvGraphicFramePr>
        <p:xfrm>
          <a:off x="5714643" y="1981200"/>
          <a:ext cx="6233160" cy="2990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Obraz 7">
            <a:extLst>
              <a:ext uri="{FF2B5EF4-FFF2-40B4-BE49-F238E27FC236}">
                <a16:creationId xmlns:a16="http://schemas.microsoft.com/office/drawing/2014/main" id="{3B041FB2-5565-4A3D-8ACE-AD8592750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Obraz 9">
            <a:extLst>
              <a:ext uri="{FF2B5EF4-FFF2-40B4-BE49-F238E27FC236}">
                <a16:creationId xmlns:a16="http://schemas.microsoft.com/office/drawing/2014/main" id="{5305C946-95B6-465E-8977-0763ED36B1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A20D2216-B38D-4869-B131-F62DE4663466}"/>
              </a:ext>
            </a:extLst>
          </p:cNvPr>
          <p:cNvSpPr txBox="1"/>
          <p:nvPr/>
        </p:nvSpPr>
        <p:spPr>
          <a:xfrm>
            <a:off x="257175" y="868363"/>
            <a:ext cx="105235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przybrzeżne i przejściowe – region wodny Dolnej Odry i Przymorza Zachodniego - przykład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115E0AC7-3464-43F4-8325-60742F67A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298825"/>
            <a:ext cx="7600950" cy="27844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TWCWP_01.00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	Realizacja Krajowego Programu Oczyszczania Ścieków Komunalnych.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TWCWP_01.01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	Analiza potrzeb w zakresie budowy i modernizacji infrastruktury portowej służącej do odbioru odpadów oraz pozostałości ładunkowych ze statków.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TWCWP_03.01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	Uporządkowanie i poprawa infrastruktury związanej z gospodarką ściekową na obszarze gminy poza aglomeracjami.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TWCWP_03.05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	Analizy techniczno-ekonomiczne gospodarowania ściekami w obszarze gminy poza aglomeracjami.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TWCWP_06.01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	Ograniczenie emisji substancji z terenów zanieczyszczonych do wód, pochodzących z presji antropogenicznych.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TWCWHM_01.16 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Zapobieganie dalszym antropogenicznym zmianom strefy brzegowej - monitoring </a:t>
            </a:r>
            <a:r>
              <a:rPr lang="pl-PL" altLang="pl-PL" sz="1000" err="1">
                <a:latin typeface="Roboto" panose="02000000000000000000" pitchFamily="2" charset="0"/>
                <a:ea typeface="Roboto" panose="02000000000000000000" pitchFamily="2" charset="0"/>
              </a:rPr>
              <a:t>klapowisk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 i pól </a:t>
            </a:r>
            <a:r>
              <a:rPr lang="pl-PL" altLang="pl-PL" sz="1000" err="1">
                <a:latin typeface="Roboto" panose="02000000000000000000" pitchFamily="2" charset="0"/>
                <a:ea typeface="Roboto" panose="02000000000000000000" pitchFamily="2" charset="0"/>
              </a:rPr>
              <a:t>refulacyjnych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TWCWHM_02.05 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Monitoring badawczy w zakresie elementów hydromorfologicznych.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TWCWC_04.02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	Realizacja działań wynikających z planów ochrony i planów zadań ochronnych dla obszarów chronionych.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TWCWC_04.03</a:t>
            </a:r>
            <a:r>
              <a:rPr lang="pl-PL" altLang="pl-PL" sz="1000">
                <a:latin typeface="Roboto" panose="02000000000000000000" pitchFamily="2" charset="0"/>
                <a:ea typeface="Roboto" panose="02000000000000000000" pitchFamily="2" charset="0"/>
              </a:rPr>
              <a:t>	Opracowanie indywidualnych programów renaturyzacji mających na celu odbudowę słonych mokradeł w strefie brzegowej wód przejściowych zasilanych wodami morskimi.</a:t>
            </a:r>
            <a:endParaRPr lang="pl-PL" altLang="pl-PL" sz="1200" b="1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84DDFBFF-1A9C-4924-8058-7A6DB1F1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014290"/>
              </p:ext>
            </p:extLst>
          </p:nvPr>
        </p:nvGraphicFramePr>
        <p:xfrm>
          <a:off x="360363" y="1514475"/>
          <a:ext cx="7580309" cy="1514475"/>
        </p:xfrm>
        <a:graphic>
          <a:graphicData uri="http://schemas.openxmlformats.org/drawingml/2006/table">
            <a:tbl>
              <a:tblPr/>
              <a:tblGrid>
                <a:gridCol w="82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6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3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182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544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Jcwp Zalew Szczeciński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104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kod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TW60001WB2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status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naturalna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Presje na elementy biologiczne zależne od fizykochemii</a:t>
                      </a:r>
                      <a:b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Presje na elementy fizykochemiczne</a:t>
                      </a:r>
                      <a:b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Presje na elementy chemiczne (woda i biota)</a:t>
                      </a:r>
                      <a:b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Presje na obszary chronione </a:t>
                      </a:r>
                      <a:b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Urbanizacja</a:t>
                      </a:r>
                      <a:b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Zmiany klimatu</a:t>
                      </a:r>
                      <a:b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Presje skumulowane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827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region wodny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Dolnej Odry i Przymorza Zachodniego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zły stan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7915" name="Obraz 8" descr="Obraz zawierający mapa&#10;&#10;Opis wygenerowany automatycznie">
            <a:extLst>
              <a:ext uri="{FF2B5EF4-FFF2-40B4-BE49-F238E27FC236}">
                <a16:creationId xmlns:a16="http://schemas.microsoft.com/office/drawing/2014/main" id="{84F33685-385B-4234-B2E8-7C9D0F141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0" y="1530350"/>
            <a:ext cx="3973513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27FC5A2E-2BC4-44A6-809B-EA31C6A526DD}"/>
              </a:ext>
            </a:extLst>
          </p:cNvPr>
          <p:cNvGraphicFramePr>
            <a:graphicFrameLocks noGrp="1"/>
          </p:cNvGraphicFramePr>
          <p:nvPr/>
        </p:nvGraphicFramePr>
        <p:xfrm>
          <a:off x="8064500" y="5672138"/>
          <a:ext cx="3328988" cy="335194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TW i CW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Odry i Przymorza Zachodniego – prezentowany przykład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Obraz 7">
            <a:extLst>
              <a:ext uri="{FF2B5EF4-FFF2-40B4-BE49-F238E27FC236}">
                <a16:creationId xmlns:a16="http://schemas.microsoft.com/office/drawing/2014/main" id="{A422D581-874C-474A-AF53-2C9F274DF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Obraz 9">
            <a:extLst>
              <a:ext uri="{FF2B5EF4-FFF2-40B4-BE49-F238E27FC236}">
                <a16:creationId xmlns:a16="http://schemas.microsoft.com/office/drawing/2014/main" id="{7F7ACBF9-D455-4AE1-95EA-B5B5075AD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9873FE2-9818-4AD8-BC30-9EFB539FA614}"/>
              </a:ext>
            </a:extLst>
          </p:cNvPr>
          <p:cNvSpPr txBox="1"/>
          <p:nvPr/>
        </p:nvSpPr>
        <p:spPr>
          <a:xfrm>
            <a:off x="257175" y="868363"/>
            <a:ext cx="1052353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Odry i Przymorza Zachodniego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2F34F40-A94E-45BA-90CD-9B4EE6D24563}"/>
              </a:ext>
            </a:extLst>
          </p:cNvPr>
          <p:cNvGraphicFramePr>
            <a:graphicFrameLocks noGrp="1"/>
          </p:cNvGraphicFramePr>
          <p:nvPr/>
        </p:nvGraphicFramePr>
        <p:xfrm>
          <a:off x="328613" y="3092450"/>
          <a:ext cx="4395787" cy="2546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194">
                <a:tc>
                  <a:txBody>
                    <a:bodyPr/>
                    <a:lstStyle/>
                    <a:p>
                      <a:pPr algn="ctr"/>
                      <a:r>
                        <a:rPr lang="pl-PL" sz="1000">
                          <a:solidFill>
                            <a:schemeClr val="bg1"/>
                          </a:solidFill>
                        </a:rPr>
                        <a:t>Liczba jcwpd w RW Dolnej Odry i Przymorza Zachodniego</a:t>
                      </a:r>
                      <a:endParaRPr lang="pl-PL" sz="1000" b="1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pl-PL" sz="1000" b="1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9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Ocena ryzyka (liczba jcwpd)</a:t>
                      </a:r>
                    </a:p>
                  </a:txBody>
                  <a:tcPr marL="91445" marR="91445" marT="45715" marB="45715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97">
                <a:tc>
                  <a:txBody>
                    <a:bodyPr/>
                    <a:lstStyle/>
                    <a:p>
                      <a:pPr algn="ctr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niezagrożone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10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97">
                <a:tc>
                  <a:txBody>
                    <a:bodyPr/>
                    <a:lstStyle/>
                    <a:p>
                      <a:pPr algn="ctr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zagrożone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2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97"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1">
                          <a:solidFill>
                            <a:srgbClr val="2F5597"/>
                          </a:solidFill>
                        </a:rPr>
                        <a:t>Ocena stanu (liczba jcwpd)</a:t>
                      </a:r>
                      <a:endParaRPr lang="pl-PL" sz="1000" b="1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97">
                <a:tc>
                  <a:txBody>
                    <a:bodyPr/>
                    <a:lstStyle/>
                    <a:p>
                      <a:pPr algn="ctr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stan dobry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10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172">
                <a:tc>
                  <a:txBody>
                    <a:bodyPr/>
                    <a:lstStyle/>
                    <a:p>
                      <a:pPr algn="ctr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stan słaby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2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45" marR="91445" marT="45715" marB="4571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12EE841-C3A6-4B4D-98B9-BDAF9EF6AF9A}"/>
              </a:ext>
            </a:extLst>
          </p:cNvPr>
          <p:cNvSpPr txBox="1"/>
          <p:nvPr/>
        </p:nvSpPr>
        <p:spPr>
          <a:xfrm>
            <a:off x="285750" y="1412875"/>
            <a:ext cx="4895850" cy="1293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Wody podziemne</a:t>
            </a:r>
            <a:r>
              <a:rPr lang="pl-PL" sz="13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 </a:t>
            </a: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>
              <a:buClr>
                <a:srgbClr val="2F5597"/>
              </a:buClr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Clr>
                <a:srgbClr val="2F5597"/>
              </a:buClr>
              <a:buFont typeface="Arial" panose="020B0604020202020204" pitchFamily="34" charset="0"/>
              <a:buChar char="•"/>
              <a:defRPr/>
            </a:pPr>
            <a:r>
              <a:rPr lang="pl-PL" sz="1300" err="1">
                <a:latin typeface="Roboto" panose="02000000000000000000" pitchFamily="2" charset="0"/>
                <a:ea typeface="Roboto" panose="02000000000000000000" pitchFamily="2" charset="0"/>
              </a:rPr>
              <a:t>neogeńskie</a:t>
            </a: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Clr>
                <a:srgbClr val="2F5597"/>
              </a:buClr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kredowe piętro wodonośne</a:t>
            </a:r>
          </a:p>
          <a:p>
            <a:pPr marL="285750" indent="-285750">
              <a:buClr>
                <a:srgbClr val="2F5597"/>
              </a:buClr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jurajskie piętro wodonośne (rejon Trzebiatowa)</a:t>
            </a:r>
          </a:p>
        </p:txBody>
      </p:sp>
      <p:pic>
        <p:nvPicPr>
          <p:cNvPr id="39968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A9D3945B-7C67-4B70-9AE4-DA72F94EF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1238250"/>
            <a:ext cx="447675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F921B77A-6179-4F6B-B592-44DD4946922E}"/>
              </a:ext>
            </a:extLst>
          </p:cNvPr>
          <p:cNvGraphicFramePr>
            <a:graphicFrameLocks noGrp="1"/>
          </p:cNvGraphicFramePr>
          <p:nvPr/>
        </p:nvGraphicFramePr>
        <p:xfrm>
          <a:off x="6407150" y="5792788"/>
          <a:ext cx="3327400" cy="214312"/>
        </p:xfrm>
        <a:graphic>
          <a:graphicData uri="http://schemas.openxmlformats.org/drawingml/2006/table">
            <a:tbl>
              <a:tblPr/>
              <a:tblGrid>
                <a:gridCol w="332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cwp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Odry i Przymorza Zachodniego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08" marR="91408"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Obraz 7">
            <a:extLst>
              <a:ext uri="{FF2B5EF4-FFF2-40B4-BE49-F238E27FC236}">
                <a16:creationId xmlns:a16="http://schemas.microsoft.com/office/drawing/2014/main" id="{6917BE85-3DBC-4096-9F27-483C4630E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Obraz 9">
            <a:extLst>
              <a:ext uri="{FF2B5EF4-FFF2-40B4-BE49-F238E27FC236}">
                <a16:creationId xmlns:a16="http://schemas.microsoft.com/office/drawing/2014/main" id="{76063C6C-8067-41D7-9D99-8FCFD3927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25B23D7F-A944-4D16-A7D2-85D6B90D54AE}"/>
              </a:ext>
            </a:extLst>
          </p:cNvPr>
          <p:cNvSpPr txBox="1"/>
          <p:nvPr/>
        </p:nvSpPr>
        <p:spPr>
          <a:xfrm>
            <a:off x="257175" y="868363"/>
            <a:ext cx="1052353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Odry i Przymorza Zachodniego</a:t>
            </a:r>
          </a:p>
        </p:txBody>
      </p:sp>
      <p:pic>
        <p:nvPicPr>
          <p:cNvPr id="41989" name="Picture 2">
            <a:extLst>
              <a:ext uri="{FF2B5EF4-FFF2-40B4-BE49-F238E27FC236}">
                <a16:creationId xmlns:a16="http://schemas.microsoft.com/office/drawing/2014/main" id="{56E05ACE-ABF0-43E7-A3E9-7F5210DF7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13" y="3362325"/>
            <a:ext cx="3238500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0" name="Picture 3">
            <a:extLst>
              <a:ext uri="{FF2B5EF4-FFF2-40B4-BE49-F238E27FC236}">
                <a16:creationId xmlns:a16="http://schemas.microsoft.com/office/drawing/2014/main" id="{9C44EEEB-6403-418F-926A-8A4576449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513" y="3362325"/>
            <a:ext cx="3236912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1" name="Prostokąt 4">
            <a:extLst>
              <a:ext uri="{FF2B5EF4-FFF2-40B4-BE49-F238E27FC236}">
                <a16:creationId xmlns:a16="http://schemas.microsoft.com/office/drawing/2014/main" id="{F0DA63D4-F96C-4798-8471-105E0F9C3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838" y="5414963"/>
            <a:ext cx="33337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Dolnej Odry i Przymorza Zachodniego z jcwpd o słabym stanie ilościowym</a:t>
            </a:r>
          </a:p>
        </p:txBody>
      </p:sp>
      <p:sp>
        <p:nvSpPr>
          <p:cNvPr id="41992" name="Prostokąt 5">
            <a:extLst>
              <a:ext uri="{FF2B5EF4-FFF2-40B4-BE49-F238E27FC236}">
                <a16:creationId xmlns:a16="http://schemas.microsoft.com/office/drawing/2014/main" id="{AEC29CF7-53BB-46F4-A43A-91573AC32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13" y="5414963"/>
            <a:ext cx="3302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Dolnej Odry i Przymorza Zachodniego z jcwpd o słabym stanie chemicznym 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B984789A-989C-440D-8AED-90028C79E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586251"/>
              </p:ext>
            </p:extLst>
          </p:nvPr>
        </p:nvGraphicFramePr>
        <p:xfrm>
          <a:off x="317500" y="1341438"/>
          <a:ext cx="11550650" cy="1468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18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27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692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326">
                <a:tc>
                  <a:txBody>
                    <a:bodyPr/>
                    <a:lstStyle/>
                    <a:p>
                      <a:pPr algn="ctr"/>
                      <a:r>
                        <a:rPr lang="pl-PL" sz="1000"/>
                        <a:t>Numer jcwpd (kod UE)</a:t>
                      </a:r>
                      <a:endParaRPr lang="pl-PL" sz="10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/>
                        <a:t>Powierzchnia jcwpd</a:t>
                      </a:r>
                      <a:endParaRPr lang="pl-PL" sz="10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/>
                        <a:t>Ocena stanu</a:t>
                      </a:r>
                      <a:endParaRPr lang="pl-PL" sz="10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/>
                        <a:t>Przyczyna stanu słabego </a:t>
                      </a:r>
                      <a:br>
                        <a:rPr lang="pl-PL" sz="1000"/>
                      </a:br>
                      <a:r>
                        <a:rPr lang="pl-PL" sz="1000"/>
                        <a:t>(test klasyfikacyjny)</a:t>
                      </a:r>
                      <a:endParaRPr lang="pl-PL" sz="10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/>
                        <a:t>Ocena ryzyka</a:t>
                      </a:r>
                      <a:endParaRPr lang="pl-PL" sz="10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/>
                        <a:t>Cel środowiskowy</a:t>
                      </a:r>
                      <a:endParaRPr lang="pl-PL" sz="10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191">
                <a:tc>
                  <a:txBody>
                    <a:bodyPr/>
                    <a:lstStyle/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jcwpd nr 1 (PLGW60001</a:t>
                      </a:r>
                      <a:r>
                        <a:rPr lang="pl-PL" sz="1000" baseline="0">
                          <a:solidFill>
                            <a:srgbClr val="2F5597"/>
                          </a:solidFill>
                        </a:rPr>
                        <a:t>)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rgbClr val="2F5597"/>
                          </a:solidFill>
                        </a:rPr>
                        <a:t>119,07 km</a:t>
                      </a:r>
                      <a:r>
                        <a:rPr lang="pl-PL" sz="1000" baseline="30000" dirty="0">
                          <a:solidFill>
                            <a:srgbClr val="2F5597"/>
                          </a:solidFill>
                        </a:rPr>
                        <a:t>2</a:t>
                      </a:r>
                      <a:endParaRPr lang="pl-PL" sz="1000" baseline="300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słaby stan chemiczny</a:t>
                      </a:r>
                      <a:r>
                        <a:rPr lang="pl-PL" sz="1000" baseline="0">
                          <a:solidFill>
                            <a:srgbClr val="2F5597"/>
                          </a:solidFill>
                        </a:rPr>
                        <a:t> i ilościowy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C.1. – stan chemiczny</a:t>
                      </a:r>
                    </a:p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I.1. – bilans wodny</a:t>
                      </a:r>
                    </a:p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C.2./I.2. – ingresja i </a:t>
                      </a:r>
                      <a:r>
                        <a:rPr lang="pl-PL" sz="1000" err="1">
                          <a:solidFill>
                            <a:srgbClr val="2F5597"/>
                          </a:solidFill>
                        </a:rPr>
                        <a:t>ascenzja</a:t>
                      </a:r>
                      <a:endParaRPr lang="pl-PL" sz="1000">
                        <a:solidFill>
                          <a:srgbClr val="2F5597"/>
                        </a:solidFill>
                      </a:endParaRPr>
                    </a:p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I.3. – ochrona ELZWP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zagrożona chemicznie i ilościowo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dobry stan chemiczny i ilościowy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aseline="0">
                          <a:solidFill>
                            <a:srgbClr val="2F5597"/>
                          </a:solidFill>
                        </a:rPr>
                        <a:t>jcwpd nr 9 (PLGW60009)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4 056,22 </a:t>
                      </a:r>
                      <a:r>
                        <a:rPr lang="pl-PL" sz="1000" dirty="0">
                          <a:solidFill>
                            <a:srgbClr val="2F5597"/>
                          </a:solidFill>
                        </a:rPr>
                        <a:t>km</a:t>
                      </a:r>
                      <a:r>
                        <a:rPr lang="pl-PL" sz="1000" baseline="30000" dirty="0">
                          <a:solidFill>
                            <a:srgbClr val="2F5597"/>
                          </a:solidFill>
                        </a:rPr>
                        <a:t>2</a:t>
                      </a:r>
                      <a:endParaRPr lang="pl-PL" sz="1000" baseline="300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słaby stan ilościowy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I.3.</a:t>
                      </a:r>
                      <a:r>
                        <a:rPr lang="pl-PL" sz="1000" baseline="0">
                          <a:solidFill>
                            <a:srgbClr val="2F5597"/>
                          </a:solidFill>
                        </a:rPr>
                        <a:t> – ochrona ELZWP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>
                          <a:solidFill>
                            <a:srgbClr val="2F5597"/>
                          </a:solidFill>
                        </a:rPr>
                        <a:t>zagrożona ilościowo</a:t>
                      </a:r>
                      <a:endParaRPr lang="pl-PL" sz="10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rgbClr val="2F5597"/>
                          </a:solidFill>
                        </a:rPr>
                        <a:t>dobry stan chemiczny i ilościowy</a:t>
                      </a:r>
                      <a:endParaRPr lang="pl-PL" sz="10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30" marB="4573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Obraz 7">
            <a:extLst>
              <a:ext uri="{FF2B5EF4-FFF2-40B4-BE49-F238E27FC236}">
                <a16:creationId xmlns:a16="http://schemas.microsoft.com/office/drawing/2014/main" id="{26F48245-5A82-42C9-B5FD-C2AA62261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Obraz 9">
            <a:extLst>
              <a:ext uri="{FF2B5EF4-FFF2-40B4-BE49-F238E27FC236}">
                <a16:creationId xmlns:a16="http://schemas.microsoft.com/office/drawing/2014/main" id="{CFDC3AB1-8AB4-47F8-88C2-3238CAEAF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838CA9E-4D57-4B82-A01D-EB574F7CCEFC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Odry i Przymorza Zachodniego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4781857-6B88-41E0-AC39-7B4165F1FB44}"/>
              </a:ext>
            </a:extLst>
          </p:cNvPr>
          <p:cNvGraphicFramePr/>
          <p:nvPr/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>
            <a:extLst>
              <a:ext uri="{FF2B5EF4-FFF2-40B4-BE49-F238E27FC236}">
                <a16:creationId xmlns:a16="http://schemas.microsoft.com/office/drawing/2014/main" id="{687BB65F-243F-4807-8728-786528D43A58}"/>
              </a:ext>
            </a:extLst>
          </p:cNvPr>
          <p:cNvSpPr/>
          <p:nvPr/>
        </p:nvSpPr>
        <p:spPr>
          <a:xfrm>
            <a:off x="10052050" y="1971675"/>
            <a:ext cx="1911350" cy="310515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>
              <a:defRPr/>
            </a:pPr>
            <a:r>
              <a:rPr 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C15AE44C-78E0-41A5-8EE1-A210750B9EB1}"/>
              </a:ext>
            </a:extLst>
          </p:cNvPr>
          <p:cNvSpPr/>
          <p:nvPr/>
        </p:nvSpPr>
        <p:spPr>
          <a:xfrm>
            <a:off x="257175" y="1857375"/>
            <a:ext cx="2762250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pl-PL" sz="1300" b="1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</a:p>
          <a:p>
            <a:pPr marL="285750" indent="-285750">
              <a:buClr>
                <a:srgbClr val="2F5597"/>
              </a:buClr>
              <a:buFont typeface="Arial" panose="020B0604020202020204" pitchFamily="34" charset="0"/>
              <a:buChar char="•"/>
              <a:defRPr/>
            </a:pPr>
            <a:r>
              <a:rPr lang="pl-PL" sz="13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Clr>
                <a:srgbClr val="2F5597"/>
              </a:buClr>
              <a:buFont typeface="Arial" panose="020B0604020202020204" pitchFamily="34" charset="0"/>
              <a:buChar char="•"/>
              <a:defRPr/>
            </a:pPr>
            <a:r>
              <a:rPr lang="pl-PL" sz="13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3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Clr>
                <a:srgbClr val="2F5597"/>
              </a:buClr>
              <a:buFont typeface="Arial" panose="020B0604020202020204" pitchFamily="34" charset="0"/>
              <a:buChar char="•"/>
              <a:defRPr/>
            </a:pPr>
            <a:r>
              <a:rPr lang="pl-PL" sz="13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Clr>
                <a:srgbClr val="2F5597"/>
              </a:buClr>
              <a:buFont typeface="Arial" panose="020B0604020202020204" pitchFamily="34" charset="0"/>
              <a:buChar char="•"/>
              <a:defRPr/>
            </a:pPr>
            <a:r>
              <a:rPr lang="pl-PL" sz="13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44040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742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Obraz 7">
            <a:extLst>
              <a:ext uri="{FF2B5EF4-FFF2-40B4-BE49-F238E27FC236}">
                <a16:creationId xmlns:a16="http://schemas.microsoft.com/office/drawing/2014/main" id="{43034752-1423-4CB0-BD42-F8BADFA63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743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Obraz 9">
            <a:extLst>
              <a:ext uri="{FF2B5EF4-FFF2-40B4-BE49-F238E27FC236}">
                <a16:creationId xmlns:a16="http://schemas.microsoft.com/office/drawing/2014/main" id="{8573ABED-F302-4435-A3C3-8AF0AF893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ABAAAEDC-A6C2-4A82-A991-49EE3E93ED93}"/>
              </a:ext>
            </a:extLst>
          </p:cNvPr>
          <p:cNvSpPr txBox="1"/>
          <p:nvPr/>
        </p:nvSpPr>
        <p:spPr>
          <a:xfrm>
            <a:off x="257175" y="868363"/>
            <a:ext cx="1052353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Odry i Przymorza Zachodniego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FF6441A-73CD-4458-AAD3-E6D65A6CF292}"/>
              </a:ext>
            </a:extLst>
          </p:cNvPr>
          <p:cNvGraphicFramePr>
            <a:graphicFrameLocks noGrp="1"/>
          </p:cNvGraphicFramePr>
          <p:nvPr/>
        </p:nvGraphicFramePr>
        <p:xfrm>
          <a:off x="2003425" y="1330325"/>
          <a:ext cx="8128000" cy="1636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7"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61"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300" baseline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61"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561"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561"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FA9209BD-3982-4394-AD37-9B5E4D8553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8010" y="3429000"/>
          <a:ext cx="3909718" cy="2746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B6139715-68FA-4E41-85B3-C5F44AAC83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89963" y="3206962"/>
          <a:ext cx="4087761" cy="3129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6107" name="pole tekstowe 4">
            <a:extLst>
              <a:ext uri="{FF2B5EF4-FFF2-40B4-BE49-F238E27FC236}">
                <a16:creationId xmlns:a16="http://schemas.microsoft.com/office/drawing/2014/main" id="{51317B45-7772-4BB0-ABDD-3E6698E34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3" y="3282950"/>
            <a:ext cx="15001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46108" name="pole tekstowe 11">
            <a:extLst>
              <a:ext uri="{FF2B5EF4-FFF2-40B4-BE49-F238E27FC236}">
                <a16:creationId xmlns:a16="http://schemas.microsoft.com/office/drawing/2014/main" id="{AB19121B-F027-4464-B6D1-D59BB1080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7263" y="3282950"/>
            <a:ext cx="12271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46109" name="pole tekstowe 12">
            <a:extLst>
              <a:ext uri="{FF2B5EF4-FFF2-40B4-BE49-F238E27FC236}">
                <a16:creationId xmlns:a16="http://schemas.microsoft.com/office/drawing/2014/main" id="{218B141E-9A0E-46DC-9D21-01DF5E2DF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1063" y="3282950"/>
            <a:ext cx="18748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3A29BC83-491C-4520-B6DC-42FAFC2BFFA1}"/>
              </a:ext>
            </a:extLst>
          </p:cNvPr>
          <p:cNvGraphicFramePr>
            <a:graphicFrameLocks/>
          </p:cNvGraphicFramePr>
          <p:nvPr/>
        </p:nvGraphicFramePr>
        <p:xfrm>
          <a:off x="7959046" y="3575194"/>
          <a:ext cx="4225484" cy="2386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Obraz 7">
            <a:extLst>
              <a:ext uri="{FF2B5EF4-FFF2-40B4-BE49-F238E27FC236}">
                <a16:creationId xmlns:a16="http://schemas.microsoft.com/office/drawing/2014/main" id="{48701F83-50E3-4B80-A23C-30E3210C7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Obraz 9">
            <a:extLst>
              <a:ext uri="{FF2B5EF4-FFF2-40B4-BE49-F238E27FC236}">
                <a16:creationId xmlns:a16="http://schemas.microsoft.com/office/drawing/2014/main" id="{4123FFDB-B14A-4E4C-A7CE-57A74E70A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BA75C707-F117-4D3F-8B21-E8707A107BBF}"/>
              </a:ext>
            </a:extLst>
          </p:cNvPr>
          <p:cNvSpPr txBox="1"/>
          <p:nvPr/>
        </p:nvSpPr>
        <p:spPr>
          <a:xfrm>
            <a:off x="257175" y="868363"/>
            <a:ext cx="1052353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Odry i Przymorza Zachodniego</a:t>
            </a:r>
          </a:p>
        </p:txBody>
      </p:sp>
      <p:sp>
        <p:nvSpPr>
          <p:cNvPr id="3" name="Prostokąt zaokrąglony 2">
            <a:extLst>
              <a:ext uri="{FF2B5EF4-FFF2-40B4-BE49-F238E27FC236}">
                <a16:creationId xmlns:a16="http://schemas.microsoft.com/office/drawing/2014/main" id="{D0FEFB1B-D4A2-40A5-88D2-341A21FCACAF}"/>
              </a:ext>
            </a:extLst>
          </p:cNvPr>
          <p:cNvSpPr/>
          <p:nvPr/>
        </p:nvSpPr>
        <p:spPr>
          <a:xfrm>
            <a:off x="333375" y="1322388"/>
            <a:ext cx="5219700" cy="628650"/>
          </a:xfrm>
          <a:prstGeom prst="roundRect">
            <a:avLst/>
          </a:prstGeom>
          <a:solidFill>
            <a:schemeClr val="accent4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29DB527C-CEBE-4339-83AE-FEB95DA5C4D3}"/>
              </a:ext>
            </a:extLst>
          </p:cNvPr>
          <p:cNvSpPr/>
          <p:nvPr/>
        </p:nvSpPr>
        <p:spPr>
          <a:xfrm>
            <a:off x="5834063" y="1322388"/>
            <a:ext cx="6191250" cy="628650"/>
          </a:xfrm>
          <a:prstGeom prst="roundRect">
            <a:avLst/>
          </a:prstGeom>
          <a:solidFill>
            <a:srgbClr val="2F5597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300" b="1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48135" name="pole tekstowe 3">
            <a:extLst>
              <a:ext uri="{FF2B5EF4-FFF2-40B4-BE49-F238E27FC236}">
                <a16:creationId xmlns:a16="http://schemas.microsoft.com/office/drawing/2014/main" id="{73891C97-1624-4343-BD2B-7D4C5961A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2036763"/>
            <a:ext cx="5219700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300"/>
              </a:spcBef>
              <a:buClr>
                <a:srgbClr val="2F5597"/>
              </a:buClr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wniosku na potrzeby ustanowienia obszaru ochronnego zbiornika wód śródlądowych (GZWP) –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</a:p>
          <a:p>
            <a:pPr>
              <a:spcBef>
                <a:spcPts val="300"/>
              </a:spcBef>
              <a:buClr>
                <a:srgbClr val="2F5597"/>
              </a:buClr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ustanowienie obszaru ochronnego zbiornika wód śródlądowych (GZWP) </a:t>
            </a:r>
            <a:b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 jcwpd</a:t>
            </a:r>
          </a:p>
          <a:p>
            <a:pPr>
              <a:spcBef>
                <a:spcPts val="300"/>
              </a:spcBef>
              <a:buClr>
                <a:srgbClr val="2F5597"/>
              </a:buClr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prowadzenie działań w celu ograniczenia ascenzji i ingresji wód zasolonych do użytkowych poziomów wodonośnych –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jcwpd</a:t>
            </a:r>
          </a:p>
          <a:p>
            <a:pPr>
              <a:spcBef>
                <a:spcPts val="300"/>
              </a:spcBef>
              <a:buClr>
                <a:srgbClr val="2F5597"/>
              </a:buClr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poszukiwanie alternatywnych źródeł wody do spożycia (woda powierzchniowa) –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</a:p>
        </p:txBody>
      </p:sp>
      <p:sp>
        <p:nvSpPr>
          <p:cNvPr id="48136" name="pole tekstowe 8">
            <a:extLst>
              <a:ext uri="{FF2B5EF4-FFF2-40B4-BE49-F238E27FC236}">
                <a16:creationId xmlns:a16="http://schemas.microsoft.com/office/drawing/2014/main" id="{A2A3465F-F0D6-4541-8401-53CE07669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4063" y="2047875"/>
            <a:ext cx="6191250" cy="407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budowa rurociągu przesyłowego z jcwpd nr 5 –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prowadzenie monitoringu w strefie przygranicznej w obszarze zasilania ujęcia Wydrzany - 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dodatkowy przegląd udzielonych pozwoleń wodnoprawnych związanych z poborem wód podziemnych –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jcwpd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weryfikacja zasobów eksploatacyjnych ujęć wód podziemnych ustalonych na podstawie dokumentacji hydrogeologicznych wykonanych przed 2004 r. </a:t>
            </a:r>
            <a:b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jcwpd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dodatku do dokumentacji hydrogeologicznej ustalającej zasoby eksploatacyjne ujęcia wód podziemnych –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jcwpd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przemyśle - 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jcwpd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rolnictwie –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planu ochrony torfowisk - 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wdrożenie planu ochrony torfowisk - 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rozpoznanie występowania nowych zanieczyszczeń w wodach podziemnych –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altLang="pl-PL" sz="13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jcwpd</a:t>
            </a:r>
          </a:p>
        </p:txBody>
      </p:sp>
      <p:pic>
        <p:nvPicPr>
          <p:cNvPr id="48137" name="Obraz 10">
            <a:extLst>
              <a:ext uri="{FF2B5EF4-FFF2-40B4-BE49-F238E27FC236}">
                <a16:creationId xmlns:a16="http://schemas.microsoft.com/office/drawing/2014/main" id="{6724B444-5BDF-4AF0-9B71-79B245C98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5294313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Obraz 7">
            <a:extLst>
              <a:ext uri="{FF2B5EF4-FFF2-40B4-BE49-F238E27FC236}">
                <a16:creationId xmlns:a16="http://schemas.microsoft.com/office/drawing/2014/main" id="{DEFAC766-2AD9-440D-B0B4-67EF6511E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Obraz 9">
            <a:extLst>
              <a:ext uri="{FF2B5EF4-FFF2-40B4-BE49-F238E27FC236}">
                <a16:creationId xmlns:a16="http://schemas.microsoft.com/office/drawing/2014/main" id="{C20B147A-9FF0-4ED7-98C2-5556C83C9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7E694AA4-0C44-4F1A-8703-BA2BFA3708F6}"/>
              </a:ext>
            </a:extLst>
          </p:cNvPr>
          <p:cNvSpPr txBox="1"/>
          <p:nvPr/>
        </p:nvSpPr>
        <p:spPr>
          <a:xfrm>
            <a:off x="257175" y="868363"/>
            <a:ext cx="1052353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Odry i Przymorza Zachodniego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198B8354-0B61-495D-9738-792D06D4E7EA}"/>
              </a:ext>
            </a:extLst>
          </p:cNvPr>
          <p:cNvGraphicFramePr>
            <a:graphicFrameLocks noGrp="1"/>
          </p:cNvGraphicFramePr>
          <p:nvPr/>
        </p:nvGraphicFramePr>
        <p:xfrm>
          <a:off x="361950" y="1366838"/>
          <a:ext cx="11449050" cy="4295775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7610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100" b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budowa rurociągu przesyłowego z </a:t>
                      </a:r>
                      <a:r>
                        <a:rPr lang="pl-PL" sz="110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1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nr 5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dodatkowy przegląd udzielonych pozwoleń wodnoprawnych związanych z poborem wód podziemnych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przemyśle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rolnictwie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dodatku do dokumentacji hydrogeologicznej ustalającej zasoby eksploatacyjne ujęcia wód podziemnych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planu ochrony torfowisk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wdrożenie planu ochrony torfowisk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poszukiwanie alternatywnych źródeł wody do spożycia (woda powierzchniowa)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zasobów eksploatacyjnych ujęć wód podziemnych ustalonych na podstawie dokumentacji hydrogeologicznych wykonanych przed 2004 r. </a:t>
                      </a:r>
                    </a:p>
                  </a:txBody>
                  <a:tcPr marT="45724" marB="45724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75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</a:t>
                      </a:r>
                      <a:r>
                        <a:rPr lang="pl-PL" sz="1100" b="1" kern="12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ukierunkowane</a:t>
                      </a:r>
                      <a:r>
                        <a:rPr lang="pl-PL" sz="1100" b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wniosku na potrzeby ustanowienia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ustanowienie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wsparcie działań organów administracji w zakresie ustanawiania obszarów ochronnych GZWP </a:t>
                      </a:r>
                    </a:p>
                  </a:txBody>
                  <a:tcPr marT="45724" marB="45724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i chemicznej (GWIC)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prowadzenie monitoringu w strefie przygranicznej w obszarze zasilania ujęcia </a:t>
                      </a:r>
                      <a:r>
                        <a:rPr lang="pl-PL" sz="110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Wydrzany</a:t>
                      </a:r>
                      <a:r>
                        <a:rPr lang="pl-PL" sz="11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</a:p>
                  </a:txBody>
                  <a:tcPr marT="45724" marB="45724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10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występowania nowych zanieczyszczeń w wodach podziemnych </a:t>
                      </a:r>
                    </a:p>
                    <a:p>
                      <a:pPr algn="ctr"/>
                      <a:endParaRPr lang="pl-PL" sz="11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24" marB="45724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prowadzenie działań w celu ograniczenia ascenzji i ingresji wód zasolonych do użytkowych poziomów wodonośnych </a:t>
                      </a:r>
                    </a:p>
                    <a:p>
                      <a:pPr algn="ctr"/>
                      <a:endParaRPr lang="pl-PL" sz="110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24" marB="45724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Obraz 7">
            <a:extLst>
              <a:ext uri="{FF2B5EF4-FFF2-40B4-BE49-F238E27FC236}">
                <a16:creationId xmlns:a16="http://schemas.microsoft.com/office/drawing/2014/main" id="{5A3BD978-842A-4949-98E0-3A0F08B2D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Obraz 9">
            <a:extLst>
              <a:ext uri="{FF2B5EF4-FFF2-40B4-BE49-F238E27FC236}">
                <a16:creationId xmlns:a16="http://schemas.microsoft.com/office/drawing/2014/main" id="{2ACBFD81-F366-45F5-970A-3ADD0D457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E51D01A-2917-4913-8555-8535D45FBE43}"/>
              </a:ext>
            </a:extLst>
          </p:cNvPr>
          <p:cNvSpPr txBox="1"/>
          <p:nvPr/>
        </p:nvSpPr>
        <p:spPr>
          <a:xfrm>
            <a:off x="257175" y="868363"/>
            <a:ext cx="1052353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Odry i Przymorza Zachodniego</a:t>
            </a: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CADE26A1-8D7C-498A-BE00-6B8197633456}"/>
              </a:ext>
            </a:extLst>
          </p:cNvPr>
          <p:cNvGraphicFramePr>
            <a:graphicFrameLocks/>
          </p:cNvGraphicFramePr>
          <p:nvPr/>
        </p:nvGraphicFramePr>
        <p:xfrm>
          <a:off x="735599" y="1932147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2230" name="pole tekstowe 12">
            <a:extLst>
              <a:ext uri="{FF2B5EF4-FFF2-40B4-BE49-F238E27FC236}">
                <a16:creationId xmlns:a16="http://schemas.microsoft.com/office/drawing/2014/main" id="{4C387D22-FC04-47A0-863B-5EAD17E37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65275"/>
            <a:ext cx="264795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52231" name="pole tekstowe 13">
            <a:extLst>
              <a:ext uri="{FF2B5EF4-FFF2-40B4-BE49-F238E27FC236}">
                <a16:creationId xmlns:a16="http://schemas.microsoft.com/office/drawing/2014/main" id="{8892A160-CFD2-43B2-856D-CFE7EAB58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1325" y="1560513"/>
            <a:ext cx="312578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5F5DAF2-D9CA-4B14-9FC3-DB1683786C3E}"/>
              </a:ext>
            </a:extLst>
          </p:cNvPr>
          <p:cNvSpPr txBox="1"/>
          <p:nvPr/>
        </p:nvSpPr>
        <p:spPr>
          <a:xfrm>
            <a:off x="676275" y="5072063"/>
            <a:ext cx="4679950" cy="69215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47 240 000 zł, w tym: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700 0000 zł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46 540 000 zł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5681663" y="5303838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A66CB910-01CA-4E4C-AC2E-7BED63D1DF77}"/>
              </a:ext>
            </a:extLst>
          </p:cNvPr>
          <p:cNvSpPr txBox="1"/>
          <p:nvPr/>
        </p:nvSpPr>
        <p:spPr>
          <a:xfrm>
            <a:off x="6819900" y="4872038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Środki NFOŚiGW/</a:t>
            </a:r>
            <a:r>
              <a:rPr lang="pl-PL" sz="1300" err="1">
                <a:latin typeface="Roboto" panose="02000000000000000000" pitchFamily="2" charset="0"/>
                <a:ea typeface="Roboto" panose="02000000000000000000" pitchFamily="2" charset="0"/>
              </a:rPr>
              <a:t>WFOŚiGW</a:t>
            </a:r>
            <a:endParaRPr 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</a:rPr>
              <a:t>Środki UE</a:t>
            </a:r>
          </a:p>
        </p:txBody>
      </p:sp>
      <p:graphicFrame>
        <p:nvGraphicFramePr>
          <p:cNvPr id="17" name="Wykres 16">
            <a:extLst>
              <a:ext uri="{FF2B5EF4-FFF2-40B4-BE49-F238E27FC236}">
                <a16:creationId xmlns:a16="http://schemas.microsoft.com/office/drawing/2014/main" id="{D9DF91A0-BBC3-4E39-89D0-63C5BC549594}"/>
              </a:ext>
            </a:extLst>
          </p:cNvPr>
          <p:cNvGraphicFramePr>
            <a:graphicFrameLocks/>
          </p:cNvGraphicFramePr>
          <p:nvPr/>
        </p:nvGraphicFramePr>
        <p:xfrm>
          <a:off x="6791325" y="1826143"/>
          <a:ext cx="4542367" cy="267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52236" name="Obraz 17">
            <a:extLst>
              <a:ext uri="{FF2B5EF4-FFF2-40B4-BE49-F238E27FC236}">
                <a16:creationId xmlns:a16="http://schemas.microsoft.com/office/drawing/2014/main" id="{B21400E2-9D83-4503-9493-A64C819E0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7127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Obraz 7">
            <a:extLst>
              <a:ext uri="{FF2B5EF4-FFF2-40B4-BE49-F238E27FC236}">
                <a16:creationId xmlns:a16="http://schemas.microsoft.com/office/drawing/2014/main" id="{BF515B1D-60B4-4D3C-B6A9-3B0E28686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Obraz 9">
            <a:extLst>
              <a:ext uri="{FF2B5EF4-FFF2-40B4-BE49-F238E27FC236}">
                <a16:creationId xmlns:a16="http://schemas.microsoft.com/office/drawing/2014/main" id="{65F0D596-A0AC-49B5-8ACB-537D62354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3BDE955F-0A39-48D5-AEC5-F34A259FB8DB}"/>
              </a:ext>
            </a:extLst>
          </p:cNvPr>
          <p:cNvSpPr txBox="1"/>
          <p:nvPr/>
        </p:nvSpPr>
        <p:spPr>
          <a:xfrm>
            <a:off x="257175" y="868363"/>
            <a:ext cx="1052353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Odry i Przymorza Zachodniego - przykład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BCAB583-253D-489E-8518-C8CC81D27E41}"/>
              </a:ext>
            </a:extLst>
          </p:cNvPr>
          <p:cNvGraphicFramePr>
            <a:graphicFrameLocks noGrp="1"/>
          </p:cNvGraphicFramePr>
          <p:nvPr/>
        </p:nvGraphicFramePr>
        <p:xfrm>
          <a:off x="307975" y="1277938"/>
          <a:ext cx="11522075" cy="1935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5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5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7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71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5225">
                <a:tc gridSpan="5">
                  <a:txBody>
                    <a:bodyPr/>
                    <a:lstStyle/>
                    <a:p>
                      <a:pPr algn="ctr"/>
                      <a:r>
                        <a:rPr lang="pl-PL" sz="1600"/>
                        <a:t>Jcwpd nr 1 ( PLGW60001)</a:t>
                      </a:r>
                    </a:p>
                  </a:txBody>
                  <a:tcPr marL="91441" marR="91441" marT="45712" marB="45712" anchor="ctr"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7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powierzchnia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119,07 km</a:t>
                      </a:r>
                      <a:r>
                        <a:rPr lang="pl-PL" sz="1200" baseline="30000">
                          <a:solidFill>
                            <a:srgbClr val="2F5597"/>
                          </a:solidFill>
                        </a:rPr>
                        <a:t>2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ocena ryzyka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zagrożona</a:t>
                      </a:r>
                      <a:r>
                        <a:rPr lang="pl-PL" sz="1200" baseline="0">
                          <a:solidFill>
                            <a:srgbClr val="2F5597"/>
                          </a:solidFill>
                        </a:rPr>
                        <a:t> ilościowo i chemicznie</a:t>
                      </a:r>
                      <a:endParaRPr lang="pl-PL" sz="1200">
                        <a:solidFill>
                          <a:srgbClr val="2F5597"/>
                        </a:solidFill>
                      </a:endParaRPr>
                    </a:p>
                  </a:txBody>
                  <a:tcPr marL="91441" marR="91441" marT="45712" marB="45712" anchor="ctr"/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>
                          <a:solidFill>
                            <a:srgbClr val="2F5597"/>
                          </a:solidFill>
                        </a:rPr>
                        <a:t>Nadmierna eksploatacja ujęć powoduje ingresję lub </a:t>
                      </a:r>
                      <a:r>
                        <a:rPr lang="pl-PL" sz="1100" err="1">
                          <a:solidFill>
                            <a:srgbClr val="2F5597"/>
                          </a:solidFill>
                        </a:rPr>
                        <a:t>ascenzję</a:t>
                      </a:r>
                      <a:r>
                        <a:rPr lang="pl-PL" sz="1100">
                          <a:solidFill>
                            <a:srgbClr val="2F5597"/>
                          </a:solidFill>
                        </a:rPr>
                        <a:t> wód słonych typu Cl-Na do warstw wodonośnych. Szczególnej ochrony wymagają zasoby wód słodkich, z uwagi na ich ograniczoną odnawialność i brak warstw izolujących od powierzchni terenu. Wysokim stopniem zagrożenia odznaczają się wody gruntowe, o zwierciadle swobodnym, nieizolowane od powierzchni terenu mające kontakt z wodami rowów melioracyjnych i kanałów portowych.</a:t>
                      </a:r>
                    </a:p>
                  </a:txBody>
                  <a:tcPr marL="91441" marR="91441" marT="45712" marB="4571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25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region wodny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Dolnej Odry i Przymorza Zachodniego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ocena stanu na rok 2019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słaby stan  ilościowy i chemiczny</a:t>
                      </a:r>
                    </a:p>
                  </a:txBody>
                  <a:tcPr marL="91441" marR="91441" marT="45712" marB="45712" anchor="ctr"/>
                </a:tc>
                <a:tc vMerge="1">
                  <a:txBody>
                    <a:bodyPr/>
                    <a:lstStyle/>
                    <a:p>
                      <a:endParaRPr lang="pl-P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17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obszar bilansowy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Uznam, Zalew Szczeciński (S-I)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zasięg zanieczyszczenia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80%</a:t>
                      </a:r>
                    </a:p>
                  </a:txBody>
                  <a:tcPr marL="91441" marR="91441" marT="45712" marB="45712" anchor="ctr"/>
                </a:tc>
                <a:tc vMerge="1">
                  <a:txBody>
                    <a:bodyPr/>
                    <a:lstStyle/>
                    <a:p>
                      <a:endParaRPr lang="pl-P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17">
                <a:tc>
                  <a:txBody>
                    <a:bodyPr/>
                    <a:lstStyle/>
                    <a:p>
                      <a:r>
                        <a:rPr lang="pl-PL" sz="1200" baseline="0">
                          <a:solidFill>
                            <a:srgbClr val="2F5597"/>
                          </a:solidFill>
                        </a:rPr>
                        <a:t>zasoby dostępne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 baseline="0">
                          <a:solidFill>
                            <a:srgbClr val="2F5597"/>
                          </a:solidFill>
                        </a:rPr>
                        <a:t>4 343,5 tys. m</a:t>
                      </a:r>
                      <a:r>
                        <a:rPr lang="pl-PL" sz="1200" baseline="30000">
                          <a:solidFill>
                            <a:srgbClr val="2F5597"/>
                          </a:solidFill>
                        </a:rPr>
                        <a:t>3</a:t>
                      </a:r>
                      <a:r>
                        <a:rPr lang="pl-PL" sz="1200" baseline="0">
                          <a:solidFill>
                            <a:srgbClr val="2F5597"/>
                          </a:solidFill>
                        </a:rPr>
                        <a:t>/rok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obszary</a:t>
                      </a:r>
                      <a:r>
                        <a:rPr lang="pl-PL" sz="1200" baseline="0">
                          <a:solidFill>
                            <a:srgbClr val="2F5597"/>
                          </a:solidFill>
                        </a:rPr>
                        <a:t> chronione</a:t>
                      </a:r>
                      <a:endParaRPr lang="pl-PL" sz="1200">
                        <a:solidFill>
                          <a:srgbClr val="2F5597"/>
                        </a:solidFill>
                      </a:endParaRP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tak</a:t>
                      </a:r>
                    </a:p>
                  </a:txBody>
                  <a:tcPr marL="91441" marR="91441" marT="45712" marB="45712" anchor="ctr"/>
                </a:tc>
                <a:tc vMerge="1">
                  <a:txBody>
                    <a:bodyPr/>
                    <a:lstStyle/>
                    <a:p>
                      <a:endParaRPr lang="pl-P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862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pobór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3 233,95 </a:t>
                      </a:r>
                      <a:r>
                        <a:rPr lang="pl-PL" sz="1200" baseline="0">
                          <a:solidFill>
                            <a:srgbClr val="2F5597"/>
                          </a:solidFill>
                        </a:rPr>
                        <a:t>tys. m</a:t>
                      </a:r>
                      <a:r>
                        <a:rPr lang="pl-PL" sz="1200" baseline="30000">
                          <a:solidFill>
                            <a:srgbClr val="2F5597"/>
                          </a:solidFill>
                        </a:rPr>
                        <a:t>3</a:t>
                      </a:r>
                      <a:r>
                        <a:rPr lang="pl-PL" sz="1200" baseline="0">
                          <a:solidFill>
                            <a:srgbClr val="2F5597"/>
                          </a:solidFill>
                        </a:rPr>
                        <a:t>/rok</a:t>
                      </a:r>
                      <a:endParaRPr lang="pl-PL" sz="1200">
                        <a:solidFill>
                          <a:srgbClr val="2F5597"/>
                        </a:solidFill>
                      </a:endParaRP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liczba kompleksów wodonośnych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97"/>
                          </a:solidFill>
                        </a:rPr>
                        <a:t>1 (Q)</a:t>
                      </a:r>
                    </a:p>
                  </a:txBody>
                  <a:tcPr marL="91441" marR="91441" marT="45712" marB="45712" anchor="ctr"/>
                </a:tc>
                <a:tc vMerge="1">
                  <a:txBody>
                    <a:bodyPr/>
                    <a:lstStyle/>
                    <a:p>
                      <a:endParaRPr lang="pl-P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4313" name="Picture 2">
            <a:extLst>
              <a:ext uri="{FF2B5EF4-FFF2-40B4-BE49-F238E27FC236}">
                <a16:creationId xmlns:a16="http://schemas.microsoft.com/office/drawing/2014/main" id="{CA28A388-726A-47D5-B791-19AD0C318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259138"/>
            <a:ext cx="3851275" cy="289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EAEFBD6-23A5-42B3-B660-8E4E7A0A587F}"/>
              </a:ext>
            </a:extLst>
          </p:cNvPr>
          <p:cNvSpPr txBox="1"/>
          <p:nvPr/>
        </p:nvSpPr>
        <p:spPr>
          <a:xfrm>
            <a:off x="4600575" y="3422650"/>
            <a:ext cx="7229475" cy="248285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defRPr/>
            </a:pPr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poszukiwanie alternatywnych źródeł wody do spożycia (woda powierzchniowa)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prowadzenie działań w celu ograniczenia </a:t>
            </a:r>
            <a:r>
              <a:rPr lang="pl-PL" sz="10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ascenzji</a:t>
            </a: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 ingresji wód zasolonych do użytkowych poziomów wodonośnych</a:t>
            </a:r>
          </a:p>
          <a:p>
            <a:pPr>
              <a:spcBef>
                <a:spcPts val="200"/>
              </a:spcBef>
              <a:spcAft>
                <a:spcPts val="200"/>
              </a:spcAft>
              <a:defRPr/>
            </a:pPr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budowa rurociągu przesyłowego z jcwpd nr 5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prowadzenie monitoringu w strefie przygranicznej w obszarze zasilania ujęcia </a:t>
            </a:r>
            <a:r>
              <a:rPr lang="pl-PL" sz="10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Wydrzany</a:t>
            </a:r>
            <a:endParaRPr lang="pl-PL" sz="10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eksploatacyjnych ujęć wód podziemnych ustalonych na podstawie dokumentacji hydrogeologicznych wykonanych przed 2004 r</a:t>
            </a: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Małgorzata Woźnicka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3879</Words>
  <Application>Microsoft Office PowerPoint</Application>
  <PresentationFormat>Panoramiczny</PresentationFormat>
  <Paragraphs>578</Paragraphs>
  <Slides>29</Slides>
  <Notes>29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29</cp:revision>
  <cp:lastPrinted>2021-05-06T12:51:49Z</cp:lastPrinted>
  <dcterms:created xsi:type="dcterms:W3CDTF">2017-12-14T14:22:37Z</dcterms:created>
  <dcterms:modified xsi:type="dcterms:W3CDTF">2021-06-21T10:04:16Z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