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2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7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9.xml" ContentType="application/vnd.openxmlformats-officedocument.drawingml.chart+xml"/>
  <Override PartName="/ppt/notesSlides/notesSlide3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5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5"/>
  </p:notesMasterIdLst>
  <p:sldIdLst>
    <p:sldId id="271" r:id="rId2"/>
    <p:sldId id="285" r:id="rId3"/>
    <p:sldId id="258" r:id="rId4"/>
    <p:sldId id="288" r:id="rId5"/>
    <p:sldId id="480" r:id="rId6"/>
    <p:sldId id="481" r:id="rId7"/>
    <p:sldId id="482" r:id="rId8"/>
    <p:sldId id="483" r:id="rId9"/>
    <p:sldId id="495" r:id="rId10"/>
    <p:sldId id="496" r:id="rId11"/>
    <p:sldId id="475" r:id="rId12"/>
    <p:sldId id="491" r:id="rId13"/>
    <p:sldId id="492" r:id="rId14"/>
    <p:sldId id="494" r:id="rId15"/>
    <p:sldId id="472" r:id="rId16"/>
    <p:sldId id="434" r:id="rId17"/>
    <p:sldId id="268" r:id="rId18"/>
    <p:sldId id="454" r:id="rId19"/>
    <p:sldId id="455" r:id="rId20"/>
    <p:sldId id="477" r:id="rId21"/>
    <p:sldId id="476" r:id="rId22"/>
    <p:sldId id="478" r:id="rId23"/>
    <p:sldId id="479" r:id="rId24"/>
    <p:sldId id="497" r:id="rId25"/>
    <p:sldId id="261" r:id="rId26"/>
    <p:sldId id="499" r:id="rId27"/>
    <p:sldId id="263" r:id="rId28"/>
    <p:sldId id="264" r:id="rId29"/>
    <p:sldId id="498" r:id="rId30"/>
    <p:sldId id="266" r:id="rId31"/>
    <p:sldId id="270" r:id="rId32"/>
    <p:sldId id="267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  <p:sldId id="294" r:id="rId44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18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3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lukowskak\Documents\2aPGW\Monitoring%20&#346;rodowiska\Wykresy%20PIG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!!II_aPGW\ETAP%20II\P_Krak&#243;w_10.06.2021\Wykresy_Kielce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!!II_aPGW\ETAP%20II\P_Krak&#243;w_10.06.2021\Wykresy_Kielce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PGW\KONSULTACJE_SPOLECZNE\P_Kielce_18.05.2021\kielce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PGW\KONSULTACJE_SPOLECZNE\P_Kielce_18.05.2021\kielce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Kielce_18.05.2021\materia&#322;y\kielce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PGW\KONSULTACJE_SPOLECZNE\P_Kielce_18.05.2021\kielce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Kielce_18.05.2021\materia&#322;y\kielce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Krak&#243;w_10.06.2021\Wykresy%20do%20prezentacji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Gliwice_17.06.2021\gliwice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Gliwice_17.06.2021\gliwice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!!II_aPGW\ETAP%20II\Wykresy%20do%20prezentacji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!!II_aPGW\ETAP%20II\Wykresy%20do%20prezentacji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!!II_aPGW\ETAP%20II\Wykresy%20do%20prezentacj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Harmonogram!$B$37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Harmonogram!$B$50</c:f>
              <c:numCache>
                <c:formatCode>0.00%</c:formatCode>
                <c:ptCount val="1"/>
                <c:pt idx="0">
                  <c:v>1.0538641686182669E-2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81-49F2-9918-C5789E87B13F}"/>
            </c:ext>
          </c:extLst>
        </c:ser>
        <c:ser>
          <c:idx val="1"/>
          <c:order val="1"/>
          <c:tx>
            <c:strRef>
              <c:f>Harmonogram!$C$37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Harmonogram!$C$50</c:f>
              <c:numCache>
                <c:formatCode>0.00%</c:formatCode>
                <c:ptCount val="1"/>
                <c:pt idx="0">
                  <c:v>2.3419203747072601E-2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81-49F2-9918-C5789E87B13F}"/>
            </c:ext>
          </c:extLst>
        </c:ser>
        <c:ser>
          <c:idx val="2"/>
          <c:order val="2"/>
          <c:tx>
            <c:strRef>
              <c:f>Harmonogram!$D$37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Harmonogram!$D$50</c:f>
              <c:numCache>
                <c:formatCode>0.00%</c:formatCode>
                <c:ptCount val="1"/>
                <c:pt idx="0">
                  <c:v>5.8548009367681499E-4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81-49F2-9918-C5789E87B13F}"/>
            </c:ext>
          </c:extLst>
        </c:ser>
        <c:ser>
          <c:idx val="3"/>
          <c:order val="3"/>
          <c:tx>
            <c:strRef>
              <c:f>Harmonogram!$E$37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Harmonogram!$E$50</c:f>
              <c:numCache>
                <c:formatCode>0.00%</c:formatCode>
                <c:ptCount val="1"/>
                <c:pt idx="0">
                  <c:v>0.54098360655737709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81-49F2-9918-C5789E87B13F}"/>
            </c:ext>
          </c:extLst>
        </c:ser>
        <c:ser>
          <c:idx val="4"/>
          <c:order val="4"/>
          <c:tx>
            <c:strRef>
              <c:f>Harmonogram!$F$37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Harmonogram!$F$50</c:f>
            </c:numRef>
          </c:val>
          <c:extLst>
            <c:ext xmlns:c16="http://schemas.microsoft.com/office/drawing/2014/chart" uri="{C3380CC4-5D6E-409C-BE32-E72D297353CC}">
              <c16:uniqueId val="{00000004-9181-49F2-9918-C5789E87B13F}"/>
            </c:ext>
          </c:extLst>
        </c:ser>
        <c:ser>
          <c:idx val="5"/>
          <c:order val="5"/>
          <c:tx>
            <c:strRef>
              <c:f>Harmonogram!$G$37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Harmonogram!$G$50</c:f>
              <c:numCache>
                <c:formatCode>0.00%</c:formatCode>
                <c:ptCount val="1"/>
                <c:pt idx="0">
                  <c:v>0.36124121779859486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81-49F2-9918-C5789E87B13F}"/>
            </c:ext>
          </c:extLst>
        </c:ser>
        <c:ser>
          <c:idx val="6"/>
          <c:order val="6"/>
          <c:tx>
            <c:strRef>
              <c:f>Harmonogram!$H$37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Harmonogram!$H$50</c:f>
              <c:numCache>
                <c:formatCode>0.00%</c:formatCode>
                <c:ptCount val="1"/>
                <c:pt idx="0">
                  <c:v>6.323185011709602E-2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81-49F2-9918-C5789E87B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11757777486079"/>
          <c:y val="0.10254324033489935"/>
          <c:w val="0.28810165752627231"/>
          <c:h val="0.8974567596651007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090-4C7C-9DD6-520F7A5BEDA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090-4C7C-9DD6-520F7A5BEDA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090-4C7C-9DD6-520F7A5BEDA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090-4C7C-9DD6-520F7A5BEDA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090-4C7C-9DD6-520F7A5BEDA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090-4C7C-9DD6-520F7A5BEDA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090-4C7C-9DD6-520F7A5BEDA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6090-4C7C-9DD6-520F7A5BEDA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6090-4C7C-9DD6-520F7A5BEDA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6090-4C7C-9DD6-520F7A5BEDA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6090-4C7C-9DD6-520F7A5BEDA2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6090-4C7C-9DD6-520F7A5BEDA2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6090-4C7C-9DD6-520F7A5BEDA2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6090-4C7C-9DD6-520F7A5BEDA2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6090-4C7C-9DD6-520F7A5BEDA2}"/>
              </c:ext>
            </c:extLst>
          </c:dPt>
          <c:dLbls>
            <c:dLbl>
              <c:idx val="0"/>
              <c:layout>
                <c:manualLayout>
                  <c:x val="3.1762700382296533E-2"/>
                  <c:y val="-2.198993159860328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90-4C7C-9DD6-520F7A5BEDA2}"/>
                </c:ext>
              </c:extLst>
            </c:dLbl>
            <c:dLbl>
              <c:idx val="1"/>
              <c:layout>
                <c:manualLayout>
                  <c:x val="3.2114869396189287E-2"/>
                  <c:y val="1.309305755383286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90-4C7C-9DD6-520F7A5BEDA2}"/>
                </c:ext>
              </c:extLst>
            </c:dLbl>
            <c:dLbl>
              <c:idx val="2"/>
              <c:layout>
                <c:manualLayout>
                  <c:x val="1.4604255553911453E-2"/>
                  <c:y val="6.14973859633367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90-4C7C-9DD6-520F7A5BEDA2}"/>
                </c:ext>
              </c:extLst>
            </c:dLbl>
            <c:dLbl>
              <c:idx val="3"/>
              <c:layout>
                <c:manualLayout>
                  <c:x val="2.7699139747609371E-2"/>
                  <c:y val="-4.3713426223071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090-4C7C-9DD6-520F7A5BEDA2}"/>
                </c:ext>
              </c:extLst>
            </c:dLbl>
            <c:dLbl>
              <c:idx val="4"/>
              <c:layout>
                <c:manualLayout>
                  <c:x val="-2.9462367787684147E-2"/>
                  <c:y val="-4.72113062596253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090-4C7C-9DD6-520F7A5BEDA2}"/>
                </c:ext>
              </c:extLst>
            </c:dLbl>
            <c:dLbl>
              <c:idx val="5"/>
              <c:layout>
                <c:manualLayout>
                  <c:x val="8.0418449639320187E-3"/>
                  <c:y val="-1.77134193301747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090-4C7C-9DD6-520F7A5BEDA2}"/>
                </c:ext>
              </c:extLst>
            </c:dLbl>
            <c:dLbl>
              <c:idx val="6"/>
              <c:layout>
                <c:manualLayout>
                  <c:x val="8.6780981171127539E-3"/>
                  <c:y val="-1.427386380537216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090-4C7C-9DD6-520F7A5BEDA2}"/>
                </c:ext>
              </c:extLst>
            </c:dLbl>
            <c:dLbl>
              <c:idx val="7"/>
              <c:layout>
                <c:manualLayout>
                  <c:x val="2.4990553223648602E-2"/>
                  <c:y val="1.31977765635674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090-4C7C-9DD6-520F7A5BEDA2}"/>
                </c:ext>
              </c:extLst>
            </c:dLbl>
            <c:dLbl>
              <c:idx val="8"/>
              <c:layout>
                <c:manualLayout>
                  <c:x val="3.0658023291835604E-2"/>
                  <c:y val="3.46320346320345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090-4C7C-9DD6-520F7A5BEDA2}"/>
                </c:ext>
              </c:extLst>
            </c:dLbl>
            <c:dLbl>
              <c:idx val="10"/>
              <c:layout>
                <c:manualLayout>
                  <c:x val="-2.4968425639402079E-2"/>
                  <c:y val="4.420467767886467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090-4C7C-9DD6-520F7A5BEDA2}"/>
                </c:ext>
              </c:extLst>
            </c:dLbl>
            <c:dLbl>
              <c:idx val="11"/>
              <c:layout>
                <c:manualLayout>
                  <c:x val="-3.2710441836793745E-2"/>
                  <c:y val="-3.892630936540545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090-4C7C-9DD6-520F7A5BEDA2}"/>
                </c:ext>
              </c:extLst>
            </c:dLbl>
            <c:dLbl>
              <c:idx val="12"/>
              <c:layout>
                <c:manualLayout>
                  <c:x val="-4.0509649328853349E-2"/>
                  <c:y val="-4.78846892589314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090-4C7C-9DD6-520F7A5BEDA2}"/>
                </c:ext>
              </c:extLst>
            </c:dLbl>
            <c:dLbl>
              <c:idx val="13"/>
              <c:layout>
                <c:manualLayout>
                  <c:x val="-6.8177640246331076E-3"/>
                  <c:y val="-4.070123030255310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090-4C7C-9DD6-520F7A5BEDA2}"/>
                </c:ext>
              </c:extLst>
            </c:dLbl>
            <c:dLbl>
              <c:idx val="14"/>
              <c:layout>
                <c:manualLayout>
                  <c:x val="6.2139228227431394E-3"/>
                  <c:y val="-3.732232941521418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090-4C7C-9DD6-520F7A5BEDA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Jednostki_GZW!$A$4:$A$19</c:f>
              <c:strCache>
                <c:ptCount val="7"/>
                <c:pt idx="0">
                  <c:v>PGWWP: RZGW, ZZ; WIOŚ/GIOŚ</c:v>
                </c:pt>
                <c:pt idx="1">
                  <c:v>gmina lub przedsiębiorstwo wodociągowo-kanalizacyjne</c:v>
                </c:pt>
                <c:pt idx="2">
                  <c:v>województwo, powiat i gmina</c:v>
                </c:pt>
                <c:pt idx="3">
                  <c:v>PGWWP: RZGW</c:v>
                </c:pt>
                <c:pt idx="4">
                  <c:v>sprawujący zarząd i sprawujący nadzór nad obszarami chronionymi</c:v>
                </c:pt>
                <c:pt idx="5">
                  <c:v>właściciel wód obowiązany do utrzymania wód</c:v>
                </c:pt>
                <c:pt idx="6">
                  <c:v>PGWWP: ZZ; właściciel urządzenia wodnego</c:v>
                </c:pt>
              </c:strCache>
            </c:strRef>
          </c:cat>
          <c:val>
            <c:numRef>
              <c:f>Jednostki_GZW!$AC$4:$AC$19</c:f>
              <c:numCache>
                <c:formatCode>0.00%</c:formatCode>
                <c:ptCount val="7"/>
                <c:pt idx="0">
                  <c:v>1.1743981209630064E-3</c:v>
                </c:pt>
                <c:pt idx="1">
                  <c:v>0.17498532002348796</c:v>
                </c:pt>
                <c:pt idx="2">
                  <c:v>3.69935408103347E-2</c:v>
                </c:pt>
                <c:pt idx="3">
                  <c:v>3.9342337052260715E-2</c:v>
                </c:pt>
                <c:pt idx="4">
                  <c:v>0.54374633000587203</c:v>
                </c:pt>
                <c:pt idx="5">
                  <c:v>4.5801526717557252E-2</c:v>
                </c:pt>
                <c:pt idx="6">
                  <c:v>4.0516735173223725E-2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6090-4C7C-9DD6-520F7A5BE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241105933645329"/>
          <c:y val="4.8969260066081682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91622922134735E-2"/>
          <c:y val="6.0185185185185182E-2"/>
          <c:w val="0.53888888888888886"/>
          <c:h val="0.8981481481481481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485-4F51-8397-0EBE0194ED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485-4F51-8397-0EBE0194ED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485-4F51-8397-0EBE0194ED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485-4F51-8397-0EBE0194EDB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'GZachWisla (2)'!$C$6:$C$9</c:f>
              <c:strCache>
                <c:ptCount val="4"/>
                <c:pt idx="0">
                  <c:v>RWC (presje skumulowane)</c:v>
                </c:pt>
                <c:pt idx="1">
                  <c:v>RWP (presje fizykochemiczne)</c:v>
                </c:pt>
                <c:pt idx="2">
                  <c:v>RWHM (presje hydromorfologiczne)</c:v>
                </c:pt>
                <c:pt idx="3">
                  <c:v>RWH (presje hydrologiczne)</c:v>
                </c:pt>
              </c:strCache>
            </c:strRef>
          </c:cat>
          <c:val>
            <c:numRef>
              <c:f>'GZachWisla (2)'!$D$6:$D$9</c:f>
              <c:numCache>
                <c:formatCode>0%</c:formatCode>
                <c:ptCount val="4"/>
                <c:pt idx="0">
                  <c:v>0.41</c:v>
                </c:pt>
                <c:pt idx="1">
                  <c:v>0.3</c:v>
                </c:pt>
                <c:pt idx="2">
                  <c:v>0.28000000000000003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85-4F51-8397-0EBE0194EDB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solidFill>
            <a:schemeClr val="bg1"/>
          </a:solidFill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ayout>
        <c:manualLayout>
          <c:xMode val="edge"/>
          <c:yMode val="edge"/>
          <c:x val="0.58749912510936142"/>
          <c:y val="0.19666666666666666"/>
          <c:w val="0.40138976377952751"/>
          <c:h val="0.5511111111111111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Harmonogram!$K$5</c:f>
              <c:numCache>
                <c:formatCode>0.00%</c:formatCode>
                <c:ptCount val="1"/>
                <c:pt idx="0">
                  <c:v>8.9392133492252682E-3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6F-4779-B9F8-0559F537AB0C}"/>
            </c:ext>
          </c:extLst>
        </c:ser>
        <c:ser>
          <c:idx val="1"/>
          <c:order val="1"/>
          <c:tx>
            <c:strRef>
              <c:f>Harmonogram!$L$4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Harmonogram!$L$5</c:f>
            </c:numRef>
          </c:val>
          <c:extLst>
            <c:ext xmlns:c16="http://schemas.microsoft.com/office/drawing/2014/chart" uri="{C3380CC4-5D6E-409C-BE32-E72D297353CC}">
              <c16:uniqueId val="{00000001-BF6F-4779-B9F8-0559F537AB0C}"/>
            </c:ext>
          </c:extLst>
        </c:ser>
        <c:ser>
          <c:idx val="2"/>
          <c:order val="2"/>
          <c:tx>
            <c:strRef>
              <c:f>Harmonogram!$M$4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Harmonogram!$M$5</c:f>
            </c:numRef>
          </c:val>
          <c:extLst>
            <c:ext xmlns:c16="http://schemas.microsoft.com/office/drawing/2014/chart" uri="{C3380CC4-5D6E-409C-BE32-E72D297353CC}">
              <c16:uniqueId val="{00000002-BF6F-4779-B9F8-0559F537AB0C}"/>
            </c:ext>
          </c:extLst>
        </c:ser>
        <c:ser>
          <c:idx val="3"/>
          <c:order val="3"/>
          <c:tx>
            <c:strRef>
              <c:f>Harmonogram!$N$4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Harmonogram!$N$5</c:f>
              <c:numCache>
                <c:formatCode>0.00%</c:formatCode>
                <c:ptCount val="1"/>
                <c:pt idx="0">
                  <c:v>0.54350417163289633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6F-4779-B9F8-0559F537AB0C}"/>
            </c:ext>
          </c:extLst>
        </c:ser>
        <c:ser>
          <c:idx val="4"/>
          <c:order val="4"/>
          <c:tx>
            <c:strRef>
              <c:f>Harmonogram!$O$4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Harmonogram!$O$5</c:f>
            </c:numRef>
          </c:val>
          <c:extLst>
            <c:ext xmlns:c16="http://schemas.microsoft.com/office/drawing/2014/chart" uri="{C3380CC4-5D6E-409C-BE32-E72D297353CC}">
              <c16:uniqueId val="{00000004-BF6F-4779-B9F8-0559F537AB0C}"/>
            </c:ext>
          </c:extLst>
        </c:ser>
        <c:ser>
          <c:idx val="5"/>
          <c:order val="5"/>
          <c:tx>
            <c:strRef>
              <c:f>Harmonogram!$P$4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Harmonogram!$P$5</c:f>
              <c:numCache>
                <c:formatCode>0.00%</c:formatCode>
                <c:ptCount val="1"/>
                <c:pt idx="0">
                  <c:v>0.36054827175208581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F6F-4779-B9F8-0559F537AB0C}"/>
            </c:ext>
          </c:extLst>
        </c:ser>
        <c:ser>
          <c:idx val="6"/>
          <c:order val="6"/>
          <c:tx>
            <c:strRef>
              <c:f>Harmonogram!$Q$4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Harmonogram!$Q$5</c:f>
              <c:numCache>
                <c:formatCode>0.00%</c:formatCode>
                <c:ptCount val="1"/>
                <c:pt idx="0">
                  <c:v>6.3170441001191902E-2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6F-4779-B9F8-0559F537AB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3E1-4F34-9C88-34CF46EDB3F4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3E1-4F34-9C88-34CF46EDB3F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3E1-4F34-9C88-34CF46EDB3F4}"/>
              </c:ext>
            </c:extLst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3E1-4F34-9C88-34CF46EDB3F4}"/>
              </c:ext>
            </c:extLst>
          </c:dPt>
          <c:dPt>
            <c:idx val="4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3E1-4F34-9C88-34CF46EDB3F4}"/>
              </c:ext>
            </c:extLst>
          </c:dPt>
          <c:dPt>
            <c:idx val="5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3E1-4F34-9C88-34CF46EDB3F4}"/>
              </c:ext>
            </c:extLst>
          </c:dPt>
          <c:dPt>
            <c:idx val="6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93E1-4F34-9C88-34CF46EDB3F4}"/>
              </c:ext>
            </c:extLst>
          </c:dPt>
          <c:dPt>
            <c:idx val="7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93E1-4F34-9C88-34CF46EDB3F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93E1-4F34-9C88-34CF46EDB3F4}"/>
              </c:ext>
            </c:extLst>
          </c:dPt>
          <c:dPt>
            <c:idx val="9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93E1-4F34-9C88-34CF46EDB3F4}"/>
              </c:ext>
            </c:extLst>
          </c:dPt>
          <c:dPt>
            <c:idx val="1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93E1-4F34-9C88-34CF46EDB3F4}"/>
              </c:ext>
            </c:extLst>
          </c:dPt>
          <c:dPt>
            <c:idx val="11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93E1-4F34-9C88-34CF46EDB3F4}"/>
              </c:ext>
            </c:extLst>
          </c:dPt>
          <c:dPt>
            <c:idx val="1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93E1-4F34-9C88-34CF46EDB3F4}"/>
              </c:ext>
            </c:extLst>
          </c:dPt>
          <c:dLbls>
            <c:dLbl>
              <c:idx val="0"/>
              <c:layout>
                <c:manualLayout>
                  <c:x val="3.6603557964234854E-2"/>
                  <c:y val="-3.6800278054535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E1-4F34-9C88-34CF46EDB3F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E1-4F34-9C88-34CF46EDB3F4}"/>
                </c:ext>
              </c:extLst>
            </c:dLbl>
            <c:dLbl>
              <c:idx val="2"/>
              <c:layout>
                <c:manualLayout>
                  <c:x val="6.6658753083000219E-2"/>
                  <c:y val="-3.3979608639283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3E1-4F34-9C88-34CF46EDB3F4}"/>
                </c:ext>
              </c:extLst>
            </c:dLbl>
            <c:dLbl>
              <c:idx val="3"/>
              <c:layout>
                <c:manualLayout>
                  <c:x val="1.3768351138719584E-2"/>
                  <c:y val="1.6550185500179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E1-4F34-9C88-34CF46EDB3F4}"/>
                </c:ext>
              </c:extLst>
            </c:dLbl>
            <c:dLbl>
              <c:idx val="4"/>
              <c:layout>
                <c:manualLayout>
                  <c:x val="-2.4254708475916115E-2"/>
                  <c:y val="-3.445041499743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3E1-4F34-9C88-34CF46EDB3F4}"/>
                </c:ext>
              </c:extLst>
            </c:dLbl>
            <c:dLbl>
              <c:idx val="5"/>
              <c:layout>
                <c:manualLayout>
                  <c:x val="-3.1233638346673677E-2"/>
                  <c:y val="-1.9254599155414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3E1-4F34-9C88-34CF46EDB3F4}"/>
                </c:ext>
              </c:extLst>
            </c:dLbl>
            <c:dLbl>
              <c:idx val="6"/>
              <c:layout>
                <c:manualLayout>
                  <c:x val="1.2310132492961803E-2"/>
                  <c:y val="-4.2074247230918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3E1-4F34-9C88-34CF46EDB3F4}"/>
                </c:ext>
              </c:extLst>
            </c:dLbl>
            <c:dLbl>
              <c:idx val="7"/>
              <c:layout>
                <c:manualLayout>
                  <c:x val="-1.3804143979956468E-2"/>
                  <c:y val="1.476103324932324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3E1-4F34-9C88-34CF46EDB3F4}"/>
                </c:ext>
              </c:extLst>
            </c:dLbl>
            <c:dLbl>
              <c:idx val="8"/>
              <c:layout>
                <c:manualLayout>
                  <c:x val="-2.1100166823449243E-2"/>
                  <c:y val="2.2070057653586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3E1-4F34-9C88-34CF46EDB3F4}"/>
                </c:ext>
              </c:extLst>
            </c:dLbl>
            <c:dLbl>
              <c:idx val="9"/>
              <c:layout>
                <c:manualLayout>
                  <c:x val="-3.3619371091338515E-2"/>
                  <c:y val="-6.83854702956882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3E1-4F34-9C88-34CF46EDB3F4}"/>
                </c:ext>
              </c:extLst>
            </c:dLbl>
            <c:dLbl>
              <c:idx val="10"/>
              <c:layout>
                <c:manualLayout>
                  <c:x val="-2.4030745548928284E-2"/>
                  <c:y val="-3.982156777735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3E1-4F34-9C88-34CF46EDB3F4}"/>
                </c:ext>
              </c:extLst>
            </c:dLbl>
            <c:dLbl>
              <c:idx val="11"/>
              <c:layout>
                <c:manualLayout>
                  <c:x val="-7.6491168057712996E-3"/>
                  <c:y val="-5.5981924370833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3E1-4F34-9C88-34CF46EDB3F4}"/>
                </c:ext>
              </c:extLst>
            </c:dLbl>
            <c:dLbl>
              <c:idx val="12"/>
              <c:layout>
                <c:manualLayout>
                  <c:x val="3.6358820912166662E-3"/>
                  <c:y val="-3.1394417300544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3E1-4F34-9C88-34CF46EDB3F4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Jednostki_GZW!$A$4:$A$19</c:f>
              <c:strCache>
                <c:ptCount val="7"/>
                <c:pt idx="0">
                  <c:v>PGWWP: RZGW, ZZ; WIOŚ/GIOŚ</c:v>
                </c:pt>
                <c:pt idx="1">
                  <c:v>gmina lub przedsiębiorstwo wodociągowo-kanalizacyjne</c:v>
                </c:pt>
                <c:pt idx="2">
                  <c:v>województwo, powiat i gmina</c:v>
                </c:pt>
                <c:pt idx="3">
                  <c:v>PGWWP: RZGW</c:v>
                </c:pt>
                <c:pt idx="4">
                  <c:v>sprawujący zarząd i sprawujący nadzór nad obszarami chronionymi</c:v>
                </c:pt>
                <c:pt idx="5">
                  <c:v>właściciel wód obowiązany do utrzymania wód</c:v>
                </c:pt>
                <c:pt idx="6">
                  <c:v>PGWWP: ZZ; właściciel urządzenia wodnego</c:v>
                </c:pt>
              </c:strCache>
            </c:strRef>
          </c:cat>
          <c:val>
            <c:numRef>
              <c:f>Jednostki_GZW!$AD$4:$AD$19</c:f>
              <c:numCache>
                <c:formatCode>0.00%</c:formatCode>
                <c:ptCount val="7"/>
                <c:pt idx="0">
                  <c:v>1.0569583088667059E-2</c:v>
                </c:pt>
                <c:pt idx="1">
                  <c:v>0</c:v>
                </c:pt>
                <c:pt idx="2">
                  <c:v>7.046388725778039E-3</c:v>
                </c:pt>
                <c:pt idx="3">
                  <c:v>0.53904873752201998</c:v>
                </c:pt>
                <c:pt idx="4">
                  <c:v>4.4627128596594248E-2</c:v>
                </c:pt>
                <c:pt idx="5">
                  <c:v>1.1743981209630064E-3</c:v>
                </c:pt>
                <c:pt idx="6">
                  <c:v>7.6335877862595417E-3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93E1-4F34-9C88-34CF46EDB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4B3-487E-9470-A303D82E7BD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4B3-487E-9470-A303D82E7BD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4B3-487E-9470-A303D82E7BDE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'GZachWisla (2)'!$C$19:$C$21</c:f>
              <c:strCache>
                <c:ptCount val="3"/>
                <c:pt idx="0">
                  <c:v>RWC (presje skumulowane)</c:v>
                </c:pt>
                <c:pt idx="1">
                  <c:v>RWP (presje fizykochemiczne)</c:v>
                </c:pt>
                <c:pt idx="2">
                  <c:v>RWHM (presje hydromorfologiczne)</c:v>
                </c:pt>
              </c:strCache>
            </c:strRef>
          </c:cat>
          <c:val>
            <c:numRef>
              <c:f>'GZachWisla (2)'!$D$19:$D$21</c:f>
              <c:numCache>
                <c:formatCode>0%</c:formatCode>
                <c:ptCount val="3"/>
                <c:pt idx="0">
                  <c:v>0.31</c:v>
                </c:pt>
                <c:pt idx="1">
                  <c:v>0.42</c:v>
                </c:pt>
                <c:pt idx="2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B3-487E-9470-A303D82E7BD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179041625553418E-2"/>
          <c:y val="5.0885558345074501E-2"/>
          <c:w val="0.4220047019089036"/>
          <c:h val="0.808458977940265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Jednostki_GZW!$A$4</c:f>
              <c:strCache>
                <c:ptCount val="1"/>
                <c:pt idx="0">
                  <c:v>PGWWP: RZGW, ZZ; WIOŚ/GIOŚ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Jednostki_GZW!$AE$4</c:f>
              <c:numCache>
                <c:formatCode>0.00%</c:formatCode>
                <c:ptCount val="1"/>
                <c:pt idx="0">
                  <c:v>1.1743981209630064E-3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C-4548-843B-8C894FADFB41}"/>
            </c:ext>
          </c:extLst>
        </c:ser>
        <c:ser>
          <c:idx val="1"/>
          <c:order val="1"/>
          <c:tx>
            <c:strRef>
              <c:f>Jednostki_GZW!$A$5</c:f>
              <c:strCache>
                <c:ptCount val="1"/>
                <c:pt idx="0">
                  <c:v>PGL LP, RDLP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Jednostki_GZW!$AE$5</c:f>
            </c:numRef>
          </c:val>
          <c:extLst>
            <c:ext xmlns:c16="http://schemas.microsoft.com/office/drawing/2014/chart" uri="{C3380CC4-5D6E-409C-BE32-E72D297353CC}">
              <c16:uniqueId val="{00000001-9F6C-4548-843B-8C894FADFB41}"/>
            </c:ext>
          </c:extLst>
        </c:ser>
        <c:ser>
          <c:idx val="2"/>
          <c:order val="2"/>
          <c:tx>
            <c:strRef>
              <c:f>Jednostki_GZW!$A$6</c:f>
              <c:strCache>
                <c:ptCount val="1"/>
                <c:pt idx="0">
                  <c:v>gmina lub przedsiębiorstwo wodociągowo-kanalizacyjne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Jednostki_GZW!$AE$6</c:f>
              <c:numCache>
                <c:formatCode>0.00%</c:formatCode>
                <c:ptCount val="1"/>
                <c:pt idx="0">
                  <c:v>4.6975924838520257E-3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6C-4548-843B-8C894FADFB41}"/>
            </c:ext>
          </c:extLst>
        </c:ser>
        <c:ser>
          <c:idx val="3"/>
          <c:order val="3"/>
          <c:tx>
            <c:strRef>
              <c:f>Jednostki_GZW!$A$7</c:f>
              <c:strCache>
                <c:ptCount val="1"/>
                <c:pt idx="0">
                  <c:v>gmina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Jednostki_GZW!$AE$7</c:f>
            </c:numRef>
          </c:val>
          <c:extLst>
            <c:ext xmlns:c16="http://schemas.microsoft.com/office/drawing/2014/chart" uri="{C3380CC4-5D6E-409C-BE32-E72D297353CC}">
              <c16:uniqueId val="{00000003-9F6C-4548-843B-8C894FADFB41}"/>
            </c:ext>
          </c:extLst>
        </c:ser>
        <c:ser>
          <c:idx val="4"/>
          <c:order val="4"/>
          <c:tx>
            <c:strRef>
              <c:f>Jednostki_GZW!$A$8</c:f>
              <c:strCache>
                <c:ptCount val="1"/>
                <c:pt idx="0">
                  <c:v>Inspekcja Ochrony Środowiska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Jednostki_GZW!$AE$8</c:f>
            </c:numRef>
          </c:val>
          <c:extLst>
            <c:ext xmlns:c16="http://schemas.microsoft.com/office/drawing/2014/chart" uri="{C3380CC4-5D6E-409C-BE32-E72D297353CC}">
              <c16:uniqueId val="{00000004-9F6C-4548-843B-8C894FADFB41}"/>
            </c:ext>
          </c:extLst>
        </c:ser>
        <c:ser>
          <c:idx val="5"/>
          <c:order val="5"/>
          <c:tx>
            <c:strRef>
              <c:f>Jednostki_GZW!$A$9</c:f>
              <c:strCache>
                <c:ptCount val="1"/>
                <c:pt idx="0">
                  <c:v>IMGW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Jednostki_GZW!$AE$9</c:f>
            </c:numRef>
          </c:val>
          <c:extLst>
            <c:ext xmlns:c16="http://schemas.microsoft.com/office/drawing/2014/chart" uri="{C3380CC4-5D6E-409C-BE32-E72D297353CC}">
              <c16:uniqueId val="{00000005-9F6C-4548-843B-8C894FADFB41}"/>
            </c:ext>
          </c:extLst>
        </c:ser>
        <c:ser>
          <c:idx val="6"/>
          <c:order val="6"/>
          <c:tx>
            <c:strRef>
              <c:f>Jednostki_GZW!$A$10</c:f>
              <c:strCache>
                <c:ptCount val="1"/>
                <c:pt idx="0">
                  <c:v>Oddziały Terenowe KOWR, ZZ, właściciele urządzeń wodnych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Jednostki_GZW!$AE$10</c:f>
            </c:numRef>
          </c:val>
          <c:extLst>
            <c:ext xmlns:c16="http://schemas.microsoft.com/office/drawing/2014/chart" uri="{C3380CC4-5D6E-409C-BE32-E72D297353CC}">
              <c16:uniqueId val="{00000006-9F6C-4548-843B-8C894FADFB41}"/>
            </c:ext>
          </c:extLst>
        </c:ser>
        <c:ser>
          <c:idx val="7"/>
          <c:order val="7"/>
          <c:tx>
            <c:strRef>
              <c:f>Jednostki_GZW!$A$11</c:f>
              <c:strCache>
                <c:ptCount val="1"/>
                <c:pt idx="0">
                  <c:v>województwo, powiat i gmina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Jednostki_GZW!$AE$11</c:f>
              <c:numCache>
                <c:formatCode>0.00%</c:formatCode>
                <c:ptCount val="1"/>
                <c:pt idx="0">
                  <c:v>5.8719906048150322E-4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6C-4548-843B-8C894FADFB41}"/>
            </c:ext>
          </c:extLst>
        </c:ser>
        <c:ser>
          <c:idx val="8"/>
          <c:order val="8"/>
          <c:tx>
            <c:strRef>
              <c:f>Jednostki_GZW!$A$12</c:f>
              <c:strCache>
                <c:ptCount val="1"/>
                <c:pt idx="0">
                  <c:v>organy właściwe w sprawach pozwoleń wodnoprawnych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Jednostki_GZW!$AE$12</c:f>
            </c:numRef>
          </c:val>
          <c:extLst>
            <c:ext xmlns:c16="http://schemas.microsoft.com/office/drawing/2014/chart" uri="{C3380CC4-5D6E-409C-BE32-E72D297353CC}">
              <c16:uniqueId val="{00000008-9F6C-4548-843B-8C894FADFB41}"/>
            </c:ext>
          </c:extLst>
        </c:ser>
        <c:ser>
          <c:idx val="9"/>
          <c:order val="9"/>
          <c:tx>
            <c:strRef>
              <c:f>Jednostki_GZW!$A$13</c:f>
              <c:strCache>
                <c:ptCount val="1"/>
                <c:pt idx="0">
                  <c:v>PGWWP: RZGW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Jednostki_GZW!$AE$13</c:f>
              <c:numCache>
                <c:formatCode>0.00%</c:formatCode>
                <c:ptCount val="1"/>
                <c:pt idx="0">
                  <c:v>5.8719906048150322E-4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6C-4548-843B-8C894FADFB41}"/>
            </c:ext>
          </c:extLst>
        </c:ser>
        <c:ser>
          <c:idx val="10"/>
          <c:order val="10"/>
          <c:tx>
            <c:strRef>
              <c:f>Jednostki_GZW!$A$14</c:f>
              <c:strCache>
                <c:ptCount val="1"/>
                <c:pt idx="0">
                  <c:v>sprawujący zarząd i sprawujący nadzór nad obszarami chronionymi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Jednostki_GZW!$AE$14</c:f>
              <c:numCache>
                <c:formatCode>0.00%</c:formatCode>
                <c:ptCount val="1"/>
                <c:pt idx="0">
                  <c:v>4.6975924838520257E-3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6C-4548-843B-8C894FADFB41}"/>
            </c:ext>
          </c:extLst>
        </c:ser>
        <c:ser>
          <c:idx val="11"/>
          <c:order val="11"/>
          <c:tx>
            <c:strRef>
              <c:f>Jednostki_GZW!$A$15</c:f>
              <c:strCache>
                <c:ptCount val="1"/>
                <c:pt idx="0">
                  <c:v>właściciel wód obowiązany do utrzymania wód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Jednostki_GZW!$AE$15</c:f>
              <c:numCache>
                <c:formatCode>0.00%</c:formatCode>
                <c:ptCount val="1"/>
                <c:pt idx="0">
                  <c:v>1.1743981209630064E-3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F6C-4548-843B-8C894FADFB41}"/>
            </c:ext>
          </c:extLst>
        </c:ser>
        <c:ser>
          <c:idx val="12"/>
          <c:order val="12"/>
          <c:tx>
            <c:strRef>
              <c:f>Jednostki_GZW!$A$16</c:f>
              <c:strCache>
                <c:ptCount val="1"/>
                <c:pt idx="0">
                  <c:v>właściciele nieruchomości, właściciele urządzeń melioracji wodnych, gminy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Jednostki_GZW!$AE$16</c:f>
            </c:numRef>
          </c:val>
          <c:extLst>
            <c:ext xmlns:c16="http://schemas.microsoft.com/office/drawing/2014/chart" uri="{C3380CC4-5D6E-409C-BE32-E72D297353CC}">
              <c16:uniqueId val="{0000000C-9F6C-4548-843B-8C894FADFB41}"/>
            </c:ext>
          </c:extLst>
        </c:ser>
        <c:ser>
          <c:idx val="13"/>
          <c:order val="13"/>
          <c:tx>
            <c:strRef>
              <c:f>Jednostki_GZW!$A$17</c:f>
              <c:strCache>
                <c:ptCount val="1"/>
                <c:pt idx="0">
                  <c:v>PGWWP: ZZ; właściciel urządzenia wodnego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Jednostki_GZW!$AE$17</c:f>
              <c:numCache>
                <c:formatCode>0.00%</c:formatCode>
                <c:ptCount val="1"/>
                <c:pt idx="0">
                  <c:v>3.5231943628890195E-3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F6C-4548-843B-8C894FADF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62937424"/>
        <c:axId val="662935456"/>
      </c:barChart>
      <c:valAx>
        <c:axId val="66293545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62937424"/>
        <c:crosses val="autoZero"/>
        <c:crossBetween val="between"/>
      </c:valAx>
      <c:catAx>
        <c:axId val="662937424"/>
        <c:scaling>
          <c:orientation val="minMax"/>
        </c:scaling>
        <c:delete val="1"/>
        <c:axPos val="l"/>
        <c:majorTickMark val="out"/>
        <c:minorTickMark val="none"/>
        <c:tickLblPos val="nextTo"/>
        <c:crossAx val="6629354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3519461652884"/>
          <c:y val="4.5945185140015228E-2"/>
          <c:w val="0.44469979800864934"/>
          <c:h val="0.91880266125698518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760507004669777E-2"/>
          <c:y val="4.9528082812939841E-2"/>
          <c:w val="0.62040469919874219"/>
          <c:h val="0.8469131985781859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Harmonogram!$K$4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Harmonogram!$K$15</c:f>
              <c:numCache>
                <c:formatCode>0.00%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7D-4D04-A2B6-E7AB29E24017}"/>
            </c:ext>
          </c:extLst>
        </c:ser>
        <c:ser>
          <c:idx val="1"/>
          <c:order val="1"/>
          <c:tx>
            <c:strRef>
              <c:f>Harmonogram!$L$4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Harmonogram!$L$15</c:f>
            </c:numRef>
          </c:val>
          <c:extLst>
            <c:ext xmlns:c16="http://schemas.microsoft.com/office/drawing/2014/chart" uri="{C3380CC4-5D6E-409C-BE32-E72D297353CC}">
              <c16:uniqueId val="{00000001-AD7D-4D04-A2B6-E7AB29E24017}"/>
            </c:ext>
          </c:extLst>
        </c:ser>
        <c:ser>
          <c:idx val="2"/>
          <c:order val="2"/>
          <c:tx>
            <c:strRef>
              <c:f>Harmonogram!$M$4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Harmonogram!$M$15</c:f>
            </c:numRef>
          </c:val>
          <c:extLst>
            <c:ext xmlns:c16="http://schemas.microsoft.com/office/drawing/2014/chart" uri="{C3380CC4-5D6E-409C-BE32-E72D297353CC}">
              <c16:uniqueId val="{00000002-AD7D-4D04-A2B6-E7AB29E24017}"/>
            </c:ext>
          </c:extLst>
        </c:ser>
        <c:ser>
          <c:idx val="3"/>
          <c:order val="3"/>
          <c:tx>
            <c:strRef>
              <c:f>Harmonogram!$N$4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Harmonogram!$N$15</c:f>
              <c:numCache>
                <c:formatCode>0.00%</c:formatCode>
                <c:ptCount val="1"/>
                <c:pt idx="0">
                  <c:v>7.1513706793802142E-3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7D-4D04-A2B6-E7AB29E24017}"/>
            </c:ext>
          </c:extLst>
        </c:ser>
        <c:ser>
          <c:idx val="4"/>
          <c:order val="4"/>
          <c:tx>
            <c:strRef>
              <c:f>Harmonogram!$O$4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Harmonogram!$O$15</c:f>
            </c:numRef>
          </c:val>
          <c:extLst>
            <c:ext xmlns:c16="http://schemas.microsoft.com/office/drawing/2014/chart" uri="{C3380CC4-5D6E-409C-BE32-E72D297353CC}">
              <c16:uniqueId val="{00000004-AD7D-4D04-A2B6-E7AB29E24017}"/>
            </c:ext>
          </c:extLst>
        </c:ser>
        <c:ser>
          <c:idx val="5"/>
          <c:order val="5"/>
          <c:tx>
            <c:strRef>
              <c:f>Harmonogram!$P$4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Harmonogram!$P$15</c:f>
              <c:numCache>
                <c:formatCode>0.00%</c:formatCode>
                <c:ptCount val="1"/>
                <c:pt idx="0">
                  <c:v>7.1513706793802142E-3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7D-4D04-A2B6-E7AB29E24017}"/>
            </c:ext>
          </c:extLst>
        </c:ser>
        <c:ser>
          <c:idx val="6"/>
          <c:order val="6"/>
          <c:tx>
            <c:strRef>
              <c:f>Harmonogram!$Q$4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Harmonogram!$Q$15</c:f>
              <c:numCache>
                <c:formatCode>0.00%</c:formatCode>
                <c:ptCount val="1"/>
                <c:pt idx="0">
                  <c:v>1.1918951132300357E-3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D7D-4D04-A2B6-E7AB29E240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55316524271079"/>
          <c:y val="0.17905802337214982"/>
          <c:w val="0.31067808140748876"/>
          <c:h val="0.7499452248475690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Harmonogram_Dunaj!$J$4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Harmonogram_Dunaj!$J$6</c:f>
              <c:numCache>
                <c:formatCode>0%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35-483B-A1EC-0C756C0B6037}"/>
            </c:ext>
          </c:extLst>
        </c:ser>
        <c:ser>
          <c:idx val="1"/>
          <c:order val="1"/>
          <c:tx>
            <c:strRef>
              <c:f>Harmonogram_Dunaj!$K$4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Harmonogram_Dunaj!$K$6</c:f>
              <c:numCache>
                <c:formatCode>0%</c:formatCode>
                <c:ptCount val="1"/>
                <c:pt idx="0">
                  <c:v>0.53846153846153844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35-483B-A1EC-0C756C0B6037}"/>
            </c:ext>
          </c:extLst>
        </c:ser>
        <c:ser>
          <c:idx val="2"/>
          <c:order val="2"/>
          <c:tx>
            <c:strRef>
              <c:f>Harmonogram_Dunaj!$L$4</c:f>
              <c:strCache>
                <c:ptCount val="1"/>
                <c:pt idx="0">
                  <c:v>ciągłe w okresie obowiązywania w okresie obowiązywania PZO/PO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Harmonogram_Dunaj!$L$6</c:f>
              <c:numCache>
                <c:formatCode>0%</c:formatCode>
                <c:ptCount val="1"/>
                <c:pt idx="0">
                  <c:v>0.42307692307692307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35-483B-A1EC-0C756C0B6037}"/>
            </c:ext>
          </c:extLst>
        </c:ser>
        <c:ser>
          <c:idx val="3"/>
          <c:order val="3"/>
          <c:tx>
            <c:strRef>
              <c:f>Harmonogram_Dunaj!$M$4</c:f>
              <c:strCache>
                <c:ptCount val="1"/>
                <c:pt idx="0">
                  <c:v>działanie ciągłe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Harmonogram_Dunaj!$M$6</c:f>
              <c:numCache>
                <c:formatCode>0%</c:formatCode>
                <c:ptCount val="1"/>
                <c:pt idx="0">
                  <c:v>3.8461538461538464E-2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35-483B-A1EC-0C756C0B6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DE1-4FF9-950C-2A71C2F7F3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DE1-4FF9-950C-2A71C2F7F3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DE1-4FF9-950C-2A71C2F7F3D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DE1-4FF9-950C-2A71C2F7F3D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DE1-4FF9-950C-2A71C2F7F3D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DE1-4FF9-950C-2A71C2F7F3D2}"/>
              </c:ext>
            </c:extLst>
          </c:dPt>
          <c:dLbls>
            <c:dLbl>
              <c:idx val="0"/>
              <c:layout>
                <c:manualLayout>
                  <c:x val="-2.3249014175053012E-2"/>
                  <c:y val="-6.24649301901868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E1-4FF9-950C-2A71C2F7F3D2}"/>
                </c:ext>
              </c:extLst>
            </c:dLbl>
            <c:dLbl>
              <c:idx val="1"/>
              <c:layout>
                <c:manualLayout>
                  <c:x val="-2.3307747379269928E-5"/>
                  <c:y val="-1.7494904710396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E1-4FF9-950C-2A71C2F7F3D2}"/>
                </c:ext>
              </c:extLst>
            </c:dLbl>
            <c:dLbl>
              <c:idx val="2"/>
              <c:layout>
                <c:manualLayout>
                  <c:x val="7.6125306160596566E-3"/>
                  <c:y val="9.86968626921402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DE1-4FF9-950C-2A71C2F7F3D2}"/>
                </c:ext>
              </c:extLst>
            </c:dLbl>
            <c:dLbl>
              <c:idx val="3"/>
              <c:layout>
                <c:manualLayout>
                  <c:x val="5.7248929756943644E-3"/>
                  <c:y val="2.2015261133313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DE1-4FF9-950C-2A71C2F7F3D2}"/>
                </c:ext>
              </c:extLst>
            </c:dLbl>
            <c:dLbl>
              <c:idx val="4"/>
              <c:layout>
                <c:manualLayout>
                  <c:x val="-1.9545459500063893E-3"/>
                  <c:y val="-1.0685289153506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DE1-4FF9-950C-2A71C2F7F3D2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Jednostki_Dunaj!$A$4:$A$10</c:f>
              <c:strCache>
                <c:ptCount val="6"/>
                <c:pt idx="0">
                  <c:v>gmina lub przedsiębiorstwo wodociągowo-kanalizacyjne</c:v>
                </c:pt>
                <c:pt idx="1">
                  <c:v>Inspekcja Ochrony Środowiska</c:v>
                </c:pt>
                <c:pt idx="2">
                  <c:v>województwo, powiat i gmina</c:v>
                </c:pt>
                <c:pt idx="3">
                  <c:v>PGWWP: RZGW</c:v>
                </c:pt>
                <c:pt idx="4">
                  <c:v>ZZ, właściciel urządzenia wodnego</c:v>
                </c:pt>
                <c:pt idx="5">
                  <c:v>sprawujący zarząd i sprawujący nadzór nad obszarami chronionymi</c:v>
                </c:pt>
              </c:strCache>
            </c:strRef>
          </c:cat>
          <c:val>
            <c:numRef>
              <c:f>Jednostki_Dunaj!$F$4:$F$10</c:f>
              <c:numCache>
                <c:formatCode>0.00%</c:formatCode>
                <c:ptCount val="6"/>
                <c:pt idx="0">
                  <c:v>7.6923076923076927E-2</c:v>
                </c:pt>
                <c:pt idx="1">
                  <c:v>3.8461538461538464E-2</c:v>
                </c:pt>
                <c:pt idx="2">
                  <c:v>3.8461538461538464E-2</c:v>
                </c:pt>
                <c:pt idx="3">
                  <c:v>7.6923076923076927E-2</c:v>
                </c:pt>
                <c:pt idx="4">
                  <c:v>3.8461538461538464E-2</c:v>
                </c:pt>
                <c:pt idx="5">
                  <c:v>0.69230769230769229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DE1-4FF9-950C-2A71C2F7F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3300"/>
              </a:solidFill>
            </c:spPr>
            <c:extLst>
              <c:ext xmlns:c16="http://schemas.microsoft.com/office/drawing/2014/chart" uri="{C3380CC4-5D6E-409C-BE32-E72D297353CC}">
                <c16:uniqueId val="{00000001-E485-4B69-8828-1DB2C8BF92A8}"/>
              </c:ext>
            </c:extLst>
          </c:dPt>
          <c:dPt>
            <c:idx val="1"/>
            <c:bubble3D val="0"/>
            <c:spPr>
              <a:solidFill>
                <a:srgbClr val="339933"/>
              </a:solidFill>
              <a:effectLst>
                <a:outerShdw blurRad="50800" dist="50800" dir="1680000" algn="ctr" rotWithShape="0">
                  <a:srgbClr val="000000">
                    <a:alpha val="43137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485-4B69-8828-1DB2C8BF92A8}"/>
              </c:ext>
            </c:extLst>
          </c:dPt>
          <c:dLbls>
            <c:spPr>
              <a:solidFill>
                <a:schemeClr val="tx1"/>
              </a:solidFill>
              <a:ln>
                <a:noFill/>
              </a:ln>
              <a:effectLst>
                <a:outerShdw blurRad="50800" dist="50800" dir="1440000" algn="ctr" rotWithShape="0">
                  <a:srgbClr val="000000">
                    <a:alpha val="43137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Kielce!$Q$94:$Q$95</c:f>
              <c:strCache>
                <c:ptCount val="2"/>
                <c:pt idx="0">
                  <c:v>słaby stan chemiczny</c:v>
                </c:pt>
                <c:pt idx="1">
                  <c:v>dobry stan chemiczny</c:v>
                </c:pt>
              </c:strCache>
            </c:strRef>
          </c:cat>
          <c:val>
            <c:numRef>
              <c:f>Kielce!$R$94:$R$95</c:f>
              <c:numCache>
                <c:formatCode>0.0%</c:formatCode>
                <c:ptCount val="2"/>
                <c:pt idx="0">
                  <c:v>3.0000000000000001E-3</c:v>
                </c:pt>
                <c:pt idx="1">
                  <c:v>0.997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85-4B69-8828-1DB2C8BF92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5157097898744523"/>
          <c:y val="0.4087096031740669"/>
          <c:w val="0.33795753773271386"/>
          <c:h val="0.18258039613823457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3300"/>
              </a:solidFill>
            </c:spPr>
            <c:extLst>
              <c:ext xmlns:c16="http://schemas.microsoft.com/office/drawing/2014/chart" uri="{C3380CC4-5D6E-409C-BE32-E72D297353CC}">
                <c16:uniqueId val="{00000001-3ECB-4280-A50B-6D857428C2A2}"/>
              </c:ext>
            </c:extLst>
          </c:dPt>
          <c:dPt>
            <c:idx val="1"/>
            <c:bubble3D val="0"/>
            <c:spPr>
              <a:solidFill>
                <a:srgbClr val="339933"/>
              </a:solidFill>
              <a:effectLst>
                <a:outerShdw blurRad="50800" dist="50800" dir="1680000" algn="ctr" rotWithShape="0">
                  <a:srgbClr val="000000">
                    <a:alpha val="43137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ECB-4280-A50B-6D857428C2A2}"/>
              </c:ext>
            </c:extLst>
          </c:dPt>
          <c:dLbls>
            <c:spPr>
              <a:solidFill>
                <a:schemeClr val="tx1"/>
              </a:solidFill>
              <a:ln>
                <a:noFill/>
              </a:ln>
              <a:effectLst>
                <a:outerShdw blurRad="50800" dist="50800" dir="1440000" algn="ctr" rotWithShape="0">
                  <a:srgbClr val="000000">
                    <a:alpha val="43137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Kielce!$Q$117:$Q$118</c:f>
              <c:strCache>
                <c:ptCount val="2"/>
                <c:pt idx="0">
                  <c:v>słaby stan ilościowy</c:v>
                </c:pt>
                <c:pt idx="1">
                  <c:v>dobry stan ilościowy</c:v>
                </c:pt>
              </c:strCache>
            </c:strRef>
          </c:cat>
          <c:val>
            <c:numRef>
              <c:f>Kielce!$R$117:$R$118</c:f>
              <c:numCache>
                <c:formatCode>0.0%</c:formatCode>
                <c:ptCount val="2"/>
                <c:pt idx="0">
                  <c:v>2.1999999999999999E-2</c:v>
                </c:pt>
                <c:pt idx="1">
                  <c:v>0.97799999999999998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CB-4280-A50B-6D857428C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5292676577745448"/>
          <c:y val="0.42398690476190476"/>
          <c:w val="0.38500466607470457"/>
          <c:h val="0.18226428571428571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6.3449574338263176E-2"/>
                  <c:y val="-0.1541289682539681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3F-420D-AA7F-00BB8D74A8C5}"/>
                </c:ext>
              </c:extLst>
            </c:dLbl>
            <c:dLbl>
              <c:idx val="2"/>
              <c:layout>
                <c:manualLayout>
                  <c:x val="-4.5321788650957429E-2"/>
                  <c:y val="-0.236919047619047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3F-420D-AA7F-00BB8D74A8C5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Warszawa!$B$3:$B$6</c:f>
              <c:strCache>
                <c:ptCount val="4"/>
                <c:pt idx="0">
                  <c:v>gospodarka komunalna</c:v>
                </c:pt>
                <c:pt idx="1">
                  <c:v>przemysł</c:v>
                </c:pt>
                <c:pt idx="2">
                  <c:v>rolnictwo</c:v>
                </c:pt>
                <c:pt idx="3">
                  <c:v>inne</c:v>
                </c:pt>
              </c:strCache>
            </c:strRef>
          </c:cat>
          <c:val>
            <c:numRef>
              <c:f>Warszawa!$C$3:$C$6</c:f>
              <c:numCache>
                <c:formatCode>0%</c:formatCode>
                <c:ptCount val="4"/>
                <c:pt idx="0">
                  <c:v>0.20454545454545456</c:v>
                </c:pt>
                <c:pt idx="1">
                  <c:v>4.5454545454545456E-2</c:v>
                </c:pt>
                <c:pt idx="2">
                  <c:v>0.22727272727272727</c:v>
                </c:pt>
                <c:pt idx="3">
                  <c:v>0.52272727272727271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3F-420D-AA7F-00BB8D74A8C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833869781176473"/>
          <c:y val="0.23933935185185187"/>
          <c:w val="0.38512585918013259"/>
          <c:h val="0.56271342592592588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Kielce!$B$35:$B$37</c:f>
              <c:strCache>
                <c:ptCount val="3"/>
                <c:pt idx="0">
                  <c:v>Presje ilościowe</c:v>
                </c:pt>
                <c:pt idx="1">
                  <c:v>Presje chemiczne</c:v>
                </c:pt>
                <c:pt idx="2">
                  <c:v>Presje chemiczne A (rolnictwo i gospodarka komunalna)</c:v>
                </c:pt>
              </c:strCache>
            </c:strRef>
          </c:cat>
          <c:val>
            <c:numRef>
              <c:f>Kielce!$C$35:$C$37</c:f>
              <c:numCache>
                <c:formatCode>0%</c:formatCode>
                <c:ptCount val="3"/>
                <c:pt idx="0">
                  <c:v>0.25</c:v>
                </c:pt>
                <c:pt idx="1">
                  <c:v>0.47727272727272729</c:v>
                </c:pt>
                <c:pt idx="2">
                  <c:v>0.27272727272727271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5B-4E30-9CD9-B4A677E08C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997898366039715"/>
          <c:y val="0.21972912568738617"/>
          <c:w val="0.37016666666666664"/>
          <c:h val="0.54807201275726147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37786622825998E-2"/>
          <c:y val="5.8124174372523117E-2"/>
          <c:w val="0.49010989010989009"/>
          <c:h val="0.8837516512549538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46E-4CDC-BB4D-1009EE11E473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A46E-4CDC-BB4D-1009EE11E473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A46E-4CDC-BB4D-1009EE11E473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7-A46E-4CDC-BB4D-1009EE11E473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A46E-4CDC-BB4D-1009EE11E473}"/>
              </c:ext>
            </c:extLst>
          </c:dPt>
          <c:dLbls>
            <c:dLbl>
              <c:idx val="1"/>
              <c:layout>
                <c:manualLayout>
                  <c:x val="-0.10817366123677867"/>
                  <c:y val="-0.1009110780470761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6E-4CDC-BB4D-1009EE11E473}"/>
                </c:ext>
              </c:extLst>
            </c:dLbl>
            <c:dLbl>
              <c:idx val="3"/>
              <c:layout>
                <c:manualLayout>
                  <c:x val="8.004197683148831E-2"/>
                  <c:y val="0.1278220551545139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6E-4CDC-BB4D-1009EE11E473}"/>
                </c:ext>
              </c:extLst>
            </c:dLbl>
            <c:dLbl>
              <c:idx val="4"/>
              <c:layout>
                <c:manualLayout>
                  <c:x val="3.2272673124016833E-2"/>
                  <c:y val="0.1359586507421997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46E-4CDC-BB4D-1009EE11E473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[kielce.xlsx]Kielce!$B$22:$B$26</c:f>
              <c:strCache>
                <c:ptCount val="5"/>
                <c:pt idx="0">
                  <c:v>organizacyjno-prawne</c:v>
                </c:pt>
                <c:pt idx="1">
                  <c:v>administracyjne</c:v>
                </c:pt>
                <c:pt idx="2">
                  <c:v>edukacyjne</c:v>
                </c:pt>
                <c:pt idx="3">
                  <c:v>naukowo badawcze</c:v>
                </c:pt>
                <c:pt idx="4">
                  <c:v>pozostałe</c:v>
                </c:pt>
              </c:strCache>
            </c:strRef>
          </c:cat>
          <c:val>
            <c:numRef>
              <c:f>[kielce.xlsx]Kielce!$C$22:$C$26</c:f>
              <c:numCache>
                <c:formatCode>0%</c:formatCode>
                <c:ptCount val="5"/>
                <c:pt idx="0">
                  <c:v>0.13636363636363635</c:v>
                </c:pt>
                <c:pt idx="1">
                  <c:v>0.56818181818181823</c:v>
                </c:pt>
                <c:pt idx="2">
                  <c:v>0.13636363636363635</c:v>
                </c:pt>
                <c:pt idx="3">
                  <c:v>9.0909090909090912E-2</c:v>
                </c:pt>
                <c:pt idx="4">
                  <c:v>6.8181818181818177E-2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46E-4CDC-BB4D-1009EE11E47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003099953969783"/>
          <c:y val="0.24007731481481484"/>
          <c:w val="0.3820571106904434"/>
          <c:h val="0.53160416666666666"/>
        </c:manualLayout>
      </c:layout>
      <c:overlay val="0"/>
      <c:txPr>
        <a:bodyPr/>
        <a:lstStyle/>
        <a:p>
          <a:pPr rtl="0"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Kielce!$B$71</c:f>
              <c:strCache>
                <c:ptCount val="1"/>
                <c:pt idx="0">
                  <c:v>działania ciągłe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Kielce!$C$71</c:f>
              <c:numCache>
                <c:formatCode>0%</c:formatCode>
                <c:ptCount val="1"/>
                <c:pt idx="0">
                  <c:v>0.13636363636363635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8E-4497-A6E3-F6D645F9101D}"/>
            </c:ext>
          </c:extLst>
        </c:ser>
        <c:ser>
          <c:idx val="1"/>
          <c:order val="1"/>
          <c:tx>
            <c:strRef>
              <c:f>Kielce!$B$72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Kielce!$C$72</c:f>
              <c:numCache>
                <c:formatCode>0%</c:formatCode>
                <c:ptCount val="1"/>
                <c:pt idx="0">
                  <c:v>0.15909090909090909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8E-4497-A6E3-F6D645F9101D}"/>
            </c:ext>
          </c:extLst>
        </c:ser>
        <c:ser>
          <c:idx val="2"/>
          <c:order val="2"/>
          <c:tx>
            <c:strRef>
              <c:f>Kielce!$B$73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Kielce!$C$73</c:f>
              <c:numCache>
                <c:formatCode>0%</c:formatCode>
                <c:ptCount val="1"/>
                <c:pt idx="0">
                  <c:v>0.70454545454545459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8E-4497-A6E3-F6D645F9101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2476416"/>
        <c:axId val="121950720"/>
      </c:barChart>
      <c:catAx>
        <c:axId val="132476416"/>
        <c:scaling>
          <c:orientation val="minMax"/>
        </c:scaling>
        <c:delete val="1"/>
        <c:axPos val="l"/>
        <c:majorTickMark val="out"/>
        <c:minorTickMark val="none"/>
        <c:tickLblPos val="nextTo"/>
        <c:crossAx val="121950720"/>
        <c:crosses val="autoZero"/>
        <c:auto val="1"/>
        <c:lblAlgn val="ctr"/>
        <c:lblOffset val="100"/>
        <c:noMultiLvlLbl val="0"/>
      </c:catAx>
      <c:valAx>
        <c:axId val="121950720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324764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952777777777783"/>
          <c:y val="0.22068678915135609"/>
          <c:w val="0.31380555555555556"/>
          <c:h val="0.6234412365121027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972222222222223E-2"/>
          <c:y val="5.0925997055246142E-2"/>
          <c:w val="0.56456955380577423"/>
          <c:h val="0.83309419655876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[kielce.xlsx]Kielce!$B$49</c:f>
              <c:strCache>
                <c:ptCount val="1"/>
                <c:pt idx="0">
                  <c:v>CDR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[kielce.xlsx]Kielce!$C$49</c:f>
              <c:numCache>
                <c:formatCode>0%</c:formatCode>
                <c:ptCount val="1"/>
                <c:pt idx="0">
                  <c:v>4.5454545454545456E-2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CA-40D1-B659-3787B8A01A4F}"/>
            </c:ext>
          </c:extLst>
        </c:ser>
        <c:ser>
          <c:idx val="1"/>
          <c:order val="1"/>
          <c:tx>
            <c:strRef>
              <c:f>[kielce.xlsx]Kielce!$B$50</c:f>
              <c:strCache>
                <c:ptCount val="1"/>
                <c:pt idx="0">
                  <c:v>ODR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[kielce.xlsx]Kielce!$C$50</c:f>
              <c:numCache>
                <c:formatCode>0%</c:formatCode>
                <c:ptCount val="1"/>
                <c:pt idx="0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CA-40D1-B659-3787B8A01A4F}"/>
            </c:ext>
          </c:extLst>
        </c:ser>
        <c:ser>
          <c:idx val="2"/>
          <c:order val="2"/>
          <c:tx>
            <c:strRef>
              <c:f>[kielce.xlsx]Kielce!$B$51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[kielce.xlsx]Kielce!$C$51</c:f>
              <c:numCache>
                <c:formatCode>0%</c:formatCode>
                <c:ptCount val="1"/>
                <c:pt idx="0">
                  <c:v>0.36363636363636365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CA-40D1-B659-3787B8A01A4F}"/>
            </c:ext>
          </c:extLst>
        </c:ser>
        <c:ser>
          <c:idx val="3"/>
          <c:order val="3"/>
          <c:tx>
            <c:strRef>
              <c:f>[kielce.xlsx]Kielce!$B$52</c:f>
              <c:strCache>
                <c:ptCount val="1"/>
                <c:pt idx="0">
                  <c:v>PGW WP (RZGW Kraków, RZGW Rzeszów )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[kielce.xlsx]Kielce!$C$52</c:f>
              <c:numCache>
                <c:formatCode>0%</c:formatCode>
                <c:ptCount val="1"/>
                <c:pt idx="0">
                  <c:v>0.11363636363636363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CA-40D1-B659-3787B8A01A4F}"/>
            </c:ext>
          </c:extLst>
        </c:ser>
        <c:ser>
          <c:idx val="4"/>
          <c:order val="4"/>
          <c:tx>
            <c:strRef>
              <c:f>[kielce.xlsx]Kielce!$B$53</c:f>
              <c:strCache>
                <c:ptCount val="1"/>
                <c:pt idx="0">
                  <c:v>Wojewoda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[kielce.xlsx]Kielce!$C$53</c:f>
              <c:numCache>
                <c:formatCode>0%</c:formatCode>
                <c:ptCount val="1"/>
                <c:pt idx="0">
                  <c:v>0.20454545454545456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CA-40D1-B659-3787B8A01A4F}"/>
            </c:ext>
          </c:extLst>
        </c:ser>
        <c:ser>
          <c:idx val="5"/>
          <c:order val="5"/>
          <c:tx>
            <c:strRef>
              <c:f>[kielce.xlsx]Kielce!$B$54</c:f>
              <c:strCache>
                <c:ptCount val="1"/>
                <c:pt idx="0">
                  <c:v>organ administracji geologicznej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[kielce.xlsx]Kielce!$C$54</c:f>
              <c:numCache>
                <c:formatCode>0%</c:formatCode>
                <c:ptCount val="1"/>
                <c:pt idx="0">
                  <c:v>4.5454545454545456E-2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FCA-40D1-B659-3787B8A01A4F}"/>
            </c:ext>
          </c:extLst>
        </c:ser>
        <c:ser>
          <c:idx val="6"/>
          <c:order val="6"/>
          <c:tx>
            <c:strRef>
              <c:f>[kielce.xlsx]Kielce!$B$55</c:f>
              <c:strCache>
                <c:ptCount val="1"/>
                <c:pt idx="0">
                  <c:v>podmiot prowadzący działalność gospodarczą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 algn="ctr">
                  <a:defRPr lang="pl-PL" sz="1000" b="0" i="0" u="none" strike="noStrike" kern="1200" baseline="0">
                    <a:solidFill>
                      <a:sysClr val="window" lastClr="FFFFFF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[kielce.xlsx]Kielce!$C$55</c:f>
              <c:numCache>
                <c:formatCode>0%</c:formatCode>
                <c:ptCount val="1"/>
                <c:pt idx="0">
                  <c:v>4.5454545454545456E-2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FCA-40D1-B659-3787B8A01A4F}"/>
            </c:ext>
          </c:extLst>
        </c:ser>
        <c:ser>
          <c:idx val="7"/>
          <c:order val="7"/>
          <c:tx>
            <c:strRef>
              <c:f>[kielce.xlsx]Kielce!$B$56</c:f>
              <c:strCache>
                <c:ptCount val="1"/>
                <c:pt idx="0">
                  <c:v>podmiot prowadzący działalność rolniczą</c:v>
                </c:pt>
              </c:strCache>
            </c:strRef>
          </c:tx>
          <c:invertIfNegative val="0"/>
          <c:dLbls>
            <c:dLbl>
              <c:idx val="0"/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0"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6FCA-40D1-B659-3787B8A01A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[kielce.xlsx]Kielce!$C$56</c:f>
              <c:numCache>
                <c:formatCode>0%</c:formatCode>
                <c:ptCount val="1"/>
                <c:pt idx="0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FCA-40D1-B659-3787B8A01A4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2520448"/>
        <c:axId val="121952448"/>
      </c:barChart>
      <c:catAx>
        <c:axId val="132520448"/>
        <c:scaling>
          <c:orientation val="minMax"/>
        </c:scaling>
        <c:delete val="1"/>
        <c:axPos val="l"/>
        <c:majorTickMark val="none"/>
        <c:minorTickMark val="none"/>
        <c:tickLblPos val="nextTo"/>
        <c:crossAx val="121952448"/>
        <c:crosses val="autoZero"/>
        <c:auto val="1"/>
        <c:lblAlgn val="ctr"/>
        <c:lblOffset val="100"/>
        <c:noMultiLvlLbl val="0"/>
      </c:catAx>
      <c:valAx>
        <c:axId val="121952448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1325204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166666666666672"/>
          <c:y val="3.6314896613533071E-2"/>
          <c:w val="0.34207308577127993"/>
          <c:h val="0.92341783496575125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spPr>
            <a:effectLst>
              <a:outerShdw blurRad="50800" dist="50800" dir="1440000" algn="ctr" rotWithShape="0">
                <a:srgbClr val="000000">
                  <a:alpha val="43137"/>
                </a:srgbClr>
              </a:outerShdw>
            </a:effectLst>
          </c:spPr>
          <c:dPt>
            <c:idx val="0"/>
            <c:bubble3D val="0"/>
            <c:spPr>
              <a:solidFill>
                <a:srgbClr val="FF3300"/>
              </a:solidFill>
              <a:effectLst>
                <a:outerShdw blurRad="50800" dist="50800" dir="1440000" algn="ctr" rotWithShape="0">
                  <a:srgbClr val="000000">
                    <a:alpha val="43137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BB7-4272-A9FF-F115C9C4D8F0}"/>
              </c:ext>
            </c:extLst>
          </c:dPt>
          <c:dPt>
            <c:idx val="1"/>
            <c:bubble3D val="0"/>
            <c:spPr>
              <a:solidFill>
                <a:srgbClr val="339933"/>
              </a:solidFill>
              <a:effectLst>
                <a:outerShdw blurRad="50800" dist="50800" dir="1440000" algn="ctr" rotWithShape="0">
                  <a:srgbClr val="000000">
                    <a:alpha val="43137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BB7-4272-A9FF-F115C9C4D8F0}"/>
              </c:ext>
            </c:extLst>
          </c:dPt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'[Wykresy do prezentacji.xlsx]Czarna Orawa'!$N$61:$N$62</c:f>
              <c:strCache>
                <c:ptCount val="2"/>
                <c:pt idx="0">
                  <c:v>słaby stan chemiczny</c:v>
                </c:pt>
                <c:pt idx="1">
                  <c:v>dobry stan chemiczny</c:v>
                </c:pt>
              </c:strCache>
            </c:strRef>
          </c:cat>
          <c:val>
            <c:numRef>
              <c:f>'[Wykresy do prezentacji.xlsx]Czarna Orawa'!$O$61:$O$62</c:f>
              <c:numCache>
                <c:formatCode>General</c:formatCode>
                <c:ptCount val="2"/>
                <c:pt idx="0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B7-4272-A9FF-F115C9C4D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37786622825998E-2"/>
          <c:y val="5.8124174372523117E-2"/>
          <c:w val="0.49010989010989009"/>
          <c:h val="0.88375165125495381"/>
        </c:manualLayout>
      </c:layout>
      <c:pieChart>
        <c:varyColors val="1"/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  <c:txPr>
        <a:bodyPr/>
        <a:lstStyle/>
        <a:p>
          <a:pPr rtl="0">
            <a:defRPr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0.18256045969855389"/>
                  <c:y val="-6.69661465422931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B14-483D-A293-876AC23EF6F8}"/>
                </c:ext>
              </c:extLst>
            </c:dLbl>
            <c:dLbl>
              <c:idx val="2"/>
              <c:layout>
                <c:manualLayout>
                  <c:x val="-4.5321788650957429E-2"/>
                  <c:y val="-0.236919047619047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14-483D-A293-876AC23EF6F8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'Czarna Orawa'!$B$3:$B$4</c:f>
              <c:strCache>
                <c:ptCount val="2"/>
                <c:pt idx="0">
                  <c:v>gospodarka komunalna</c:v>
                </c:pt>
                <c:pt idx="1">
                  <c:v>rolnictwo</c:v>
                </c:pt>
              </c:strCache>
            </c:strRef>
          </c:cat>
          <c:val>
            <c:numRef>
              <c:f>'Czarna Orawa'!$C$3:$C$4</c:f>
              <c:numCache>
                <c:formatCode>0%</c:formatCode>
                <c:ptCount val="2"/>
                <c:pt idx="0">
                  <c:v>0.33333333333333331</c:v>
                </c:pt>
                <c:pt idx="1">
                  <c:v>0.66666666666666663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14-483D-A293-876AC23EF6F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262935721335118"/>
          <c:y val="0.32483560218576146"/>
          <c:w val="0.414116792226013"/>
          <c:h val="0.21017538268262098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37786622825998E-2"/>
          <c:y val="5.8124174372523117E-2"/>
          <c:w val="0.49010989010989009"/>
          <c:h val="0.8837516512549538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DD2-44AE-BF39-C5EB419BCAC6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1DD2-44AE-BF39-C5EB419BCAC6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1DD2-44AE-BF39-C5EB419BCAC6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7-1DD2-44AE-BF39-C5EB419BCAC6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1DD2-44AE-BF39-C5EB419BCAC6}"/>
              </c:ext>
            </c:extLst>
          </c:dPt>
          <c:dLbls>
            <c:dLbl>
              <c:idx val="1"/>
              <c:layout>
                <c:manualLayout>
                  <c:x val="-3.2315825159886327E-3"/>
                  <c:y val="-0.1868520351653323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DD2-44AE-BF39-C5EB419BCAC6}"/>
                </c:ext>
              </c:extLst>
            </c:dLbl>
            <c:dLbl>
              <c:idx val="3"/>
              <c:layout>
                <c:manualLayout>
                  <c:x val="9.1702229529001186E-2"/>
                  <c:y val="1.850992063492054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DD2-44AE-BF39-C5EB419BCAC6}"/>
                </c:ext>
              </c:extLst>
            </c:dLbl>
            <c:dLbl>
              <c:idx val="4"/>
              <c:layout>
                <c:manualLayout>
                  <c:x val="0.10514908713333911"/>
                  <c:y val="2.664642857142852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DD2-44AE-BF39-C5EB419BCAC6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'Czarna Orawa'!$B$20:$B$22</c:f>
              <c:strCache>
                <c:ptCount val="3"/>
                <c:pt idx="0">
                  <c:v>organizacyjno-prawne</c:v>
                </c:pt>
                <c:pt idx="1">
                  <c:v>edukacyjne</c:v>
                </c:pt>
                <c:pt idx="2">
                  <c:v>naukowo badawcze</c:v>
                </c:pt>
              </c:strCache>
            </c:strRef>
          </c:cat>
          <c:val>
            <c:numRef>
              <c:f>'Czarna Orawa'!$C$20:$C$22</c:f>
              <c:numCache>
                <c:formatCode>0%</c:formatCode>
                <c:ptCount val="3"/>
                <c:pt idx="0">
                  <c:v>0.33333333333333331</c:v>
                </c:pt>
                <c:pt idx="1">
                  <c:v>0.33333333333333331</c:v>
                </c:pt>
                <c:pt idx="2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DD2-44AE-BF39-C5EB419BCAC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5333239803082024"/>
          <c:y val="0.33754783556300649"/>
          <c:w val="0.39232847764202883"/>
          <c:h val="0.31335147756970327"/>
        </c:manualLayout>
      </c:layout>
      <c:overlay val="0"/>
      <c:txPr>
        <a:bodyPr/>
        <a:lstStyle/>
        <a:p>
          <a:pPr rtl="0"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5.772875373861593E-3"/>
                  <c:y val="-0.4561392350222428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6B5-407F-B978-10C2DE351AA6}"/>
                </c:ext>
              </c:extLst>
            </c:dLbl>
            <c:dLbl>
              <c:idx val="3"/>
              <c:layout>
                <c:manualLayout>
                  <c:x val="2.6213053178156757E-2"/>
                  <c:y val="0.121195501346526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B5-407F-B978-10C2DE351AA6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'Czarna Orawa'!$B$31</c:f>
              <c:strCache>
                <c:ptCount val="1"/>
                <c:pt idx="0">
                  <c:v>presje chemiczne A (rolnictwo i gospodarka komunalna)</c:v>
                </c:pt>
              </c:strCache>
            </c:strRef>
          </c:cat>
          <c:val>
            <c:numRef>
              <c:f>'Czarna Orawa'!$C$31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B5-407F-B978-10C2DE351AA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177631113831917"/>
          <c:y val="0.28488157722507057"/>
          <c:w val="0.42790680017212923"/>
          <c:h val="0.33072972838440989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2777777777778E-2"/>
          <c:y val="5.0925925925925923E-2"/>
          <c:w val="0.56456955380577423"/>
          <c:h val="0.83309419655876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'Czarna Orawa'!$B$53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'Czarna Orawa'!$C$53</c:f>
              <c:numCache>
                <c:formatCode>0%</c:formatCode>
                <c:ptCount val="1"/>
                <c:pt idx="0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12-40A7-A227-BFEB7A7D78CB}"/>
            </c:ext>
          </c:extLst>
        </c:ser>
        <c:ser>
          <c:idx val="1"/>
          <c:order val="1"/>
          <c:tx>
            <c:strRef>
              <c:f>'Czarna Orawa'!$B$54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'Czarna Orawa'!$C$54</c:f>
              <c:numCache>
                <c:formatCode>0%</c:formatCode>
                <c:ptCount val="1"/>
                <c:pt idx="0">
                  <c:v>0.66666666666666663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12-40A7-A227-BFEB7A7D78C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4118912"/>
        <c:axId val="133413056"/>
      </c:barChart>
      <c:catAx>
        <c:axId val="134118912"/>
        <c:scaling>
          <c:orientation val="minMax"/>
        </c:scaling>
        <c:delete val="1"/>
        <c:axPos val="l"/>
        <c:majorTickMark val="none"/>
        <c:minorTickMark val="none"/>
        <c:tickLblPos val="nextTo"/>
        <c:crossAx val="133413056"/>
        <c:crosses val="autoZero"/>
        <c:auto val="1"/>
        <c:lblAlgn val="ctr"/>
        <c:lblOffset val="100"/>
        <c:noMultiLvlLbl val="0"/>
      </c:catAx>
      <c:valAx>
        <c:axId val="133413056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134118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120716908430197"/>
          <c:y val="0.25157604226510311"/>
          <c:w val="0.34166666666666667"/>
          <c:h val="0.43426807700539583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2777777777778E-2"/>
          <c:y val="5.0925925925925923E-2"/>
          <c:w val="0.56456955380577423"/>
          <c:h val="0.83309419655876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'Czarna Orawa'!$B$43</c:f>
              <c:strCache>
                <c:ptCount val="1"/>
                <c:pt idx="0">
                  <c:v>ODR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'Czarna Orawa'!$C$43</c:f>
              <c:numCache>
                <c:formatCode>0%</c:formatCode>
                <c:ptCount val="1"/>
                <c:pt idx="0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4-4259-9E7D-C26AD9C0F4DB}"/>
            </c:ext>
          </c:extLst>
        </c:ser>
        <c:ser>
          <c:idx val="1"/>
          <c:order val="1"/>
          <c:tx>
            <c:strRef>
              <c:f>'Czarna Orawa'!$B$44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'Czarna Orawa'!$C$44</c:f>
              <c:numCache>
                <c:formatCode>0%</c:formatCode>
                <c:ptCount val="1"/>
                <c:pt idx="0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24-4259-9E7D-C26AD9C0F4DB}"/>
            </c:ext>
          </c:extLst>
        </c:ser>
        <c:ser>
          <c:idx val="2"/>
          <c:order val="2"/>
          <c:tx>
            <c:strRef>
              <c:f>'Czarna Orawa'!$B$45</c:f>
              <c:strCache>
                <c:ptCount val="1"/>
                <c:pt idx="0">
                  <c:v>podmiot prowadzący działalność rolniczą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'Czarna Orawa'!$C$45</c:f>
              <c:numCache>
                <c:formatCode>0%</c:formatCode>
                <c:ptCount val="1"/>
                <c:pt idx="0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24-4259-9E7D-C26AD9C0F4D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4352896"/>
        <c:axId val="134676480"/>
      </c:barChart>
      <c:catAx>
        <c:axId val="134352896"/>
        <c:scaling>
          <c:orientation val="minMax"/>
        </c:scaling>
        <c:delete val="1"/>
        <c:axPos val="l"/>
        <c:majorTickMark val="none"/>
        <c:minorTickMark val="none"/>
        <c:tickLblPos val="nextTo"/>
        <c:crossAx val="134676480"/>
        <c:crosses val="autoZero"/>
        <c:auto val="1"/>
        <c:lblAlgn val="ctr"/>
        <c:lblOffset val="100"/>
        <c:noMultiLvlLbl val="0"/>
      </c:catAx>
      <c:valAx>
        <c:axId val="134676480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1343528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364448277546537"/>
          <c:y val="0.19547934416065429"/>
          <c:w val="0.34166666666666667"/>
          <c:h val="0.62453927412130905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>
        <a:solidFill>
          <a:schemeClr val="accent4"/>
        </a:solidFill>
      </dgm:spPr>
      <dgm:t>
        <a:bodyPr/>
        <a:lstStyle/>
        <a:p>
          <a:r>
            <a:rPr lang="pl-PL" sz="13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8 jcwpd </a:t>
          </a:r>
          <a:br>
            <a:rPr lang="pl-PL" sz="13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16 jcwpd bez zestawu działań </a:t>
          </a:r>
          <a:b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</a:t>
          </a: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jcwpd nr 100, 114, 115, 116, 133, 148, 149, 150, 158, 159, 160, 161, 165, 166, 167, 172)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6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4D1C037-4F43-4DC7-B76D-2BCEB0B3A13C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BCEDC948-4574-4752-9EE2-CB9150FAF367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ct val="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- 12 działań podstawowych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- 32 działania uzupełniające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FD7E9940-CD8C-4BF0-8288-1DBAD6DB5626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endParaRPr lang="pl-PL" sz="1300" i="1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900C69D-4389-49F6-8D96-05B77C380072}" type="parTrans" cxnId="{0B860ADB-44E9-4126-A44A-EECA06A768CA}">
      <dgm:prSet/>
      <dgm:spPr/>
      <dgm:t>
        <a:bodyPr/>
        <a:lstStyle/>
        <a:p>
          <a:endParaRPr lang="pl-PL"/>
        </a:p>
      </dgm:t>
    </dgm:pt>
    <dgm:pt modelId="{F66BC43A-5305-4BF6-85B8-38EDD50A4B3A}" type="sibTrans" cxnId="{0B860ADB-44E9-4126-A44A-EECA06A768CA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>
        <dgm:presLayoutVars>
          <dgm:bulletEnabled val="1"/>
        </dgm:presLayoutVars>
      </dgm:prSet>
      <dgm:spPr/>
    </dgm:pt>
  </dgm:ptLst>
  <dgm:cxnLst>
    <dgm:cxn modelId="{01A00505-3989-4C20-B7EC-F900E9007676}" type="presOf" srcId="{E4D1C037-4F43-4DC7-B76D-2BCEB0B3A13C}" destId="{E13A219E-83F7-40CD-B8DC-9B8FEAF0BA00}" srcOrd="0" destOrd="1" presId="urn:microsoft.com/office/officeart/2005/8/layout/vList6"/>
    <dgm:cxn modelId="{B2CEEC09-B814-4E00-8CF0-B25495FBC2A5}" type="presOf" srcId="{C3E519F6-1D26-4952-BC49-0B6C523F0B34}" destId="{5EF44709-6539-45FC-873B-4EB588565682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1" destOrd="0" parTransId="{ED94EAE7-B998-414A-9CA2-4D165B981C6A}" sibTransId="{F7A8216B-4C99-4A97-96AE-106298C116F4}"/>
    <dgm:cxn modelId="{8A2D5170-7062-4A12-85B5-6688649CC8CA}" type="presOf" srcId="{BBCC4915-611E-47DE-9BE8-77C1361A62EA}" destId="{402B96BA-08EE-46DA-9BD6-5A81EAD9D8AD}" srcOrd="0" destOrd="1" presId="urn:microsoft.com/office/officeart/2005/8/layout/vList6"/>
    <dgm:cxn modelId="{3E6A797B-8CE6-44A9-977C-0F34E807FE43}" type="presOf" srcId="{750343E6-678D-4274-98D4-3B5CBEBC7304}" destId="{402B96BA-08EE-46DA-9BD6-5A81EAD9D8AD}" srcOrd="0" destOrd="0" presId="urn:microsoft.com/office/officeart/2005/8/layout/vList6"/>
    <dgm:cxn modelId="{F34EA782-8EBA-4718-9491-4EA1499C520E}" type="presOf" srcId="{44E56E60-771C-49EB-9ECB-4BB2B1CA9B40}" destId="{A979D2E4-E472-47E4-8E98-9283F11475CA}" srcOrd="0" destOrd="0" presId="urn:microsoft.com/office/officeart/2005/8/layout/vList6"/>
    <dgm:cxn modelId="{5290EEB6-8555-4EAC-8D8C-CF2D0D89EC4A}" type="presOf" srcId="{FD7E9940-CD8C-4BF0-8288-1DBAD6DB5626}" destId="{E13A219E-83F7-40CD-B8DC-9B8FEAF0BA00}" srcOrd="0" destOrd="0" presId="urn:microsoft.com/office/officeart/2005/8/layout/vList6"/>
    <dgm:cxn modelId="{2E04DEB8-9E55-4952-A09C-9E5436F9AED7}" type="presOf" srcId="{BCEDC948-4574-4752-9EE2-CB9150FAF367}" destId="{E13A219E-83F7-40CD-B8DC-9B8FEAF0BA00}" srcOrd="0" destOrd="2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2" destOrd="0" parTransId="{2D6032B2-B007-41B7-B9CF-49A9D6DA7811}" sibTransId="{B4BEDBB3-AEAA-4C52-A73C-370E4054107E}"/>
    <dgm:cxn modelId="{0B860ADB-44E9-4126-A44A-EECA06A768CA}" srcId="{20B328CA-872C-467E-A731-293305AA11DB}" destId="{FD7E9940-CD8C-4BF0-8288-1DBAD6DB5626}" srcOrd="0" destOrd="0" parTransId="{2900C69D-4389-49F6-8D96-05B77C380072}" sibTransId="{F66BC43A-5305-4BF6-85B8-38EDD50A4B3A}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C40BD3FA-C3E1-43DB-9B38-B6E78FD2EAF1}" type="presOf" srcId="{20B328CA-872C-467E-A731-293305AA11DB}" destId="{0EF507C0-1134-4D53-A077-5469B0E333D8}" srcOrd="0" destOrd="0" presId="urn:microsoft.com/office/officeart/2005/8/layout/vList6"/>
    <dgm:cxn modelId="{8E0731E1-897A-4E80-AB4F-81DFF7AC4563}" type="presParOf" srcId="{A979D2E4-E472-47E4-8E98-9283F11475CA}" destId="{7C4A6C80-ACAB-44BA-A548-1D2BF24362E5}" srcOrd="0" destOrd="0" presId="urn:microsoft.com/office/officeart/2005/8/layout/vList6"/>
    <dgm:cxn modelId="{230B223F-CAA8-41A8-A23A-6CA59D4162D5}" type="presParOf" srcId="{7C4A6C80-ACAB-44BA-A548-1D2BF24362E5}" destId="{0EF507C0-1134-4D53-A077-5469B0E333D8}" srcOrd="0" destOrd="0" presId="urn:microsoft.com/office/officeart/2005/8/layout/vList6"/>
    <dgm:cxn modelId="{EB513433-14A4-40F6-BB88-ABE1E5C58E07}" type="presParOf" srcId="{7C4A6C80-ACAB-44BA-A548-1D2BF24362E5}" destId="{E13A219E-83F7-40CD-B8DC-9B8FEAF0BA00}" srcOrd="1" destOrd="0" presId="urn:microsoft.com/office/officeart/2005/8/layout/vList6"/>
    <dgm:cxn modelId="{08F966BA-3EE5-489C-A4A2-C0A5E6F476EA}" type="presParOf" srcId="{A979D2E4-E472-47E4-8E98-9283F11475CA}" destId="{602FDB67-F815-4442-A7BE-865AA87AE13B}" srcOrd="1" destOrd="0" presId="urn:microsoft.com/office/officeart/2005/8/layout/vList6"/>
    <dgm:cxn modelId="{440C71F3-2E8B-484B-9585-5B5351542961}" type="presParOf" srcId="{A979D2E4-E472-47E4-8E98-9283F11475CA}" destId="{F023FDBC-479C-4403-9639-42934CFDB6AC}" srcOrd="2" destOrd="0" presId="urn:microsoft.com/office/officeart/2005/8/layout/vList6"/>
    <dgm:cxn modelId="{D68E114F-716E-4827-A8B2-93C1A114BF76}" type="presParOf" srcId="{F023FDBC-479C-4403-9639-42934CFDB6AC}" destId="{5EF44709-6539-45FC-873B-4EB588565682}" srcOrd="0" destOrd="0" presId="urn:microsoft.com/office/officeart/2005/8/layout/vList6"/>
    <dgm:cxn modelId="{4FB40F27-4447-44F6-99D9-F3362F54B3DC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dirty="0">
              <a:latin typeface="Roboto" panose="02000000000000000000" pitchFamily="2" charset="0"/>
              <a:ea typeface="Roboto" panose="02000000000000000000" pitchFamily="2" charset="0"/>
            </a:rPr>
            <a:t>1 </a:t>
          </a:r>
          <a:r>
            <a:rPr lang="pl-PL" sz="1300" b="1" dirty="0" err="1">
              <a:latin typeface="Roboto" panose="02000000000000000000" pitchFamily="2" charset="0"/>
              <a:ea typeface="Roboto" panose="02000000000000000000" pitchFamily="2" charset="0"/>
            </a:rPr>
            <a:t>jcwpd</a:t>
          </a:r>
          <a:r>
            <a:rPr lang="pl-PL" sz="1300" b="1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CEDC948-4574-4752-9EE2-CB9150FAF367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80000"/>
        <a:lstStyle/>
        <a:p>
          <a:pPr>
            <a:lnSpc>
              <a:spcPct val="90000"/>
            </a:lnSpc>
            <a:spcBef>
              <a:spcPct val="0"/>
            </a:spcBef>
          </a:pPr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- 0 działań podstawowych</a:t>
          </a:r>
          <a:b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- 3 działania uzupełniające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FD7E9940-CD8C-4BF0-8288-1DBAD6DB5626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80000"/>
        <a:lstStyle/>
        <a:p>
          <a:pPr>
            <a:lnSpc>
              <a:spcPct val="100000"/>
            </a:lnSpc>
            <a:spcBef>
              <a:spcPts val="1800"/>
            </a:spcBef>
          </a:pPr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2900C69D-4389-49F6-8D96-05B77C380072}" type="parTrans" cxnId="{0B860ADB-44E9-4126-A44A-EECA06A768CA}">
      <dgm:prSet/>
      <dgm:spPr/>
      <dgm:t>
        <a:bodyPr/>
        <a:lstStyle/>
        <a:p>
          <a:endParaRPr lang="pl-PL"/>
        </a:p>
      </dgm:t>
    </dgm:pt>
    <dgm:pt modelId="{F66BC43A-5305-4BF6-85B8-38EDD50A4B3A}" type="sibTrans" cxnId="{0B860ADB-44E9-4126-A44A-EECA06A768CA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1" custScaleX="86575" custScaleY="44487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1" custScaleX="97474" custScaleY="53189">
        <dgm:presLayoutVars>
          <dgm:bulletEnabled val="1"/>
        </dgm:presLayoutVars>
      </dgm:prSet>
      <dgm:spPr/>
    </dgm:pt>
  </dgm:ptLst>
  <dgm:cxnLst>
    <dgm:cxn modelId="{37A43976-A044-46E2-91AF-A5FA7315E8B4}" type="presOf" srcId="{FD7E9940-CD8C-4BF0-8288-1DBAD6DB5626}" destId="{E13A219E-83F7-40CD-B8DC-9B8FEAF0BA00}" srcOrd="0" destOrd="0" presId="urn:microsoft.com/office/officeart/2005/8/layout/vList6"/>
    <dgm:cxn modelId="{C3B9EE8E-DF98-4E9F-9357-7C2F6983E63F}" type="presOf" srcId="{BCEDC948-4574-4752-9EE2-CB9150FAF367}" destId="{E13A219E-83F7-40CD-B8DC-9B8FEAF0BA00}" srcOrd="0" destOrd="1" presId="urn:microsoft.com/office/officeart/2005/8/layout/vList6"/>
    <dgm:cxn modelId="{54A872A2-A882-4F80-9D32-44C15C9BA6E0}" type="presOf" srcId="{20B328CA-872C-467E-A731-293305AA11DB}" destId="{0EF507C0-1134-4D53-A077-5469B0E333D8}" srcOrd="0" destOrd="0" presId="urn:microsoft.com/office/officeart/2005/8/layout/vList6"/>
    <dgm:cxn modelId="{38F3D8CF-C697-40D6-906B-E55B2F2D2384}" srcId="{20B328CA-872C-467E-A731-293305AA11DB}" destId="{BCEDC948-4574-4752-9EE2-CB9150FAF367}" srcOrd="1" destOrd="0" parTransId="{2D6032B2-B007-41B7-B9CF-49A9D6DA7811}" sibTransId="{B4BEDBB3-AEAA-4C52-A73C-370E4054107E}"/>
    <dgm:cxn modelId="{0B860ADB-44E9-4126-A44A-EECA06A768CA}" srcId="{20B328CA-872C-467E-A731-293305AA11DB}" destId="{FD7E9940-CD8C-4BF0-8288-1DBAD6DB5626}" srcOrd="0" destOrd="0" parTransId="{2900C69D-4389-49F6-8D96-05B77C380072}" sibTransId="{F66BC43A-5305-4BF6-85B8-38EDD50A4B3A}"/>
    <dgm:cxn modelId="{684D2EDE-B38E-4CB2-A9B4-6B810C1093BE}" type="presOf" srcId="{44E56E60-771C-49EB-9ECB-4BB2B1CA9B40}" destId="{A979D2E4-E472-47E4-8E98-9283F11475CA}" srcOrd="0" destOrd="0" presId="urn:microsoft.com/office/officeart/2005/8/layout/vList6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6A22B78B-B4B6-418A-BA31-C0E17CCF9B19}" type="presParOf" srcId="{A979D2E4-E472-47E4-8E98-9283F11475CA}" destId="{7C4A6C80-ACAB-44BA-A548-1D2BF24362E5}" srcOrd="0" destOrd="0" presId="urn:microsoft.com/office/officeart/2005/8/layout/vList6"/>
    <dgm:cxn modelId="{5A6AB566-ECC0-4B32-AAE2-D1884B90DB27}" type="presParOf" srcId="{7C4A6C80-ACAB-44BA-A548-1D2BF24362E5}" destId="{0EF507C0-1134-4D53-A077-5469B0E333D8}" srcOrd="0" destOrd="0" presId="urn:microsoft.com/office/officeart/2005/8/layout/vList6"/>
    <dgm:cxn modelId="{5CF42304-2F35-4068-99EA-0CF9CC27FDCB}" type="presParOf" srcId="{7C4A6C80-ACAB-44BA-A548-1D2BF24362E5}" destId="{E13A219E-83F7-40CD-B8DC-9B8FEAF0BA0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300" i="1" kern="1200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- 12 działań podstawowych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- 32 działania uzupełniające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8 jcwpd </a:t>
          </a:r>
          <a:br>
            <a:rPr lang="pl-PL" sz="13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0559" y="193107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600" kern="1200" dirty="0">
            <a:solidFill>
              <a:schemeClr val="bg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0559" y="215046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16 jcwpd bez zestawu działań </a:t>
          </a:r>
          <a:b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</a:t>
          </a: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jcwpd nr 100, 114, 115, 116, 133, 148, 149, 150, 158, 159, 160, 161, 165, 166, 167, 172)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43441" y="2077711"/>
        <a:ext cx="2468035" cy="14618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837860" y="788940"/>
          <a:ext cx="4359295" cy="17928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180000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- 0 działań podstawowych</a:t>
          </a:r>
          <a:b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- 3 działania uzupełniające</a:t>
          </a:r>
        </a:p>
      </dsp:txBody>
      <dsp:txXfrm>
        <a:off x="2837860" y="1013049"/>
        <a:ext cx="3686970" cy="1344651"/>
      </dsp:txXfrm>
    </dsp:sp>
    <dsp:sp modelId="{0EF507C0-1134-4D53-A077-5469B0E333D8}">
      <dsp:nvSpPr>
        <dsp:cNvPr id="0" name=""/>
        <dsp:cNvSpPr/>
      </dsp:nvSpPr>
      <dsp:spPr>
        <a:xfrm>
          <a:off x="256618" y="935602"/>
          <a:ext cx="2581242" cy="1499545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latin typeface="Roboto" panose="02000000000000000000" pitchFamily="2" charset="0"/>
              <a:ea typeface="Roboto" panose="02000000000000000000" pitchFamily="2" charset="0"/>
            </a:rPr>
            <a:t>1 </a:t>
          </a:r>
          <a:r>
            <a:rPr lang="pl-PL" sz="1300" b="1" kern="1200" dirty="0" err="1">
              <a:latin typeface="Roboto" panose="02000000000000000000" pitchFamily="2" charset="0"/>
              <a:ea typeface="Roboto" panose="02000000000000000000" pitchFamily="2" charset="0"/>
            </a:rPr>
            <a:t>jcwpd</a:t>
          </a:r>
          <a:r>
            <a:rPr lang="pl-PL" sz="1300" b="1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sp:txBody>
      <dsp:txXfrm>
        <a:off x="329820" y="1008804"/>
        <a:ext cx="2434838" cy="1353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6645A5CC-A840-4475-B808-B01050632A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0E930AA4-A4EB-4506-8BD6-5C89CE27E7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BBD9B984-6E5F-437A-9194-690FADCD1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0F4AAC-F788-404C-807C-5A62696124FD}" type="slidenum">
              <a:rPr lang="pl-PL" altLang="pl-PL" smtClean="0">
                <a:latin typeface="Calibri" panose="020F0502020204030204" pitchFamily="34" charset="0"/>
              </a:rPr>
              <a:pPr/>
              <a:t>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obrazu slajdu 1">
            <a:extLst>
              <a:ext uri="{FF2B5EF4-FFF2-40B4-BE49-F238E27FC236}">
                <a16:creationId xmlns:a16="http://schemas.microsoft.com/office/drawing/2014/main" id="{75CB250E-0F25-4CA5-8619-BDC4CB70C8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Symbol zastępczy notatek 2">
            <a:extLst>
              <a:ext uri="{FF2B5EF4-FFF2-40B4-BE49-F238E27FC236}">
                <a16:creationId xmlns:a16="http://schemas.microsoft.com/office/drawing/2014/main" id="{E4139F05-AEF1-4ED2-AB50-5C99DB78B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2772" name="Symbol zastępczy numeru slajdu 3">
            <a:extLst>
              <a:ext uri="{FF2B5EF4-FFF2-40B4-BE49-F238E27FC236}">
                <a16:creationId xmlns:a16="http://schemas.microsoft.com/office/drawing/2014/main" id="{A0419129-138B-4230-9322-A993C3015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452E737-958A-4E97-A28D-3808BFCC4553}" type="slidenum">
              <a:rPr lang="pl-PL" altLang="pl-PL" smtClean="0">
                <a:latin typeface="Calibri" panose="020F0502020204030204" pitchFamily="34" charset="0"/>
              </a:rPr>
              <a:pPr/>
              <a:t>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588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8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ymbol zastępczy obrazu slajdu 1">
            <a:extLst>
              <a:ext uri="{FF2B5EF4-FFF2-40B4-BE49-F238E27FC236}">
                <a16:creationId xmlns:a16="http://schemas.microsoft.com/office/drawing/2014/main" id="{EF24D33B-0EBA-44A0-AED4-B54CFE9D62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Symbol zastępczy notatek 2">
            <a:extLst>
              <a:ext uri="{FF2B5EF4-FFF2-40B4-BE49-F238E27FC236}">
                <a16:creationId xmlns:a16="http://schemas.microsoft.com/office/drawing/2014/main" id="{AFE327CB-4017-4064-B269-29788D2213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68612" name="Symbol zastępczy numeru slajdu 3">
            <a:extLst>
              <a:ext uri="{FF2B5EF4-FFF2-40B4-BE49-F238E27FC236}">
                <a16:creationId xmlns:a16="http://schemas.microsoft.com/office/drawing/2014/main" id="{2D00630C-6A5D-42FF-80CE-A52E1ACF0D46}"/>
              </a:ext>
            </a:extLst>
          </p:cNvPr>
          <p:cNvSpPr txBox="1">
            <a:spLocks noGrp="1"/>
          </p:cNvSpPr>
          <p:nvPr/>
        </p:nvSpPr>
        <p:spPr bwMode="auto"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D9FBC734-D02B-4AFE-8259-DD5F4CD41702}" type="slidenum">
              <a:rPr lang="pl-PL" altLang="pl-PL" sz="1300"/>
              <a:pPr algn="r"/>
              <a:t>8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332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708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ymbol zastępczy obrazu slajdu 1">
            <a:extLst>
              <a:ext uri="{FF2B5EF4-FFF2-40B4-BE49-F238E27FC236}">
                <a16:creationId xmlns:a16="http://schemas.microsoft.com/office/drawing/2014/main" id="{E958243B-CE70-4C46-8FFF-371F8B5014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Symbol zastępczy notatek 2">
            <a:extLst>
              <a:ext uri="{FF2B5EF4-FFF2-40B4-BE49-F238E27FC236}">
                <a16:creationId xmlns:a16="http://schemas.microsoft.com/office/drawing/2014/main" id="{36B034F7-A5A2-4819-9120-F69FFE3BBF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13668" name="Symbol zastępczy numeru slajdu 3">
            <a:extLst>
              <a:ext uri="{FF2B5EF4-FFF2-40B4-BE49-F238E27FC236}">
                <a16:creationId xmlns:a16="http://schemas.microsoft.com/office/drawing/2014/main" id="{262FB000-B0E5-44FB-9DCB-C6E2CCC0237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91DD030-37CB-4FCE-9031-A3D3F79B7780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ymbol zastępczy obrazu slajdu 1">
            <a:extLst>
              <a:ext uri="{FF2B5EF4-FFF2-40B4-BE49-F238E27FC236}">
                <a16:creationId xmlns:a16="http://schemas.microsoft.com/office/drawing/2014/main" id="{05247176-FB23-418D-AB61-E923FEA9A7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Symbol zastępczy notatek 2">
            <a:extLst>
              <a:ext uri="{FF2B5EF4-FFF2-40B4-BE49-F238E27FC236}">
                <a16:creationId xmlns:a16="http://schemas.microsoft.com/office/drawing/2014/main" id="{15F17034-BE2D-4737-8EB8-86219436A0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7891" name="Symbol zastępczy numeru slajdu 3">
            <a:extLst>
              <a:ext uri="{FF2B5EF4-FFF2-40B4-BE49-F238E27FC236}">
                <a16:creationId xmlns:a16="http://schemas.microsoft.com/office/drawing/2014/main" id="{CA0F70E3-EDF6-414B-8429-E60AADE634F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1DEE2E4-0D74-48BC-A75D-16C2E598A45E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ymbol zastępczy obrazu slajdu 1">
            <a:extLst>
              <a:ext uri="{FF2B5EF4-FFF2-40B4-BE49-F238E27FC236}">
                <a16:creationId xmlns:a16="http://schemas.microsoft.com/office/drawing/2014/main" id="{EA67907C-5419-49B3-933F-44EA090DE6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Symbol zastępczy notatek 2">
            <a:extLst>
              <a:ext uri="{FF2B5EF4-FFF2-40B4-BE49-F238E27FC236}">
                <a16:creationId xmlns:a16="http://schemas.microsoft.com/office/drawing/2014/main" id="{BE5F771F-A7B0-4C11-9A76-96F55F13C1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9572" name="Symbol zastępczy numeru slajdu 3">
            <a:extLst>
              <a:ext uri="{FF2B5EF4-FFF2-40B4-BE49-F238E27FC236}">
                <a16:creationId xmlns:a16="http://schemas.microsoft.com/office/drawing/2014/main" id="{62337DB1-B04D-4C67-AD20-B6A0363A8035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FE285B5-150E-4CE0-AFE5-B55694B746CE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ymbol zastępczy obrazu slajdu 1">
            <a:extLst>
              <a:ext uri="{FF2B5EF4-FFF2-40B4-BE49-F238E27FC236}">
                <a16:creationId xmlns:a16="http://schemas.microsoft.com/office/drawing/2014/main" id="{9321433B-4E4B-4C35-A327-1B9524BEE1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Symbol zastępczy notatek 2">
            <a:extLst>
              <a:ext uri="{FF2B5EF4-FFF2-40B4-BE49-F238E27FC236}">
                <a16:creationId xmlns:a16="http://schemas.microsoft.com/office/drawing/2014/main" id="{2E2AC988-75D3-46C3-A4A7-6CAF710B04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5476" name="Symbol zastępczy numeru slajdu 3">
            <a:extLst>
              <a:ext uri="{FF2B5EF4-FFF2-40B4-BE49-F238E27FC236}">
                <a16:creationId xmlns:a16="http://schemas.microsoft.com/office/drawing/2014/main" id="{A8546602-2BFA-4ECD-9A52-6EE55D42EE2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BEC9C99-5E85-42A3-96B9-67234E169EAE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636EE169-8AC1-4604-BDAC-790BB47B8C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6E9ED0A3-2A06-4830-8065-B76F9BF284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5F0C8424-0CAE-4CCE-A50E-6CAFB7B4751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8521971-A7CF-4909-886B-6EAB2F030693}" type="slidenum">
              <a:rPr lang="pl-PL" altLang="pl-PL"/>
              <a:pPr algn="r" eaLnBrk="1" hangingPunct="1">
                <a:spcBef>
                  <a:spcPct val="0"/>
                </a:spcBef>
              </a:pPr>
              <a:t>15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obrazu slajdu 1">
            <a:extLst>
              <a:ext uri="{FF2B5EF4-FFF2-40B4-BE49-F238E27FC236}">
                <a16:creationId xmlns:a16="http://schemas.microsoft.com/office/drawing/2014/main" id="{2FC66D22-F96D-4469-9618-6C633A6818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Symbol zastępczy notatek 2">
            <a:extLst>
              <a:ext uri="{FF2B5EF4-FFF2-40B4-BE49-F238E27FC236}">
                <a16:creationId xmlns:a16="http://schemas.microsoft.com/office/drawing/2014/main" id="{84365DD6-A5F5-413E-A9BC-9433A591F2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47108" name="Symbol zastępczy numeru slajdu 3">
            <a:extLst>
              <a:ext uri="{FF2B5EF4-FFF2-40B4-BE49-F238E27FC236}">
                <a16:creationId xmlns:a16="http://schemas.microsoft.com/office/drawing/2014/main" id="{AE2E3879-C8A9-4D3F-B629-8276BEC40D53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2BA4CFF2-5663-4F6C-8285-70BE92ED04ED}" type="slidenum">
              <a:rPr lang="pl-PL" altLang="pl-PL" sz="1300"/>
              <a:pPr algn="r">
                <a:spcBef>
                  <a:spcPct val="0"/>
                </a:spcBef>
              </a:pPr>
              <a:t>16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5014972F-EA61-49B7-BE70-F10349069B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493D9610-1032-47AF-9BE6-C9A62ECE50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39EA7340-DBA7-4069-86C2-0BAC006DB0E6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B667B40-555D-4056-AEE7-562A7610B7FA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5014972F-EA61-49B7-BE70-F10349069B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493D9610-1032-47AF-9BE6-C9A62ECE50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39EA7340-DBA7-4069-86C2-0BAC006DB0E6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B667B40-555D-4056-AEE7-562A7610B7FA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2033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ymbol zastępczy obrazu slajdu 1">
            <a:extLst>
              <a:ext uri="{FF2B5EF4-FFF2-40B4-BE49-F238E27FC236}">
                <a16:creationId xmlns:a16="http://schemas.microsoft.com/office/drawing/2014/main" id="{95505D99-A08E-49A5-A928-5380FDC96D4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Symbol zastępczy notatek 2">
            <a:extLst>
              <a:ext uri="{FF2B5EF4-FFF2-40B4-BE49-F238E27FC236}">
                <a16:creationId xmlns:a16="http://schemas.microsoft.com/office/drawing/2014/main" id="{221B60BD-F429-48FD-AEBD-433D32CF0A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1860" name="Symbol zastępczy numeru slajdu 3">
            <a:extLst>
              <a:ext uri="{FF2B5EF4-FFF2-40B4-BE49-F238E27FC236}">
                <a16:creationId xmlns:a16="http://schemas.microsoft.com/office/drawing/2014/main" id="{7B07BC5E-B487-4A2F-AFC7-FAD5C77FF3E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FA61CBF-944F-44BF-82D4-227F2AFB69E0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ymbol zastępczy obrazu slajdu 1">
            <a:extLst>
              <a:ext uri="{FF2B5EF4-FFF2-40B4-BE49-F238E27FC236}">
                <a16:creationId xmlns:a16="http://schemas.microsoft.com/office/drawing/2014/main" id="{9FCF883A-DFCD-42A4-BE0F-668C077E00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Symbol zastępczy notatek 2">
            <a:extLst>
              <a:ext uri="{FF2B5EF4-FFF2-40B4-BE49-F238E27FC236}">
                <a16:creationId xmlns:a16="http://schemas.microsoft.com/office/drawing/2014/main" id="{83041BE8-DDDC-4454-B528-79CD9B3F24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17764" name="Symbol zastępczy numeru slajdu 3">
            <a:extLst>
              <a:ext uri="{FF2B5EF4-FFF2-40B4-BE49-F238E27FC236}">
                <a16:creationId xmlns:a16="http://schemas.microsoft.com/office/drawing/2014/main" id="{6AE29E2C-D3F2-4622-BCE9-89F421755504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C5AD95E-1302-4180-B30C-21D114AF5AF9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ymbol zastępczy obrazu slajdu 1">
            <a:extLst>
              <a:ext uri="{FF2B5EF4-FFF2-40B4-BE49-F238E27FC236}">
                <a16:creationId xmlns:a16="http://schemas.microsoft.com/office/drawing/2014/main" id="{1877F25E-E972-44AD-9D6D-EA40804928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Symbol zastępczy notatek 2">
            <a:extLst>
              <a:ext uri="{FF2B5EF4-FFF2-40B4-BE49-F238E27FC236}">
                <a16:creationId xmlns:a16="http://schemas.microsoft.com/office/drawing/2014/main" id="{C2F1E9EE-E212-4728-B542-9EE5DDFF1E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5956" name="Symbol zastępczy numeru slajdu 3">
            <a:extLst>
              <a:ext uri="{FF2B5EF4-FFF2-40B4-BE49-F238E27FC236}">
                <a16:creationId xmlns:a16="http://schemas.microsoft.com/office/drawing/2014/main" id="{4009935D-F2B9-40B6-B4F1-DFFBD0E340E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C1DA0BE-C821-4324-9452-935D1EC051AC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ymbol zastępczy obrazu slajdu 1">
            <a:extLst>
              <a:ext uri="{FF2B5EF4-FFF2-40B4-BE49-F238E27FC236}">
                <a16:creationId xmlns:a16="http://schemas.microsoft.com/office/drawing/2014/main" id="{A209B587-A270-4DF1-A0EE-93F1DF02A5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Symbol zastępczy notatek 2">
            <a:extLst>
              <a:ext uri="{FF2B5EF4-FFF2-40B4-BE49-F238E27FC236}">
                <a16:creationId xmlns:a16="http://schemas.microsoft.com/office/drawing/2014/main" id="{788EAFF2-ACDC-42DE-AA08-91E52D6441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30052" name="Symbol zastępczy numeru slajdu 3">
            <a:extLst>
              <a:ext uri="{FF2B5EF4-FFF2-40B4-BE49-F238E27FC236}">
                <a16:creationId xmlns:a16="http://schemas.microsoft.com/office/drawing/2014/main" id="{4E7DEBF6-BF7B-4291-9D39-6947EA286E6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BC682E4-1F55-4636-9AB7-A86D94E1B915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18789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43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image" Target="../media/image23.jpg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1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9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9.png"/><Relationship Id="rId4" Type="http://schemas.openxmlformats.org/officeDocument/2006/relationships/image" Target="../media/image1.jpeg"/><Relationship Id="rId9" Type="http://schemas.microsoft.com/office/2007/relationships/diagramDrawing" Target="../diagrams/drawing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3.xml"/><Relationship Id="rId3" Type="http://schemas.openxmlformats.org/officeDocument/2006/relationships/image" Target="../media/image7.jpeg"/><Relationship Id="rId7" Type="http://schemas.openxmlformats.org/officeDocument/2006/relationships/chart" Target="../charts/chart2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image" Target="../media/image1.jpeg"/><Relationship Id="rId9" Type="http://schemas.openxmlformats.org/officeDocument/2006/relationships/chart" Target="../charts/char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EFC71FF3-7D30-49AD-B58F-905F46269FBB}"/>
              </a:ext>
            </a:extLst>
          </p:cNvPr>
          <p:cNvSpPr txBox="1"/>
          <p:nvPr/>
        </p:nvSpPr>
        <p:spPr>
          <a:xfrm>
            <a:off x="979714" y="3059668"/>
            <a:ext cx="102325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Zestawy działań zaplanowane do realizacji na obszarze dorzecza Wisły, </a:t>
            </a:r>
            <a:b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regionu wodnego Górnej-Zachodniej Wisły, </a:t>
            </a:r>
            <a:b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obszarze dorzecza Dunaju, regionu wodnego Czarnej Orawy</a:t>
            </a: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 działań zaplanowane do realizacji na obszarze dorzecza Wisły,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</a:t>
            </a:r>
            <a:r>
              <a:rPr lang="pl-PL" altLang="pl-PL" sz="2400" b="1" dirty="0">
                <a:solidFill>
                  <a:schemeClr val="bg1"/>
                </a:solidFill>
              </a:rPr>
              <a:t>egion wodny Górnej-Zachodniej Wisły oraz obszarze dorzecza Dunaju, region wodny Czarnej Orawy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ctr" eaLnBrk="1" hangingPunct="1"/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Dorota Palak-Mazur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7">
            <a:extLst>
              <a:ext uri="{FF2B5EF4-FFF2-40B4-BE49-F238E27FC236}">
                <a16:creationId xmlns:a16="http://schemas.microsoft.com/office/drawing/2014/main" id="{44B16F31-11F7-4D6B-9441-5743D5498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9256CCA8-45AF-4918-A03C-63E5F537D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D4DA55D-7C2F-418C-AD4C-C560DDC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351751"/>
            <a:ext cx="4003675" cy="454739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 zestawy działań opracowano łącznie dla 76 % wszystkich jcw w obszarze dorzecza</a:t>
            </a:r>
            <a:r>
              <a:rPr lang="pl-PL" altLang="pl-PL" sz="1400" dirty="0">
                <a:solidFill>
                  <a:schemeClr val="accent1"/>
                </a:solidFill>
              </a:rPr>
              <a:t>,</a:t>
            </a:r>
            <a:r>
              <a:rPr lang="pl-PL" altLang="pl-PL" sz="1400" dirty="0"/>
              <a:t> w tym dla: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376 jcw w regionie Środkowej Wisły (zestaw działań opracowany dla 84 %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303 jcw w regionie Narwi (zestaw działań opracowany dla 76 %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 jcw w regionie Małej Wisły (zestaw działań opracowany dla 96%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215 jcw w regionie Górnej-Zachodniej Wisły (zestaw działań opracowany dla 83%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194 jcw w regionie Górnej-Wschodniej Wisły (zestaw działań opracowany dla 87%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551 w regionie Dolnej Wisły (zestaw działań opracowany dla 81 %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237 w regionie Bugu (zestaw działań opracowany dla 83 % wszystkich jcw regionu) </a:t>
            </a:r>
            <a:endParaRPr lang="pl-PL" altLang="pl-PL" sz="1200" dirty="0">
              <a:latin typeface="Arial" panose="020B0604020202020204" pitchFamily="34" charset="0"/>
            </a:endParaRP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23A6EF-A0AE-43D2-B5E1-4EE8D7837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967081"/>
              </p:ext>
            </p:extLst>
          </p:nvPr>
        </p:nvGraphicFramePr>
        <p:xfrm>
          <a:off x="8746808" y="5899150"/>
          <a:ext cx="3237230" cy="213088"/>
        </p:xfrm>
        <a:graphic>
          <a:graphicData uri="http://schemas.openxmlformats.org/drawingml/2006/table">
            <a:tbl>
              <a:tblPr/>
              <a:tblGrid>
                <a:gridCol w="3237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55" name="Obraz 9">
            <a:extLst>
              <a:ext uri="{FF2B5EF4-FFF2-40B4-BE49-F238E27FC236}">
                <a16:creationId xmlns:a16="http://schemas.microsoft.com/office/drawing/2014/main" id="{55F65055-B168-49D3-A24C-A242F5806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A8F32958-1D0D-4B1B-9086-185BF361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Wisły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FFC1E8D2-6F6E-43A1-AF97-292E4E67F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573482"/>
              </p:ext>
            </p:extLst>
          </p:nvPr>
        </p:nvGraphicFramePr>
        <p:xfrm>
          <a:off x="4886325" y="593266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61" name="Obraz 14">
            <a:extLst>
              <a:ext uri="{FF2B5EF4-FFF2-40B4-BE49-F238E27FC236}">
                <a16:creationId xmlns:a16="http://schemas.microsoft.com/office/drawing/2014/main" id="{A7B24A5B-1499-4212-BB9C-C73275B94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033778A-6202-4165-8D7B-6BD74F4685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283" y="1330003"/>
            <a:ext cx="3620517" cy="4522296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F3AAFD7-4C47-407D-B6B6-2B984D97F7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2083" y="1328737"/>
            <a:ext cx="3620518" cy="45222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0DA38B7-D872-4A51-B1B4-31262EA1FA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139"/>
          <a:stretch/>
        </p:blipFill>
        <p:spPr>
          <a:xfrm>
            <a:off x="7207212" y="503199"/>
            <a:ext cx="4930814" cy="5612033"/>
          </a:xfrm>
          <a:prstGeom prst="rect">
            <a:avLst/>
          </a:prstGeom>
        </p:spPr>
      </p:pic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467766AD-379E-4D2F-9C6E-3C88E8FB0745}"/>
              </a:ext>
            </a:extLst>
          </p:cNvPr>
          <p:cNvSpPr/>
          <p:nvPr/>
        </p:nvSpPr>
        <p:spPr bwMode="auto">
          <a:xfrm>
            <a:off x="8321675" y="1349375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 (RW)</a:t>
            </a:r>
          </a:p>
          <a:p>
            <a:pPr algn="ctr">
              <a:defRPr/>
            </a:pPr>
            <a: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10 355 działań </a:t>
            </a:r>
            <a:b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(80% wszystkich działań)</a:t>
            </a:r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027CE89B-07FE-48D0-83CA-05A223160829}"/>
              </a:ext>
            </a:extLst>
          </p:cNvPr>
          <p:cNvSpPr/>
          <p:nvPr/>
        </p:nvSpPr>
        <p:spPr bwMode="auto">
          <a:xfrm>
            <a:off x="10289543" y="2756694"/>
            <a:ext cx="1712912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 (</a:t>
            </a:r>
            <a:r>
              <a:rPr lang="pl-PL" sz="10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94 działania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(1% wszystkich działań)</a:t>
            </a:r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9485755-8552-45EE-BB20-EDD19A56AFD0}"/>
              </a:ext>
            </a:extLst>
          </p:cNvPr>
          <p:cNvSpPr/>
          <p:nvPr/>
        </p:nvSpPr>
        <p:spPr bwMode="auto">
          <a:xfrm>
            <a:off x="8321675" y="2973387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 (LW)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 009 działań 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(16% wszystkich działań)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7A7BCACF-5324-423B-A51E-A090FAEEA4EA}"/>
              </a:ext>
            </a:extLst>
          </p:cNvPr>
          <p:cNvSpPr/>
          <p:nvPr/>
        </p:nvSpPr>
        <p:spPr bwMode="auto">
          <a:xfrm>
            <a:off x="10390034" y="3931840"/>
            <a:ext cx="1712912" cy="8332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przybrzeżne i przejściowe (TW i CW)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68 działań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(ok. 1% wszystkich działań</a:t>
            </a:r>
          </a:p>
        </p:txBody>
      </p:sp>
      <p:sp>
        <p:nvSpPr>
          <p:cNvPr id="22" name="Prostokąt: zaokrąglone rogi 21">
            <a:extLst>
              <a:ext uri="{FF2B5EF4-FFF2-40B4-BE49-F238E27FC236}">
                <a16:creationId xmlns:a16="http://schemas.microsoft.com/office/drawing/2014/main" id="{E31A31C2-F19A-48F5-8890-E7E6CA4DD468}"/>
              </a:ext>
            </a:extLst>
          </p:cNvPr>
          <p:cNvSpPr/>
          <p:nvPr/>
        </p:nvSpPr>
        <p:spPr bwMode="auto">
          <a:xfrm>
            <a:off x="8321675" y="4406900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 258 działań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(ok. 2% wszystkich działań</a:t>
            </a:r>
          </a:p>
        </p:txBody>
      </p:sp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280921"/>
              </p:ext>
            </p:extLst>
          </p:nvPr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Wisły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97620"/>
            <a:ext cx="7567613" cy="590007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 opracowano łącznie 12 784 działań,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których szacunkowy koszt określony został na ponad 16,6 mld zł.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Największy udział w kosztach zestawu działań mają działania podstawowe - 90%, pozostałe 10% stanowią działania uzupełniające. Największy udział w kosztach mają działania z zakresu gospodarki komunalnej i odpadami - 89%.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78% stanowią działania podstawowe, a 22% uzupełniające. Najliczniejszą grupę działań stanowią działania związane z poprawą warunków dla obszarów chronionych 4 482 działania; działania związane z gospodarką ściekową - 1 480 działań, działania ukierunkowane na odtwarzanie ciągłości, ochronę i odtwarzanie naturalnych procesów hydromorfologicznych w korycie – 1 072 działania.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60% stanowią działania podstawowe, a 40% uzupełniające. Najliczniejszą grupę działań stanowią działania związane z poprawą warunków dla obszarów chronionych 29 działań; gospodarka ściekowa w aglomeracjach – 24 działania, ograniczenie spływu zanieczyszczeń z terenów zurbanizowanych  – 12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62% działania podstawowe, 38% uzupełniające. Najliczniejszą grupę działań stanowią działania związane z poprawą warunków dla obszarów chronionych – 619 działania; weryfikacja programu ochrony środowiska – 245 działań, działania kontrolne i monitoringowe – 233 działania.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40 % działania podstawowe, 60% uzupełniające. Najliczniejszą grupę działań stanowią działania związane z poprawą warunków dla obszarów chronionych 37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36% działania podstawowe, 64% działania uzupełniające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endParaRPr lang="pl-PL" altLang="pl-PL" sz="1400" dirty="0"/>
          </a:p>
          <a:p>
            <a:pPr algn="just">
              <a:buFontTx/>
              <a:buChar char="-"/>
            </a:pPr>
            <a:endParaRPr lang="pl-PL" altLang="pl-PL" sz="1400" dirty="0"/>
          </a:p>
          <a:p>
            <a:pPr algn="just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pl-PL" altLang="pl-PL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Obraz 7">
            <a:extLst>
              <a:ext uri="{FF2B5EF4-FFF2-40B4-BE49-F238E27FC236}">
                <a16:creationId xmlns:a16="http://schemas.microsoft.com/office/drawing/2014/main" id="{1BEB36A7-67EF-4A51-84A1-42B83DF14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Obraz 9">
            <a:extLst>
              <a:ext uri="{FF2B5EF4-FFF2-40B4-BE49-F238E27FC236}">
                <a16:creationId xmlns:a16="http://schemas.microsoft.com/office/drawing/2014/main" id="{877EBAA2-D7E9-477B-9137-B1FE51D4F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94A7F2C-A9EE-4548-A8AB-42A03E0CC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0875" y="2516427"/>
            <a:ext cx="2557056" cy="1989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202 jcw RW opracowano 1 678 działań (80% - działania podstawowe, 20% - uzupełniające).</a:t>
            </a:r>
          </a:p>
          <a:p>
            <a:pPr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Dla jcw 5 </a:t>
            </a:r>
            <a:r>
              <a:rPr lang="pl-PL" altLang="pl-PL" sz="11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26 działania (62% - działania podstawowe, 38% - uzupełniające).</a:t>
            </a:r>
          </a:p>
          <a:p>
            <a:pPr algn="just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8 jcwpd GW 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44 działania (27% - podstawowe, 73% -  uzupełniające).</a:t>
            </a:r>
          </a:p>
          <a:p>
            <a:pPr algn="just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3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1751" name="Obraz 9">
            <a:extLst>
              <a:ext uri="{FF2B5EF4-FFF2-40B4-BE49-F238E27FC236}">
                <a16:creationId xmlns:a16="http://schemas.microsoft.com/office/drawing/2014/main" id="{63FEA208-AE93-40D4-A973-0AB411599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0A3D921A-044B-4DBB-911D-F8BF428CF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 Górnej-Zachodniej Wisły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24187AD6-1921-46E4-9D77-0E3B49841CDD}"/>
              </a:ext>
            </a:extLst>
          </p:cNvPr>
          <p:cNvGraphicFramePr>
            <a:graphicFrameLocks noGrp="1"/>
          </p:cNvGraphicFramePr>
          <p:nvPr/>
        </p:nvGraphicFramePr>
        <p:xfrm>
          <a:off x="7437931" y="5840825"/>
          <a:ext cx="5650918" cy="334963"/>
        </p:xfrm>
        <a:graphic>
          <a:graphicData uri="http://schemas.openxmlformats.org/drawingml/2006/table">
            <a:tbl>
              <a:tblPr/>
              <a:tblGrid>
                <a:gridCol w="565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B77AC11-AA33-41CD-896C-628C5E145B7D}"/>
              </a:ext>
            </a:extLst>
          </p:cNvPr>
          <p:cNvSpPr txBox="1"/>
          <p:nvPr/>
        </p:nvSpPr>
        <p:spPr>
          <a:xfrm>
            <a:off x="263524" y="1196188"/>
            <a:ext cx="1181506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regionie wodnym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Górnej-Zachodniej Wisły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opracowano zestawy działań dla 215 jcw: 207 jcwp oraz 8 jcwpd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(łącznie 1748 działań: 1 364 to działania podstawowe, 384 uzupełniające).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F8C53150-85B5-4E74-ACDE-82C3EABF4A27}"/>
              </a:ext>
            </a:extLst>
          </p:cNvPr>
          <p:cNvGraphicFramePr>
            <a:graphicFrameLocks noGrp="1"/>
          </p:cNvGraphicFramePr>
          <p:nvPr/>
        </p:nvGraphicFramePr>
        <p:xfrm>
          <a:off x="263524" y="5842000"/>
          <a:ext cx="5650918" cy="334963"/>
        </p:xfrm>
        <a:graphic>
          <a:graphicData uri="http://schemas.openxmlformats.org/drawingml/2006/table">
            <a:tbl>
              <a:tblPr/>
              <a:tblGrid>
                <a:gridCol w="565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3578D21-B5BE-44A7-AFD2-C179CB019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462" y="1792679"/>
            <a:ext cx="4495413" cy="4088628"/>
          </a:xfrm>
          <a:prstGeom prst="rect">
            <a:avLst/>
          </a:prstGeom>
        </p:spPr>
      </p:pic>
      <p:pic>
        <p:nvPicPr>
          <p:cNvPr id="8" name="Obraz 7" descr="Obraz zawierający mapa&#10;&#10;Opis wygenerowany automatycznie">
            <a:extLst>
              <a:ext uri="{FF2B5EF4-FFF2-40B4-BE49-F238E27FC236}">
                <a16:creationId xmlns:a16="http://schemas.microsoft.com/office/drawing/2014/main" id="{3C02DBD4-74A0-464A-87A2-D5F1BA56A7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8648" y="1792679"/>
            <a:ext cx="4495414" cy="40886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Górnej-Zachodniej Wisły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65" y="1698212"/>
            <a:ext cx="56477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516" y="2616465"/>
            <a:ext cx="46799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– łącznie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3 788 589,14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 rot="5400000">
            <a:off x="8721153" y="3366122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795516" y="4137716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pic>
        <p:nvPicPr>
          <p:cNvPr id="17" name="Obraz 15">
            <a:extLst>
              <a:ext uri="{FF2B5EF4-FFF2-40B4-BE49-F238E27FC236}">
                <a16:creationId xmlns:a16="http://schemas.microsoft.com/office/drawing/2014/main" id="{4A1DBC88-887B-4B4D-9D80-C42447320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883" y="1288359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0AB77184-D011-41C8-965C-F1C66E000AC0}"/>
              </a:ext>
            </a:extLst>
          </p:cNvPr>
          <p:cNvGraphicFramePr>
            <a:graphicFrameLocks/>
          </p:cNvGraphicFramePr>
          <p:nvPr/>
        </p:nvGraphicFramePr>
        <p:xfrm>
          <a:off x="639318" y="2184742"/>
          <a:ext cx="5450593" cy="3714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24668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Górnej-Zachodniej Wisły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91486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(łącznie wszystkie kategorie wód jcwp – region wodny Górnej-Zachodniej Wisły)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46AC7801-3C4F-4D72-AA6B-4E321554CFEB}"/>
              </a:ext>
            </a:extLst>
          </p:cNvPr>
          <p:cNvGraphicFramePr>
            <a:graphicFrameLocks/>
          </p:cNvGraphicFramePr>
          <p:nvPr/>
        </p:nvGraphicFramePr>
        <p:xfrm>
          <a:off x="121920" y="2054414"/>
          <a:ext cx="11750040" cy="377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9518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Obraz 7">
            <a:extLst>
              <a:ext uri="{FF2B5EF4-FFF2-40B4-BE49-F238E27FC236}">
                <a16:creationId xmlns:a16="http://schemas.microsoft.com/office/drawing/2014/main" id="{C30C9890-54FE-44D4-9CDB-50F82FC01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Obraz 9">
            <a:extLst>
              <a:ext uri="{FF2B5EF4-FFF2-40B4-BE49-F238E27FC236}">
                <a16:creationId xmlns:a16="http://schemas.microsoft.com/office/drawing/2014/main" id="{01C218E6-3784-4E6F-95A5-38ABAA505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15507F4-9B72-4C27-855F-C9E746F50DC4}"/>
              </a:ext>
            </a:extLst>
          </p:cNvPr>
          <p:cNvSpPr txBox="1"/>
          <p:nvPr/>
        </p:nvSpPr>
        <p:spPr>
          <a:xfrm>
            <a:off x="257175" y="868363"/>
            <a:ext cx="10523538" cy="646331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udział poszczególnych typów działań - region wodny 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Górnej-Zachodniej Wisły</a:t>
            </a:r>
          </a:p>
        </p:txBody>
      </p:sp>
      <p:sp>
        <p:nvSpPr>
          <p:cNvPr id="67617" name="Text Box 33">
            <a:extLst>
              <a:ext uri="{FF2B5EF4-FFF2-40B4-BE49-F238E27FC236}">
                <a16:creationId xmlns:a16="http://schemas.microsoft.com/office/drawing/2014/main" id="{45397678-B7B2-45C3-9B0D-C90AFA453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3494" y="3141375"/>
            <a:ext cx="593090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typów działań nakierowanych na redukcję presji – jcwp RW</a:t>
            </a:r>
          </a:p>
        </p:txBody>
      </p:sp>
      <p:sp>
        <p:nvSpPr>
          <p:cNvPr id="67619" name="Text Box 35">
            <a:extLst>
              <a:ext uri="{FF2B5EF4-FFF2-40B4-BE49-F238E27FC236}">
                <a16:creationId xmlns:a16="http://schemas.microsoft.com/office/drawing/2014/main" id="{65AC2BDE-615B-4C99-85A7-847FF9815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0926"/>
            <a:ext cx="11099083" cy="136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regionie wodnym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Górnej-Zachodniej Wisły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dla  215 jcwp RW opracowano 1678 działań naprawczych, z czego 717 to działania nietechniczne, 414 techniczne, 547 nietechniczno/techniczne. Działania naprawcze nakierowane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skumulowanych (RWC)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łącznie 41 % wszystkich działań, działania związane z poprawą warunków dla obszarów chronionych (RWC_02.01) stanowią w tej grupie 90 %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fizykochemiczne i chemiczne (RWP)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30 %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hydromorfologiczne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28%, zaś 1% stanowią działania nakierowane na redukcje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hydrologicznej</a:t>
            </a:r>
            <a:r>
              <a:rPr lang="pl-PL" altLang="pl-PL" sz="13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8F88CBD1-B6EB-4C6B-B2BC-028FAE368224}"/>
              </a:ext>
            </a:extLst>
          </p:cNvPr>
          <p:cNvGraphicFramePr>
            <a:graphicFrameLocks/>
          </p:cNvGraphicFramePr>
          <p:nvPr/>
        </p:nvGraphicFramePr>
        <p:xfrm>
          <a:off x="3232944" y="34337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Górnej-Zachodniej Wisły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65" y="1698212"/>
            <a:ext cx="335700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jcwp RW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515" y="2616465"/>
            <a:ext cx="4855711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RW– łącznie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3 751 542,15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 rot="5400000">
            <a:off x="8721153" y="3366122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795516" y="4137716"/>
            <a:ext cx="485571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pic>
        <p:nvPicPr>
          <p:cNvPr id="17" name="Obraz 15">
            <a:extLst>
              <a:ext uri="{FF2B5EF4-FFF2-40B4-BE49-F238E27FC236}">
                <a16:creationId xmlns:a16="http://schemas.microsoft.com/office/drawing/2014/main" id="{4A1DBC88-887B-4B4D-9D80-C42447320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883" y="1288359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8CEEEF92-0DA8-4F40-B34F-C694A0118B32}"/>
              </a:ext>
            </a:extLst>
          </p:cNvPr>
          <p:cNvGraphicFramePr>
            <a:graphicFrameLocks/>
          </p:cNvGraphicFramePr>
          <p:nvPr/>
        </p:nvGraphicFramePr>
        <p:xfrm>
          <a:off x="642309" y="2184741"/>
          <a:ext cx="5532349" cy="3804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65251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Górnej-Zachodniej Wisły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8956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działań dotyczących jcwp rzecznych – region wodny Górnej-Zachodniej Wisły)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CA21AFE6-CF4B-46A1-9BCC-C87947B27C60}"/>
              </a:ext>
            </a:extLst>
          </p:cNvPr>
          <p:cNvGraphicFramePr>
            <a:graphicFrameLocks/>
          </p:cNvGraphicFramePr>
          <p:nvPr/>
        </p:nvGraphicFramePr>
        <p:xfrm>
          <a:off x="257175" y="2014064"/>
          <a:ext cx="11751945" cy="3838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28238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Obraz 7">
            <a:extLst>
              <a:ext uri="{FF2B5EF4-FFF2-40B4-BE49-F238E27FC236}">
                <a16:creationId xmlns:a16="http://schemas.microsoft.com/office/drawing/2014/main" id="{00A103A0-2D01-4DC2-AA9A-ED705CF65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3" name="Obraz 9">
            <a:extLst>
              <a:ext uri="{FF2B5EF4-FFF2-40B4-BE49-F238E27FC236}">
                <a16:creationId xmlns:a16="http://schemas.microsoft.com/office/drawing/2014/main" id="{AD42607D-ACF7-4628-B9FE-6A2370DDF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3FC945BC-7448-47E8-88F5-C9CD3D777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Górnej-Zachodniej Wisły</a:t>
            </a:r>
          </a:p>
        </p:txBody>
      </p:sp>
      <p:sp>
        <p:nvSpPr>
          <p:cNvPr id="112647" name="Text Box 7">
            <a:extLst>
              <a:ext uri="{FF2B5EF4-FFF2-40B4-BE49-F238E27FC236}">
                <a16:creationId xmlns:a16="http://schemas.microsoft.com/office/drawing/2014/main" id="{86ED5A38-B8D9-4E01-A216-ACD044249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8475" y="5829300"/>
            <a:ext cx="266451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eaLnBrk="1" hangingPunct="1"/>
            <a:r>
              <a:rPr lang="pl-PL" alt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Załącznik 7.3 </a:t>
            </a:r>
            <a:r>
              <a:rPr lang="pl-PL" alt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Zestaw_działań_RW_ODWisła</a:t>
            </a:r>
            <a:endParaRPr lang="pl-PL" altLang="pl-PL" sz="10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9A0D1C44-208C-407D-B49B-606C04760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9" b="6250"/>
          <a:stretch>
            <a:fillRect/>
          </a:stretch>
        </p:blipFill>
        <p:spPr bwMode="auto">
          <a:xfrm>
            <a:off x="1800225" y="1338263"/>
            <a:ext cx="8426450" cy="451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Obraz 7">
            <a:extLst>
              <a:ext uri="{FF2B5EF4-FFF2-40B4-BE49-F238E27FC236}">
                <a16:creationId xmlns:a16="http://schemas.microsoft.com/office/drawing/2014/main" id="{22266996-EC24-4419-A5BA-8063C5FB70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" name="Obraz 9">
            <a:extLst>
              <a:ext uri="{FF2B5EF4-FFF2-40B4-BE49-F238E27FC236}">
                <a16:creationId xmlns:a16="http://schemas.microsoft.com/office/drawing/2014/main" id="{AD5439B9-1BB2-4D66-907D-BAB0EFDCDD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pole tekstowe 1">
            <a:extLst>
              <a:ext uri="{FF2B5EF4-FFF2-40B4-BE49-F238E27FC236}">
                <a16:creationId xmlns:a16="http://schemas.microsoft.com/office/drawing/2014/main" id="{A97AB4E2-BC4B-41F6-8CBD-9A44EC884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75" y="671513"/>
            <a:ext cx="11031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Górnej-Zachodniej Wisły  </a:t>
            </a:r>
            <a:b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przykład jcwp San od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zb.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Porąbka do ujścia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D177AED4-2798-49DE-9319-5C44924AA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69" y="2962276"/>
            <a:ext cx="6405674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</a:rPr>
              <a:t>Działania uzupełniające: 5 nietechnicznych, 1 techniczne </a:t>
            </a:r>
          </a:p>
        </p:txBody>
      </p:sp>
      <p:graphicFrame>
        <p:nvGraphicFramePr>
          <p:cNvPr id="37130" name="Group 266">
            <a:extLst>
              <a:ext uri="{FF2B5EF4-FFF2-40B4-BE49-F238E27FC236}">
                <a16:creationId xmlns:a16="http://schemas.microsoft.com/office/drawing/2014/main" id="{72E4E6AD-8F4E-4A7A-8FA1-06A2AE9B2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932637"/>
              </p:ext>
            </p:extLst>
          </p:nvPr>
        </p:nvGraphicFramePr>
        <p:xfrm>
          <a:off x="257175" y="1319213"/>
          <a:ext cx="6431471" cy="1516786"/>
        </p:xfrm>
        <a:graphic>
          <a:graphicData uri="http://schemas.openxmlformats.org/drawingml/2006/table">
            <a:tbl>
              <a:tblPr/>
              <a:tblGrid>
                <a:gridCol w="698148">
                  <a:extLst>
                    <a:ext uri="{9D8B030D-6E8A-4147-A177-3AD203B41FA5}">
                      <a16:colId xmlns:a16="http://schemas.microsoft.com/office/drawing/2014/main" val="2041578262"/>
                    </a:ext>
                  </a:extLst>
                </a:gridCol>
                <a:gridCol w="1962442">
                  <a:extLst>
                    <a:ext uri="{9D8B030D-6E8A-4147-A177-3AD203B41FA5}">
                      <a16:colId xmlns:a16="http://schemas.microsoft.com/office/drawing/2014/main" val="827934221"/>
                    </a:ext>
                  </a:extLst>
                </a:gridCol>
                <a:gridCol w="868285">
                  <a:extLst>
                    <a:ext uri="{9D8B030D-6E8A-4147-A177-3AD203B41FA5}">
                      <a16:colId xmlns:a16="http://schemas.microsoft.com/office/drawing/2014/main" val="3327859119"/>
                    </a:ext>
                  </a:extLst>
                </a:gridCol>
                <a:gridCol w="1701370">
                  <a:extLst>
                    <a:ext uri="{9D8B030D-6E8A-4147-A177-3AD203B41FA5}">
                      <a16:colId xmlns:a16="http://schemas.microsoft.com/office/drawing/2014/main" val="2764314470"/>
                    </a:ext>
                  </a:extLst>
                </a:gridCol>
                <a:gridCol w="1201226">
                  <a:extLst>
                    <a:ext uri="{9D8B030D-6E8A-4147-A177-3AD203B41FA5}">
                      <a16:colId xmlns:a16="http://schemas.microsoft.com/office/drawing/2014/main" val="1117603333"/>
                    </a:ext>
                  </a:extLst>
                </a:gridCol>
              </a:tblGrid>
              <a:tr h="286186">
                <a:tc gridSpan="5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207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Soła od </a:t>
                      </a: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zb.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Porąbka do ujścia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400897"/>
                  </a:ext>
                </a:extLst>
              </a:tr>
              <a:tr h="589861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RW2000082132999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SZCW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BIO_HM, CHEM, CHEM_B, CHEM_SZ, OCH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223081"/>
                  </a:ext>
                </a:extLst>
              </a:tr>
              <a:tr h="640739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NAZWA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Soła od zb. Porąbka do ujścia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Ocena stanu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575243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410AAE98-0B4A-410B-8414-EFFE31121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709138"/>
              </p:ext>
            </p:extLst>
          </p:nvPr>
        </p:nvGraphicFramePr>
        <p:xfrm>
          <a:off x="296069" y="3334774"/>
          <a:ext cx="6431471" cy="2761226"/>
        </p:xfrm>
        <a:graphic>
          <a:graphicData uri="http://schemas.openxmlformats.org/drawingml/2006/table">
            <a:tbl>
              <a:tblPr/>
              <a:tblGrid>
                <a:gridCol w="6431471">
                  <a:extLst>
                    <a:ext uri="{9D8B030D-6E8A-4147-A177-3AD203B41FA5}">
                      <a16:colId xmlns:a16="http://schemas.microsoft.com/office/drawing/2014/main" val="3602019837"/>
                    </a:ext>
                  </a:extLst>
                </a:gridCol>
              </a:tblGrid>
              <a:tr h="314515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RWHM (6 działań)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435308"/>
                  </a:ext>
                </a:extLst>
              </a:tr>
              <a:tr h="679209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iałania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zakresie 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odtwa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zania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ciągłości biologicznej (5 działań)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naprawczych dla obszarów chronionych w zakresie realizacji wymogów dla rzek 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włosienicznikowych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(1 działanie)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908189"/>
                  </a:ext>
                </a:extLst>
              </a:tr>
              <a:tr h="1767502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Analiza możliwości przebudowy budowli piętrzących w zakresie zapewniającym ciągłość biologiczną i spełnienie celów środowiskowych.</a:t>
                      </a:r>
                    </a:p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wariantowej analizy sposobu udrożnienia budowli piętrzących na cieku wraz ze wskazaniem wariantu do realizacji oraz opracowaniem dokumentacji projektowej.</a:t>
                      </a:r>
                    </a:p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wpływu budowli poprzecznych na ciągłość biologiczną i cele środowiskowe jcwp</a:t>
                      </a:r>
                    </a:p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Kontrola funkcjonowania urządzeń do migracji ryb.</a:t>
                      </a:r>
                    </a:p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Monitoring skuteczności istniejących urządzeń do migracji ryb.</a:t>
                      </a:r>
                    </a:p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Rozpoznanie zasadności, a w przypadku jej stwierdzenia wprowadzenie w PZO/PO działań ograniczających negatywnie oddziaływanie budowli regulacyjnych i przekształceń hydromorfologicznych na cele środowiskowe wynikające z wymagań dla obszarów chronionych w zakresie stanu hydromorfologii (wg wymogów rzek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włosienicznikowych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/wylewy). (Obszar Natura 2000 Dolna Soła)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357951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D25A02D3-DACB-40F8-8DAE-BD3432324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185" y="1274845"/>
            <a:ext cx="5290466" cy="48117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Obraz 7">
            <a:extLst>
              <a:ext uri="{FF2B5EF4-FFF2-40B4-BE49-F238E27FC236}">
                <a16:creationId xmlns:a16="http://schemas.microsoft.com/office/drawing/2014/main" id="{E7DC054B-C1C4-4C58-AF90-03FE06155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Obraz 9">
            <a:extLst>
              <a:ext uri="{FF2B5EF4-FFF2-40B4-BE49-F238E27FC236}">
                <a16:creationId xmlns:a16="http://schemas.microsoft.com/office/drawing/2014/main" id="{8493E704-B86C-4044-A83D-ABAF9732E3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8" name="pole tekstowe 1">
            <a:extLst>
              <a:ext uri="{FF2B5EF4-FFF2-40B4-BE49-F238E27FC236}">
                <a16:creationId xmlns:a16="http://schemas.microsoft.com/office/drawing/2014/main" id="{793639FE-45D3-49DD-85E4-AAB0CF344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75" y="671513"/>
            <a:ext cx="11031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Górnej-Zachodniej Wisły  </a:t>
            </a:r>
            <a:b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przykład jcwp San od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zb.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Porąbka do ujścia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BDD79A1F-20F8-47CC-A4E4-2687249AF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68" y="1436212"/>
            <a:ext cx="11599863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podstawowe: 22, w tym 5 techniczne, 3 nietechniczne, 14 </a:t>
            </a:r>
            <a:r>
              <a:rPr lang="pl-PL" altLang="pl-PL" sz="10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nietech</a:t>
            </a: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/techniczne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E5BB4E4-1C97-4D07-8F19-DF6CF4970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366334"/>
              </p:ext>
            </p:extLst>
          </p:nvPr>
        </p:nvGraphicFramePr>
        <p:xfrm>
          <a:off x="309880" y="1805782"/>
          <a:ext cx="11586051" cy="4367790"/>
        </p:xfrm>
        <a:graphic>
          <a:graphicData uri="http://schemas.openxmlformats.org/drawingml/2006/table">
            <a:tbl>
              <a:tblPr/>
              <a:tblGrid>
                <a:gridCol w="3793997">
                  <a:extLst>
                    <a:ext uri="{9D8B030D-6E8A-4147-A177-3AD203B41FA5}">
                      <a16:colId xmlns:a16="http://schemas.microsoft.com/office/drawing/2014/main" val="3084122660"/>
                    </a:ext>
                  </a:extLst>
                </a:gridCol>
                <a:gridCol w="5588000">
                  <a:extLst>
                    <a:ext uri="{9D8B030D-6E8A-4147-A177-3AD203B41FA5}">
                      <a16:colId xmlns:a16="http://schemas.microsoft.com/office/drawing/2014/main" val="2498664650"/>
                    </a:ext>
                  </a:extLst>
                </a:gridCol>
                <a:gridCol w="2204054">
                  <a:extLst>
                    <a:ext uri="{9D8B030D-6E8A-4147-A177-3AD203B41FA5}">
                      <a16:colId xmlns:a16="http://schemas.microsoft.com/office/drawing/2014/main" val="3401215544"/>
                    </a:ext>
                  </a:extLst>
                </a:gridCol>
              </a:tblGrid>
              <a:tr h="352816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RWHM (4 </a:t>
                      </a:r>
                      <a:r>
                        <a:rPr kumimoji="0" lang="en-US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kumimoji="0" lang="pl-PL" altLang="en-US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ziałania</a:t>
                      </a:r>
                      <a:r>
                        <a:rPr kumimoji="0" lang="pl-PL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RWC </a:t>
                      </a:r>
                      <a:r>
                        <a:rPr kumimoji="0" lang="en-US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pl-PL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(14 </a:t>
                      </a:r>
                      <a:r>
                        <a:rPr kumimoji="0" lang="en-US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kumimoji="0" lang="pl-PL" altLang="en-US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ziałań</a:t>
                      </a:r>
                      <a:r>
                        <a:rPr kumimoji="0" lang="pl-PL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RWP</a:t>
                      </a:r>
                      <a:r>
                        <a:rPr kumimoji="0" lang="en-US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endParaRPr kumimoji="0" lang="pl-PL" altLang="en-US" sz="900" b="1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(4 działa</a:t>
                      </a:r>
                      <a:r>
                        <a:rPr kumimoji="0" lang="en-US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</a:t>
                      </a:r>
                      <a:r>
                        <a:rPr kumimoji="0" lang="pl-PL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ia)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29351"/>
                  </a:ext>
                </a:extLst>
              </a:tr>
              <a:tr h="365727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naprawczych dla obszarów chronionych w zakresie utrzymania naturalnego charakteru koryta (3 dzi</a:t>
                      </a:r>
                      <a:r>
                        <a:rPr kumimoji="0" lang="en-US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</a:t>
                      </a:r>
                      <a:r>
                        <a:rPr kumimoji="0" lang="pl-PL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łania)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Renaturyzacja (1 działanie)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wynikających z planów ochrony i planów zadań ochronnych dla obszarów chronionych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Krajowego Programu Oczyszczania Ścieków Komunalnych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123655"/>
                  </a:ext>
                </a:extLst>
              </a:tr>
              <a:tr h="3105284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Rozpoznanie zasadności, a w przypadku jej stwierdzenia wprowadzenie </a:t>
                      </a:r>
                      <a:b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 PZO/PO działań ograniczających negatywny wpływ obiektów piętrzących na cele środowiskowe wynikające z wymagań dla obszarów chronionych w zakresie dobrego stanu hydromorfologii (wg celów środowiskowych: wymogów rzek </a:t>
                      </a:r>
                      <a:r>
                        <a:rPr kumimoji="0" lang="pl-PL" altLang="en-US" sz="84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włosienicznikowych</a:t>
                      </a: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wylewy Q50). (Obszar Natura 2000 Dolna Soła)</a:t>
                      </a: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Rozpoznanie zasadności, a w przypadku jej stwierdzenia wprowadzenie </a:t>
                      </a:r>
                      <a:b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 PZO/PO działań dot. wskazań obejmujących: zakres prac utrzymaniowych (modyfikacja, zaniechanie, prowadzenie prac zgodnie z katalogiem dobrych praktyk prac utrzymaniowych itp.), wprowadzenie modyfikacji </a:t>
                      </a:r>
                      <a:r>
                        <a:rPr kumimoji="0" lang="pl-PL" altLang="en-US" sz="84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renaturyzujących</a:t>
                      </a: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w ramach prac utrzymaniowych wg katalogu KPRWP, poprawę warunków siedliskowych w korycie, odtwarzanie siedlisk w korycie i strefie brzegowej </a:t>
                      </a:r>
                      <a:b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 ramach prac </a:t>
                      </a:r>
                      <a:r>
                        <a:rPr kumimoji="0" lang="pl-PL" altLang="en-US" sz="84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renaturyzacyjnych</a:t>
                      </a: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wg KPRWP (zgodnie z celami środowiskowymi dla obszaru chronionego, adekwatnie do natężenia istniejącej presji) (Obszar Natura 2000 Dolna Soła)</a:t>
                      </a: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Rozpoznanie zasadności, a w przypadku jej stwierdzenia wprowadzenie </a:t>
                      </a:r>
                      <a:b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 PZO/PO działań dot. wskazań obejmujących: zakres prac utrzymaniowych (modyfikacja, zaniechanie, prowadzenie prac zgodnie z katalogiem dobrych praktyk prac utrzymaniowych itp.), wprowadzenie modyfikacji </a:t>
                      </a:r>
                      <a:r>
                        <a:rPr kumimoji="0" lang="pl-PL" altLang="en-US" sz="84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renaturyzujących</a:t>
                      </a: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w ramach prac utrzymaniowych wg katalogu KPRWP, poprawę warunków siedliskowych w korycie, odtwarzanie siedlisk w korycie i strefie brzegowej w ramach prac </a:t>
                      </a:r>
                      <a:r>
                        <a:rPr kumimoji="0" lang="pl-PL" altLang="en-US" sz="84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renaturyzacyjnych</a:t>
                      </a: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wg KPRWP (zgodnie z celami środowiskowymi dla obszaru chronionego, adekwatnie do natężenia istniejącej presji) (Obszar Natura 2000 Beskid Mały)</a:t>
                      </a: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Analiza sposobu prowadzenia działań restytucyjnych z uwzględnieniem zachowania funkcji cieku oraz realizacja działań restytucyjnych na podstawie przeprowadzonej analizy (do 2027 r.) 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Pozostawianie fragmentów roślinności pływającej wynurzonej…(Obszar Natura 2000 Dolina Dolnej Soły)</a:t>
                      </a: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Wykaszanie i karczowanie roślinności na wyspach, na których znajdują się kolonie lęgowe [śmieszka, rybitwa rzeczna]. Pozostawianie nie mniej niż 20% roślinności zielnej i krzewów jako naturalnego umocnienia brzegów wyspy oraz ochrony młodych ptaków przed nadmiernym nasłonecznieniem. …(Obszar Natura 2000 Dolina Dolnej Soły)</a:t>
                      </a: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84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Ochrona istniejących stanowisk gatunków chronionych roślin istotnych dla ptaków wodnych [perkozek, perkoz dwuczuby, perkoz rdzawoszyi, zausznik, rybitwa białowąsa, rybitwa czarna] lub tworzenie siedlisk zastępczych Działanie obligatoryjne: Zachowanie istniejących stanowisk gatunków: </a:t>
                      </a:r>
                      <a:r>
                        <a:rPr kumimoji="0" lang="pl-PL" altLang="en-US" sz="84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grzybieńczyka</a:t>
                      </a:r>
                      <a:r>
                        <a:rPr kumimoji="0" lang="pl-PL" altLang="en-US" sz="84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wodnego, kotewki orzecha wodnego, grążela żółtego, </a:t>
                      </a:r>
                      <a:r>
                        <a:rPr kumimoji="0" lang="pl-PL" altLang="en-US" sz="84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grzybieni</a:t>
                      </a:r>
                      <a:r>
                        <a:rPr kumimoji="0" lang="pl-PL" altLang="en-US" sz="84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białych przy realizowaniu prac w obrębie stawów. Działanie należy wykonywać w całym okresie obowiązywania planu. Działanie fakultatywne: Tworzenie tymczasowych platform pływających wykonanych z materiału roślinnego - wiązki/maty trzcinowe. Lokalizacja platform ustalona przez eksperta ornitologa w porozumieniu z właścicielem terenu. (Obszar Natura 2000 Dolina Dolnej Soły)</a:t>
                      </a:r>
                      <a:endParaRPr kumimoji="0" lang="en-US" altLang="en-US" sz="84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84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Zachowanie istotnych struktur w obrębie koryta rzeki Soły stanowiących siedlisko lęgowe ptaków chronionych [sieweczka rzeczna, zimorodek] w obszarze (skarpy i wyrwy brzegowe - dla zimorodka, kamieniste i piaszczyste łachy - dla sieweczki rzecznej). Przy prowadzeniu prac hydrotechnicznych (w tym związanych z ochroną przeciwpowodziową i popowodziowym usuwaniem szkód) niezbędnych dla zabezpieczenia infrastruktury technicznej (np. drogi, mosty, kanalizacja, sieci teletechniczne) lub zabudowań zlokalizowanych na terenach przyległych do rzeki należy uwzględniać konieczność: - ograniczenia zasięgu ingerencji do minimum gwarantującego zabezpieczenie zagrożonego mienia, - zachowania zasad dobrej praktyki utrzymania i regulacji rzek i potoków górskich, - stosowania rozwiązań o możliwie najmniejszym wpływie na jakość hydromorfologiczną cieków,- prowadzenia robót poza okresem od 1 marca do 31 lipca, z wyjątkiem sytuacji nagłych związanych z bezpieczeństwem ludzi i mienia.</a:t>
                      </a:r>
                      <a:endParaRPr kumimoji="0" lang="en-US" altLang="en-US" sz="84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84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Zachowanie naturalnego zróżnicowania substratu dennego, szczególnie form akumulacyjnych: łach i odsypisk, stanowiących miejsce lęgowe sieweczki rzecznej, poprzez niewyznaczanie miejsc poboru żwiru i kamieni w ramach szczególnego i powszechnego korzystania z wód, w ilości oraz w sposób, które będą zagrażały zachowaniu równowagi hydrodynamicznej cieku bądź wpływały negatywnie na przedmioty ochrony obszaru Natura 2000. …. (Obszar Natura 2000 Dolina Dolnej Soły)….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Budowa kanalizacji sanitarnej w miejscowości Osiek w rejonie </a:t>
                      </a:r>
                      <a:r>
                        <a:rPr kumimoji="0" lang="pl-PL" altLang="en-US" sz="84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czesci</a:t>
                      </a: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ulic Głównej, Starowiejskiej, Słonecznej, Beskidzkiej, Wiśniowej, Szkolnej, Cichej Jaśminowej, Grunwaldzkiej etap I, etap II; Budowa sieci kanalizacji sanitarnej w m. Osiek wzdłuż ulic Karolina, Sobótkowa, Spacerowa, Świerkowa, Akacjowa, i Modrzewiowa etap II </a:t>
                      </a: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Modernizacja oczyszczalni ścieków w aglomeracji Osiek w celu poprawy jakości odprowadzanych ścieków (ID oczyszczalni: PLMP0820)</a:t>
                      </a: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Rozbudowa i modernizacja oczyszczalni ścieków w aglomeracji Kęty w celu poprawy jakości odprowadzanych ścieków (ID oczyszczalni: b.d.)</a:t>
                      </a:r>
                    </a:p>
                    <a:p>
                      <a:pPr marL="92075" marR="0" lvl="0" indent="-9207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84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Rozbudowa i modernizacja oczyszczalni ścieków w aglomeracji Kęty w celu poprawy jakości odprowadzanych ścieków (ID oczyszczalni: PLMP0162)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66659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6" name="Obraz 7">
            <a:extLst>
              <a:ext uri="{FF2B5EF4-FFF2-40B4-BE49-F238E27FC236}">
                <a16:creationId xmlns:a16="http://schemas.microsoft.com/office/drawing/2014/main" id="{B0D84B60-589B-4CF0-95F7-7114F6B4C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7" name="Obraz 9">
            <a:extLst>
              <a:ext uri="{FF2B5EF4-FFF2-40B4-BE49-F238E27FC236}">
                <a16:creationId xmlns:a16="http://schemas.microsoft.com/office/drawing/2014/main" id="{604F59C4-2193-40CD-8F16-B80C4848E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8" name="pole tekstowe 1">
            <a:extLst>
              <a:ext uri="{FF2B5EF4-FFF2-40B4-BE49-F238E27FC236}">
                <a16:creationId xmlns:a16="http://schemas.microsoft.com/office/drawing/2014/main" id="{37FB0793-786A-4A95-A5FB-7675AF4DF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627063"/>
            <a:ext cx="10523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Górnej-Zachodniej Wisły – działania w zakresie ciągłości biologicznej jcwp</a:t>
            </a:r>
          </a:p>
        </p:txBody>
      </p:sp>
      <p:sp>
        <p:nvSpPr>
          <p:cNvPr id="104463" name="Text Box 15">
            <a:extLst>
              <a:ext uri="{FF2B5EF4-FFF2-40B4-BE49-F238E27FC236}">
                <a16:creationId xmlns:a16="http://schemas.microsoft.com/office/drawing/2014/main" id="{72625070-E126-47B3-84BD-F81E0817E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025" y="5232400"/>
            <a:ext cx="344998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eaLnBrk="1" hangingPunct="1"/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Załącznik nr 1 Zestaw </a:t>
            </a:r>
            <a:r>
              <a:rPr lang="pl-PL" altLang="pl-PL" sz="900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działań_Wykaz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działań dla </a:t>
            </a:r>
            <a:r>
              <a:rPr lang="pl-PL" altLang="pl-PL" sz="900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budowli_Wisła</a:t>
            </a:r>
            <a:endParaRPr lang="pl-PL" altLang="pl-PL" sz="9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4464" name="Text Box 16">
            <a:extLst>
              <a:ext uri="{FF2B5EF4-FFF2-40B4-BE49-F238E27FC236}">
                <a16:creationId xmlns:a16="http://schemas.microsoft.com/office/drawing/2014/main" id="{6149C986-C9BA-4CDC-A893-070B7C5A9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1997076"/>
            <a:ext cx="3997325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/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Informacje dotyczące budowli, dla których zaplanowano działania naprawcze zawarte zostały w Załączniku 1 do zestawu działań: Wykaz działań dla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budowli_Wisła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algn="just" defTabSz="914400" eaLnBrk="1" hangingPunct="1"/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/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Opis zastawienia zawiera między innymi dane tj.: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Współrzędne budowli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Wysokość piętrzenia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Funkcje obiektu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Ocena potrzeby udrożnienia dla jcwp wg celów środowiskowych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Wyniki ankietyzacji (np. czy budowla drożna tak/nie) 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Nazwa działania</a:t>
            </a:r>
          </a:p>
        </p:txBody>
      </p:sp>
      <p:pic>
        <p:nvPicPr>
          <p:cNvPr id="8" name="Picture 20">
            <a:extLst>
              <a:ext uri="{FF2B5EF4-FFF2-40B4-BE49-F238E27FC236}">
                <a16:creationId xmlns:a16="http://schemas.microsoft.com/office/drawing/2014/main" id="{24BAFF82-7485-4AE3-8E17-B0A134F89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3" b="6573"/>
          <a:stretch>
            <a:fillRect/>
          </a:stretch>
        </p:blipFill>
        <p:spPr bwMode="auto">
          <a:xfrm>
            <a:off x="4524375" y="1665288"/>
            <a:ext cx="6623050" cy="356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7">
            <a:extLst>
              <a:ext uri="{FF2B5EF4-FFF2-40B4-BE49-F238E27FC236}">
                <a16:creationId xmlns:a16="http://schemas.microsoft.com/office/drawing/2014/main" id="{707580D2-D84E-4FB2-82D3-67C3B80F9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Obraz 9">
            <a:extLst>
              <a:ext uri="{FF2B5EF4-FFF2-40B4-BE49-F238E27FC236}">
                <a16:creationId xmlns:a16="http://schemas.microsoft.com/office/drawing/2014/main" id="{E0C1DBE0-3594-4F8B-A85E-7CE36DAE1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pole tekstowe 1">
            <a:extLst>
              <a:ext uri="{FF2B5EF4-FFF2-40B4-BE49-F238E27FC236}">
                <a16:creationId xmlns:a16="http://schemas.microsoft.com/office/drawing/2014/main" id="{8375DD4D-1672-4F7C-9091-134756D5D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ukierunkowana na zapewnienie drożności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2E3BBB1F-97B8-4A0A-9542-0A0FF26881E8}"/>
              </a:ext>
            </a:extLst>
          </p:cNvPr>
          <p:cNvGrpSpPr/>
          <p:nvPr/>
        </p:nvGrpSpPr>
        <p:grpSpPr>
          <a:xfrm>
            <a:off x="627698" y="1687354"/>
            <a:ext cx="6051659" cy="2891868"/>
            <a:chOff x="665798" y="1645884"/>
            <a:chExt cx="6051659" cy="2891868"/>
          </a:xfrm>
        </p:grpSpPr>
        <p:pic>
          <p:nvPicPr>
            <p:cNvPr id="18" name="Picture 2" descr="Znaczniki podłogowe strzałka | Dla Przemysłu">
              <a:extLst>
                <a:ext uri="{FF2B5EF4-FFF2-40B4-BE49-F238E27FC236}">
                  <a16:creationId xmlns:a16="http://schemas.microsoft.com/office/drawing/2014/main" id="{C838297C-3173-428C-BDB3-33246250DA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6021815" y="4240571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Znaczniki podłogowe strzałka | Dla Przemysłu">
              <a:extLst>
                <a:ext uri="{FF2B5EF4-FFF2-40B4-BE49-F238E27FC236}">
                  <a16:creationId xmlns:a16="http://schemas.microsoft.com/office/drawing/2014/main" id="{8D271ED4-5337-476A-ADE5-F8D813A9D0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665798" y="3842287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Znaczniki podłogowe strzałka | Dla Przemysłu">
              <a:extLst>
                <a:ext uri="{FF2B5EF4-FFF2-40B4-BE49-F238E27FC236}">
                  <a16:creationId xmlns:a16="http://schemas.microsoft.com/office/drawing/2014/main" id="{AF9BE81F-2AF3-4362-8B8F-09A31E6929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4919822" y="3238939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Znaczniki podłogowe strzałka | Dla Przemysłu">
              <a:extLst>
                <a:ext uri="{FF2B5EF4-FFF2-40B4-BE49-F238E27FC236}">
                  <a16:creationId xmlns:a16="http://schemas.microsoft.com/office/drawing/2014/main" id="{9E7BBB13-3B11-48C7-8D19-5B61D80EFD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1683443" y="2645375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Znaczniki podłogowe strzałka | Dla Przemysłu">
              <a:extLst>
                <a:ext uri="{FF2B5EF4-FFF2-40B4-BE49-F238E27FC236}">
                  <a16:creationId xmlns:a16="http://schemas.microsoft.com/office/drawing/2014/main" id="{E4CD417C-B1E7-488F-8DAD-250A766238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5786279" y="1645884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Prostokąt 2">
            <a:extLst>
              <a:ext uri="{FF2B5EF4-FFF2-40B4-BE49-F238E27FC236}">
                <a16:creationId xmlns:a16="http://schemas.microsoft.com/office/drawing/2014/main" id="{7201D21A-478F-4D06-B7A2-FD43712F9971}"/>
              </a:ext>
            </a:extLst>
          </p:cNvPr>
          <p:cNvSpPr/>
          <p:nvPr/>
        </p:nvSpPr>
        <p:spPr>
          <a:xfrm>
            <a:off x="106361" y="1237695"/>
            <a:ext cx="7204075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1 Analiza informacji na temat budowli poprzecznych (baza HYMO, weryfikacja </a:t>
            </a:r>
            <a:r>
              <a:rPr 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ortofomap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wyniki ankietyzacji):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budowle w złym stanie technicznym lub obiekty nieużytkowane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 likwidacji budowli poprzecznych/przebudowa budowli poprzecznych na bystrza. Realizacja działań w zakresie drożności zgodnie z przeprowadzoną analizą (RWHM_01.05).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duża wysokość piętrzenia, brak urządzeń do migracji ryb, brak zapewnionej ciągłości biologicznej 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brak danych na temat obiektu, niska wysokość piętrzenia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Ocena wpływu budowli poprzecznych na ciągłość biologiczną i cele środowiskowe jcwp (RWHM_02.06).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ale brak danych na temat ich skuteczności </a:t>
            </a:r>
          </a:p>
          <a:p>
            <a:pPr marL="538163" indent="-274638" algn="just"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	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Monitoring skuteczności istniejących urządzeń do migracji ryb (RWHM_02.08); Kontrola funkcjonowania urządzeń do migracji ryb (RWHM_02.07).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urządzenia nie są skuteczne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>
              <a:buFontTx/>
              <a:buChar char="-"/>
              <a:defRPr/>
            </a:pPr>
            <a:endParaRPr lang="pl-PL" altLang="en-US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2 Weryfikacja statusu realizacja działań z aPWŚK - działania niezrealizowane i w trakcie realizacji są prolongowane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(RWHM_02.02, RWHM_02.03, RWHM_02.04).</a:t>
            </a:r>
          </a:p>
          <a:p>
            <a:pPr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en-US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470D1BB1-BF7D-4E56-B0B8-6B5B3D29A0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998" y="1529612"/>
            <a:ext cx="4818864" cy="43828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Obraz 7">
            <a:extLst>
              <a:ext uri="{FF2B5EF4-FFF2-40B4-BE49-F238E27FC236}">
                <a16:creationId xmlns:a16="http://schemas.microsoft.com/office/drawing/2014/main" id="{335408ED-020E-4942-90E7-34432097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Obraz 9">
            <a:extLst>
              <a:ext uri="{FF2B5EF4-FFF2-40B4-BE49-F238E27FC236}">
                <a16:creationId xmlns:a16="http://schemas.microsoft.com/office/drawing/2014/main" id="{80EC7B7F-6266-45ED-AF42-C758C447AA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pole tekstowe 1">
            <a:extLst>
              <a:ext uri="{FF2B5EF4-FFF2-40B4-BE49-F238E27FC236}">
                <a16:creationId xmlns:a16="http://schemas.microsoft.com/office/drawing/2014/main" id="{0708B78F-040A-40B8-ABAF-0E0F9323A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udział poszczególnych typów działań </a:t>
            </a:r>
            <a:b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region wodny Górnej-Zachodniej Wisły</a:t>
            </a:r>
          </a:p>
        </p:txBody>
      </p:sp>
      <p:sp>
        <p:nvSpPr>
          <p:cNvPr id="46085" name="Text Box 33">
            <a:extLst>
              <a:ext uri="{FF2B5EF4-FFF2-40B4-BE49-F238E27FC236}">
                <a16:creationId xmlns:a16="http://schemas.microsoft.com/office/drawing/2014/main" id="{E6DA24C7-EB0B-496E-BD0A-84CA360AC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9881" y="2960575"/>
            <a:ext cx="593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</a:t>
            </a:r>
            <a:r>
              <a:rPr lang="pl-PL" altLang="pl-PL" sz="1300" b="1" dirty="0" err="1">
                <a:solidFill>
                  <a:srgbClr val="FFC000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sp>
        <p:nvSpPr>
          <p:cNvPr id="46086" name="Text Box 35">
            <a:extLst>
              <a:ext uri="{FF2B5EF4-FFF2-40B4-BE49-F238E27FC236}">
                <a16:creationId xmlns:a16="http://schemas.microsoft.com/office/drawing/2014/main" id="{D3EAF7E0-B018-49BF-9AF8-F8D5EAFA0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92840"/>
            <a:ext cx="11136313" cy="100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regionie wodnym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Górnej-Zachodniej Wisły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opracowano 26 działań naprawczych dla 5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w tym 14 technicznych, 5 nietechnicznych, 7 nietechniczno/technicznych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pl-PL" altLang="pl-PL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nakierowane na redukcję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skumulowanych (</a:t>
            </a:r>
            <a:r>
              <a:rPr lang="pl-PL" altLang="pl-PL" sz="14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RWrC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</a:t>
            </a:r>
            <a:r>
              <a:rPr lang="pl-PL" altLang="pl-PL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31% wszystkich działań</a:t>
            </a:r>
            <a:r>
              <a:rPr lang="pl-PL" altLang="pl-PL" sz="14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pl-PL" altLang="pl-PL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Działania nakierowane na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fizykochemiczne i chemiczne (</a:t>
            </a:r>
            <a:r>
              <a:rPr lang="pl-PL" altLang="pl-PL" sz="14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RWrP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</a:t>
            </a:r>
            <a:r>
              <a:rPr lang="pl-PL" altLang="pl-PL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42% wszystkich działań. Działania nakierowane na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hydromorfologiczne </a:t>
            </a:r>
            <a:r>
              <a:rPr lang="pl-PL" altLang="pl-PL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27 %. </a:t>
            </a:r>
            <a:endParaRPr lang="pl-PL" altLang="pl-PL" sz="1200" dirty="0">
              <a:latin typeface="Arial" panose="020B0604020202020204" pitchFamily="34" charset="0"/>
            </a:endParaRP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4F168D9C-A721-41FE-A326-40280E15A9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7347779"/>
              </p:ext>
            </p:extLst>
          </p:nvPr>
        </p:nvGraphicFramePr>
        <p:xfrm>
          <a:off x="3981220" y="325267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F3C6ADB3-1BE5-4AED-83A4-A3AC7A3E3522}"/>
              </a:ext>
            </a:extLst>
          </p:cNvPr>
          <p:cNvGraphicFramePr>
            <a:graphicFrameLocks/>
          </p:cNvGraphicFramePr>
          <p:nvPr/>
        </p:nvGraphicFramePr>
        <p:xfrm>
          <a:off x="5430163" y="2074617"/>
          <a:ext cx="6385917" cy="2820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region wodny Górnej-Zachodniej Wisły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98613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4643" y="1542416"/>
            <a:ext cx="3136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" y="5417850"/>
            <a:ext cx="50228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łącznie  37 046,99 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>
            <a:off x="5681663" y="5395913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819900" y="4979988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81280BF2-8165-4C29-AE4A-15D8822A4BC1}"/>
              </a:ext>
            </a:extLst>
          </p:cNvPr>
          <p:cNvGraphicFramePr>
            <a:graphicFrameLocks/>
          </p:cNvGraphicFramePr>
          <p:nvPr/>
        </p:nvGraphicFramePr>
        <p:xfrm>
          <a:off x="147955" y="1972596"/>
          <a:ext cx="5196205" cy="2820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F62BB500-8343-4AE4-B355-E8BF9EBC9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0FA0C2B4-AAF2-4B48-B5BB-853087FB8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0CA960DD-A2EB-411E-BC61-26F937D90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Górnej-Zachodniej</a:t>
            </a:r>
            <a:r>
              <a:rPr lang="pl-PL" altLang="pl-PL" sz="1800" b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Wisły – przykład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CE0ADBE8-223C-4E85-9881-9CF339C7D38E}"/>
              </a:ext>
            </a:extLst>
          </p:cNvPr>
          <p:cNvGraphicFramePr>
            <a:graphicFrameLocks noGrp="1"/>
          </p:cNvGraphicFramePr>
          <p:nvPr/>
        </p:nvGraphicFramePr>
        <p:xfrm>
          <a:off x="360363" y="1304925"/>
          <a:ext cx="6629717" cy="1187451"/>
        </p:xfrm>
        <a:graphic>
          <a:graphicData uri="http://schemas.openxmlformats.org/drawingml/2006/table">
            <a:tbl>
              <a:tblPr/>
              <a:tblGrid>
                <a:gridCol w="720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8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5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80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Zb. Tresna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5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RW20002221327999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silnie zmieniona część wód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  <a:b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chemiczne </a:t>
                      </a:r>
                      <a:br>
                        <a:rPr kumimoji="0" lang="pl-PL" altLang="pl-PL" sz="10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obszary chronione</a:t>
                      </a:r>
                      <a:br>
                        <a:rPr kumimoji="0" lang="pl-PL" altLang="pl-PL" sz="10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08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region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Górnej-Zachodniej Wisły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ocena stanu na rok 2018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CDA7F7A3-B41D-4CC6-B47B-8DB93C9E3CFA}"/>
              </a:ext>
            </a:extLst>
          </p:cNvPr>
          <p:cNvGraphicFramePr>
            <a:graphicFrameLocks noGrp="1"/>
          </p:cNvGraphicFramePr>
          <p:nvPr/>
        </p:nvGraphicFramePr>
        <p:xfrm>
          <a:off x="7070405" y="5821362"/>
          <a:ext cx="4979675" cy="336550"/>
        </p:xfrm>
        <a:graphic>
          <a:graphicData uri="http://schemas.openxmlformats.org/drawingml/2006/table">
            <a:tbl>
              <a:tblPr/>
              <a:tblGrid>
                <a:gridCol w="497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65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Górnej-Zachodniej Wisły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794" marB="4579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pole tekstowe 5">
            <a:extLst>
              <a:ext uri="{FF2B5EF4-FFF2-40B4-BE49-F238E27FC236}">
                <a16:creationId xmlns:a16="http://schemas.microsoft.com/office/drawing/2014/main" id="{05089DE6-3370-4FC7-AF5B-944E0A103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654219"/>
            <a:ext cx="6629717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 2, w tym 2 techniczne 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DB7AE922-60D7-4708-AD09-034C3B7A2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405" y="1255764"/>
            <a:ext cx="5019838" cy="4565598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0D0C7745-B65C-48E2-A0FE-CB028739B7D3}"/>
              </a:ext>
            </a:extLst>
          </p:cNvPr>
          <p:cNvGraphicFramePr>
            <a:graphicFrameLocks noGrp="1"/>
          </p:cNvGraphicFramePr>
          <p:nvPr/>
        </p:nvGraphicFramePr>
        <p:xfrm>
          <a:off x="360363" y="3066732"/>
          <a:ext cx="6669880" cy="2996168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47585707"/>
                    </a:ext>
                  </a:extLst>
                </a:gridCol>
                <a:gridCol w="2794317">
                  <a:extLst>
                    <a:ext uri="{9D8B030D-6E8A-4147-A177-3AD203B41FA5}">
                      <a16:colId xmlns:a16="http://schemas.microsoft.com/office/drawing/2014/main" val="1086747097"/>
                    </a:ext>
                  </a:extLst>
                </a:gridCol>
                <a:gridCol w="1869440">
                  <a:extLst>
                    <a:ext uri="{9D8B030D-6E8A-4147-A177-3AD203B41FA5}">
                      <a16:colId xmlns:a16="http://schemas.microsoft.com/office/drawing/2014/main" val="2204951180"/>
                    </a:ext>
                  </a:extLst>
                </a:gridCol>
                <a:gridCol w="1066323">
                  <a:extLst>
                    <a:ext uri="{9D8B030D-6E8A-4147-A177-3AD203B41FA5}">
                      <a16:colId xmlns:a16="http://schemas.microsoft.com/office/drawing/2014/main" val="3995852823"/>
                    </a:ext>
                  </a:extLst>
                </a:gridCol>
              </a:tblGrid>
              <a:tr h="33678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Działania uzupełniające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694647"/>
                  </a:ext>
                </a:extLst>
              </a:tr>
              <a:tr h="188976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RWrHM_02.01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Opracowanie wariantowej analizy sposobu udrożnienia przegród poprzecznych wraz ze wskazaniem wariantu do realizacji oraz opracowaniem dokumentacji projektowej, zgodnie z wymaganiami dla budowli proekologicznych z uwzględnieniem spełnienia celów środowiskowych obszarów przyrodniczych w zakresie drożności. Termin realizacji do 2023 roku. Program musi być zgodny z pozostałymi celami ustanowionymi w dla obszarów chronionych i wymaganiami przedmiotów ochrony.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Stwierdzone ryzyko dla celów środowiskowych obszarów przyrodniczych w zakresie drożności dla jcwp powyżej zbiornika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806495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RWrHM_02.02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Realizacja wybranego wariantu udrożnienia przegród poprzecznych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Stwierdzone ryzyko dla celów środowiskowych obszarów przyrodniczych w zakresie drożności dla jcwp powyżej zbiornika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techniczne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5777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F62BB500-8343-4AE4-B355-E8BF9EBC9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0FA0C2B4-AAF2-4B48-B5BB-853087FB8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0CA960DD-A2EB-411E-BC61-26F937D90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Górnej-Zachodniej</a:t>
            </a:r>
            <a:r>
              <a:rPr lang="pl-PL" altLang="pl-PL" sz="1800" b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Wisły – przykład</a:t>
            </a:r>
          </a:p>
        </p:txBody>
      </p:sp>
      <p:sp>
        <p:nvSpPr>
          <p:cNvPr id="9" name="pole tekstowe 5">
            <a:extLst>
              <a:ext uri="{FF2B5EF4-FFF2-40B4-BE49-F238E27FC236}">
                <a16:creationId xmlns:a16="http://schemas.microsoft.com/office/drawing/2014/main" id="{05089DE6-3370-4FC7-AF5B-944E0A103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54653"/>
            <a:ext cx="11738180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Działania podstawowe</a:t>
            </a:r>
            <a:r>
              <a:rPr lang="pl-PL" alt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: </a:t>
            </a: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4, w tym 2 techniczne, i 2 techniczne/nietechniczne</a:t>
            </a:r>
            <a:endParaRPr lang="pl-PL" altLang="pl-PL" sz="10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0D0C7745-B65C-48E2-A0FE-CB028739B7D3}"/>
              </a:ext>
            </a:extLst>
          </p:cNvPr>
          <p:cNvGraphicFramePr>
            <a:graphicFrameLocks noGrp="1"/>
          </p:cNvGraphicFramePr>
          <p:nvPr/>
        </p:nvGraphicFramePr>
        <p:xfrm>
          <a:off x="257175" y="1814725"/>
          <a:ext cx="11738180" cy="2670751"/>
        </p:xfrm>
        <a:graphic>
          <a:graphicData uri="http://schemas.openxmlformats.org/drawingml/2006/table">
            <a:tbl>
              <a:tblPr/>
              <a:tblGrid>
                <a:gridCol w="1653934">
                  <a:extLst>
                    <a:ext uri="{9D8B030D-6E8A-4147-A177-3AD203B41FA5}">
                      <a16:colId xmlns:a16="http://schemas.microsoft.com/office/drawing/2014/main" val="347585707"/>
                    </a:ext>
                  </a:extLst>
                </a:gridCol>
                <a:gridCol w="4917659">
                  <a:extLst>
                    <a:ext uri="{9D8B030D-6E8A-4147-A177-3AD203B41FA5}">
                      <a16:colId xmlns:a16="http://schemas.microsoft.com/office/drawing/2014/main" val="1086747097"/>
                    </a:ext>
                  </a:extLst>
                </a:gridCol>
                <a:gridCol w="3289988">
                  <a:extLst>
                    <a:ext uri="{9D8B030D-6E8A-4147-A177-3AD203B41FA5}">
                      <a16:colId xmlns:a16="http://schemas.microsoft.com/office/drawing/2014/main" val="2204951180"/>
                    </a:ext>
                  </a:extLst>
                </a:gridCol>
                <a:gridCol w="1876599">
                  <a:extLst>
                    <a:ext uri="{9D8B030D-6E8A-4147-A177-3AD203B41FA5}">
                      <a16:colId xmlns:a16="http://schemas.microsoft.com/office/drawing/2014/main" val="3995852823"/>
                    </a:ext>
                  </a:extLst>
                </a:gridCol>
              </a:tblGrid>
              <a:tr h="33678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Działania uzupełniające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694647"/>
                  </a:ext>
                </a:extLst>
              </a:tr>
              <a:tr h="166340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RWrHM_02.01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Opracowanie wariantowej analizy sposobu udrożnienia przegród poprzecznych wraz ze wskazaniem wariantu do realizacji oraz opracowaniem dokumentacji projektowej, zgodnie z wymaganiami dla budowli proekologicznych z uwzględnieniem spełnienia celów środowiskowych obszarów przyrodniczych w zakresie drożności. Termin realizacji do 2023 roku. Program musi być zgodny z pozostałymi celami ustanowionymi w dla obszarów chronionych i wymaganiami przedmiotów ochrony.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Stwierdzone ryzyko dla celów środowiskowych obszarów przyrodniczych w zakresie drożności dla jcwp powyżej zbiornika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806495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RWrHM_02.02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Realizacja wybranego wariantu udrożnienia przegród poprzecznych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Stwierdzone ryzyko dla celów środowiskowych obszarów przyrodniczych w zakresie drożności dla jcwp powyżej zbiornika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techniczne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577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885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Obraz 7">
            <a:extLst>
              <a:ext uri="{FF2B5EF4-FFF2-40B4-BE49-F238E27FC236}">
                <a16:creationId xmlns:a16="http://schemas.microsoft.com/office/drawing/2014/main" id="{CC95FA57-227A-4134-9676-8DBA8C7DA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5" name="Obraz 9">
            <a:extLst>
              <a:ext uri="{FF2B5EF4-FFF2-40B4-BE49-F238E27FC236}">
                <a16:creationId xmlns:a16="http://schemas.microsoft.com/office/drawing/2014/main" id="{AAF6877C-FB1B-4F90-8E23-8B90DDDB4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623CA287-8783-42CC-8D8D-C551ED634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489" y="1916906"/>
            <a:ext cx="4003675" cy="17494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Dunaju zestawy działań opracowano łącznie dla 4 jcw (57 % wszystkich jcw w obszarze dorzecza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w tym dla:</a:t>
            </a: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 w regionie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Czadeczki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(zestaw działań opracowany dla 1 jcwp RW (50% wszystkich jcw regionu),</a:t>
            </a: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jcw w regionie Czarnej Orawy (zestaw działań opracowany dla 60% wszystkich jcw regionu). </a:t>
            </a:r>
            <a:endParaRPr lang="pl-PL" alt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20839" name="Obraz 9">
            <a:extLst>
              <a:ext uri="{FF2B5EF4-FFF2-40B4-BE49-F238E27FC236}">
                <a16:creationId xmlns:a16="http://schemas.microsoft.com/office/drawing/2014/main" id="{529FB9F1-0A62-45A3-831D-44EF66875D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75821AB8-9827-4260-B039-A018E6B71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Dunaju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5F556883-BD63-49AB-8B51-6A47D8978E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067280"/>
              </p:ext>
            </p:extLst>
          </p:nvPr>
        </p:nvGraphicFramePr>
        <p:xfrm>
          <a:off x="5432835" y="594366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3519472311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Dunaju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130785"/>
                  </a:ext>
                </a:extLst>
              </a:tr>
            </a:tbl>
          </a:graphicData>
        </a:graphic>
      </p:graphicFrame>
      <p:pic>
        <p:nvPicPr>
          <p:cNvPr id="120843" name="Obraz 14">
            <a:extLst>
              <a:ext uri="{FF2B5EF4-FFF2-40B4-BE49-F238E27FC236}">
                <a16:creationId xmlns:a16="http://schemas.microsoft.com/office/drawing/2014/main" id="{BCBC7754-70F2-4D9D-8082-AD355F963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83" y="4240609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73DE4492-7EFD-4453-A22E-261A4A4106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594" y="1118209"/>
            <a:ext cx="5367643" cy="488193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Obraz 7">
            <a:extLst>
              <a:ext uri="{FF2B5EF4-FFF2-40B4-BE49-F238E27FC236}">
                <a16:creationId xmlns:a16="http://schemas.microsoft.com/office/drawing/2014/main" id="{96AB8C7C-B907-4BDC-B494-D5ACA5909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Obraz 9">
            <a:extLst>
              <a:ext uri="{FF2B5EF4-FFF2-40B4-BE49-F238E27FC236}">
                <a16:creationId xmlns:a16="http://schemas.microsoft.com/office/drawing/2014/main" id="{F459166E-FCAF-4279-944F-5184C370E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0" name="Text Box 534">
            <a:extLst>
              <a:ext uri="{FF2B5EF4-FFF2-40B4-BE49-F238E27FC236}">
                <a16:creationId xmlns:a16="http://schemas.microsoft.com/office/drawing/2014/main" id="{F7ACFF6E-3B5A-439B-B29E-34B1CBA50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890" y="2334975"/>
            <a:ext cx="2363024" cy="1371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2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 2 jcw RW </a:t>
            </a: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opracowano 26 działań naprawczych </a:t>
            </a:r>
            <a:b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(81% - działania podstawowe, 19% - uzupełniające).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1 jcwpd </a:t>
            </a: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GW opracowano 3 działania naprawcze </a:t>
            </a:r>
            <a:b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</a:t>
            </a:r>
            <a:r>
              <a:rPr lang="pl-PL" altLang="pl-PL" sz="1200" dirty="0"/>
              <a:t>100% - uzupełniające)</a:t>
            </a:r>
          </a:p>
        </p:txBody>
      </p:sp>
      <p:pic>
        <p:nvPicPr>
          <p:cNvPr id="116741" name="Obraz 9">
            <a:extLst>
              <a:ext uri="{FF2B5EF4-FFF2-40B4-BE49-F238E27FC236}">
                <a16:creationId xmlns:a16="http://schemas.microsoft.com/office/drawing/2014/main" id="{BA14ADAB-5A61-4670-ADC5-C33E406CBD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EEDD7BEF-A89A-4467-8480-335BDCEEB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6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 Czarnej Orawy</a:t>
            </a: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BCD8A938-195E-4555-BADB-68C96421D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7214" y="5696743"/>
            <a:ext cx="5651500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1" tIns="45677" rIns="91451" bIns="45677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Mapa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ogólna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jcwp</a:t>
            </a:r>
            <a:r>
              <a:rPr lang="pl-PL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 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 </a:t>
            </a: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zestawami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działań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</a:t>
            </a:r>
            <a:r>
              <a:rPr lang="pl-PL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region wodny Czarnej </a:t>
            </a:r>
            <a:r>
              <a:rPr lang="pl-PL" altLang="pl-PL" sz="800" dirty="0">
                <a:solidFill>
                  <a:schemeClr val="accent1"/>
                </a:solidFill>
                <a:ea typeface="Roboto" panose="02000000000000000000" pitchFamily="2" charset="0"/>
                <a:cs typeface="Calibri" panose="020F0502020204030204" pitchFamily="34" charset="0"/>
              </a:rPr>
              <a:t>Orawy</a:t>
            </a:r>
            <a:endParaRPr lang="en-US" altLang="pl-PL" sz="800" dirty="0">
              <a:solidFill>
                <a:schemeClr val="accent1"/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pl-PL" sz="800" dirty="0">
              <a:solidFill>
                <a:schemeClr val="accent1"/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16744" name="pole tekstowe 10">
            <a:extLst>
              <a:ext uri="{FF2B5EF4-FFF2-40B4-BE49-F238E27FC236}">
                <a16:creationId xmlns:a16="http://schemas.microsoft.com/office/drawing/2014/main" id="{4A9233EA-33FB-43DC-B5A4-356E62A31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96975"/>
            <a:ext cx="1181576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eaLnBrk="1" hangingPunct="1"/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regionie wodnym Czarnej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Orawy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opracowano zestawy działań dla 3 jcw (60 % wszystkich jcw): 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łącznie 29 działań: 21 działania podstawowe, 8 działań uzupełniających).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381C003E-5F9B-467B-9EDB-6207DD71E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24" y="5696743"/>
            <a:ext cx="565150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1" tIns="45677" rIns="91451" bIns="45677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Mapa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ogólna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jcwp</a:t>
            </a:r>
            <a:r>
              <a:rPr lang="pl-PL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 </a:t>
            </a: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zestawami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działań</a:t>
            </a:r>
            <a:r>
              <a:rPr lang="pl-PL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</a:t>
            </a:r>
            <a:r>
              <a:rPr lang="pl-PL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region wodny Czarnej </a:t>
            </a:r>
            <a:r>
              <a:rPr lang="pl-PL" altLang="pl-PL" sz="800" dirty="0">
                <a:solidFill>
                  <a:schemeClr val="accent1"/>
                </a:solidFill>
              </a:rPr>
              <a:t>Orawy</a:t>
            </a:r>
            <a:endParaRPr lang="en-US" altLang="pl-PL" sz="800" dirty="0">
              <a:solidFill>
                <a:schemeClr val="accent1"/>
              </a:solidFill>
            </a:endParaRPr>
          </a:p>
        </p:txBody>
      </p:sp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F6B92F44-314B-436C-8B13-5055DFD41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525" y="1732280"/>
            <a:ext cx="4625563" cy="4207001"/>
          </a:xfrm>
          <a:prstGeom prst="rect">
            <a:avLst/>
          </a:prstGeom>
        </p:spPr>
      </p:pic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93BCC2FF-365E-41C4-96AF-6E9C2D583C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2914" y="1732280"/>
            <a:ext cx="4625564" cy="420700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Obraz 7">
            <a:extLst>
              <a:ext uri="{FF2B5EF4-FFF2-40B4-BE49-F238E27FC236}">
                <a16:creationId xmlns:a16="http://schemas.microsoft.com/office/drawing/2014/main" id="{B3E8CAA3-41DE-4E8C-B4E4-292EB3FCF5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1" name="Obraz 9">
            <a:extLst>
              <a:ext uri="{FF2B5EF4-FFF2-40B4-BE49-F238E27FC236}">
                <a16:creationId xmlns:a16="http://schemas.microsoft.com/office/drawing/2014/main" id="{4387DCF2-083E-44D0-9C5B-4AFBCF10C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0183FEC-A8C2-4D19-9F46-EEF37772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Czarnej Orawy</a:t>
            </a:r>
          </a:p>
        </p:txBody>
      </p:sp>
      <p:sp>
        <p:nvSpPr>
          <p:cNvPr id="124933" name="pole tekstowe 12">
            <a:extLst>
              <a:ext uri="{FF2B5EF4-FFF2-40B4-BE49-F238E27FC236}">
                <a16:creationId xmlns:a16="http://schemas.microsoft.com/office/drawing/2014/main" id="{CB1C65F4-6A79-483E-8982-300A25C7F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350448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 – jcwp RW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0D0A66A5-87CD-44BF-9452-41683B7EF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4163" y="2616200"/>
            <a:ext cx="4841875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Koszt realizacji działań jcwp – łącznie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6 557,82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284ACA63-238D-4C6D-A0EE-91153F990919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35CD7562-8334-47F9-B86B-A750BB2F6509}"/>
              </a:ext>
            </a:extLst>
          </p:cNvPr>
          <p:cNvSpPr txBox="1"/>
          <p:nvPr/>
        </p:nvSpPr>
        <p:spPr>
          <a:xfrm>
            <a:off x="6796088" y="4137025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UE</a:t>
            </a:r>
          </a:p>
        </p:txBody>
      </p:sp>
      <p:pic>
        <p:nvPicPr>
          <p:cNvPr id="124937" name="Obraz 15">
            <a:extLst>
              <a:ext uri="{FF2B5EF4-FFF2-40B4-BE49-F238E27FC236}">
                <a16:creationId xmlns:a16="http://schemas.microsoft.com/office/drawing/2014/main" id="{9E68A738-AEEE-449E-A04A-9B9B4C0D0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6D0EAD4C-670A-4A5B-B18A-E9C10AF70F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2223862"/>
              </p:ext>
            </p:extLst>
          </p:nvPr>
        </p:nvGraphicFramePr>
        <p:xfrm>
          <a:off x="638214" y="2379428"/>
          <a:ext cx="5457786" cy="311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Obraz 7">
            <a:extLst>
              <a:ext uri="{FF2B5EF4-FFF2-40B4-BE49-F238E27FC236}">
                <a16:creationId xmlns:a16="http://schemas.microsoft.com/office/drawing/2014/main" id="{133599AD-81B4-47B1-AB4F-B5D6DE046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27" name="Obraz 9">
            <a:extLst>
              <a:ext uri="{FF2B5EF4-FFF2-40B4-BE49-F238E27FC236}">
                <a16:creationId xmlns:a16="http://schemas.microsoft.com/office/drawing/2014/main" id="{0C2D73CB-1C07-4BA7-8A24-D5B0C7F56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DF219B9F-75EC-4C7B-BED2-3F762A560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Czarnej Orawy</a:t>
            </a:r>
          </a:p>
        </p:txBody>
      </p:sp>
      <p:sp>
        <p:nvSpPr>
          <p:cNvPr id="129029" name="pole tekstowe 13">
            <a:extLst>
              <a:ext uri="{FF2B5EF4-FFF2-40B4-BE49-F238E27FC236}">
                <a16:creationId xmlns:a16="http://schemas.microsoft.com/office/drawing/2014/main" id="{BA12C53E-0566-4270-BA4F-E21DB735B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5088"/>
            <a:ext cx="397416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 odpowiedzialne za realizację –jcwp RW</a:t>
            </a: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52061D4A-EEFB-4318-BC8E-0C2A156C8A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3032615"/>
              </p:ext>
            </p:extLst>
          </p:nvPr>
        </p:nvGraphicFramePr>
        <p:xfrm>
          <a:off x="2069265" y="1658480"/>
          <a:ext cx="8623742" cy="4487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" y="131832"/>
            <a:ext cx="12192000" cy="614538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974581"/>
              </p:ext>
            </p:extLst>
          </p:nvPr>
        </p:nvGraphicFramePr>
        <p:xfrm>
          <a:off x="328830" y="3568119"/>
          <a:ext cx="4329433" cy="2210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4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9136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jcwpd w RW Górnej-Zachodniej Wisły</a:t>
                      </a:r>
                      <a:endParaRPr lang="pl-PL" sz="1000" b="1" kern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24*</a:t>
                      </a:r>
                      <a:endParaRPr lang="pl-PL" sz="1000" b="1" kern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877"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 (liczba jcwpd)</a:t>
                      </a:r>
                      <a:endParaRPr lang="pl-PL" sz="10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877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niezagrożone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877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zagrożone </a:t>
                      </a:r>
                      <a:b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(101, 131, 132, 135 i 147)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877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(liczba jcwpd)</a:t>
                      </a:r>
                      <a:endParaRPr lang="pl-PL" sz="10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87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dobry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22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48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słaby (nr 135 i 147)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24399" y="1266149"/>
            <a:ext cx="49750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</a:t>
            </a:r>
            <a:r>
              <a:rPr lang="pl-PL" sz="1200" dirty="0">
                <a:ea typeface="Roboto" panose="02000000000000000000" pitchFamily="2" charset="0"/>
              </a:rPr>
              <a:t> </a:t>
            </a: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związane są z następującymi piętrami wodonośnymi: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czwartorzędowe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neogeńskie</a:t>
            </a: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paleogeńskie</a:t>
            </a: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 </a:t>
            </a:r>
            <a:r>
              <a:rPr lang="pl-PL" sz="1200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paleogeńsko</a:t>
            </a: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-kredowe (fliszowe)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kredowe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jurajskie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triasowe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permskie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karbońskie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dewońskie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utwory </a:t>
            </a:r>
            <a:r>
              <a:rPr lang="pl-PL" sz="1200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krystaliniku</a:t>
            </a:r>
            <a:endParaRPr lang="pl-PL" sz="1200" dirty="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257331" y="5900820"/>
            <a:ext cx="52906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latin typeface="Roboto" panose="02000000000000000000" pitchFamily="2" charset="0"/>
                <a:ea typeface="Roboto" panose="02000000000000000000" pitchFamily="2" charset="0"/>
              </a:rPr>
              <a:t>* jcwpd nr 118, 134 i 135 zlokalizowane są na obszarze dwóch regionów wodnych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5A1CA511-7624-4949-85BB-FCB432F89E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2535" y="1239925"/>
            <a:ext cx="5261684" cy="478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125" y="3158601"/>
            <a:ext cx="4311231" cy="305063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1542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185083" y="5588645"/>
            <a:ext cx="25581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Procent powierzchni regionu wodnego Górnej-Zachodniej Wisły z jcwpd o słabym stanie chemicznym 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776445"/>
              </p:ext>
            </p:extLst>
          </p:nvPr>
        </p:nvGraphicFramePr>
        <p:xfrm>
          <a:off x="317500" y="1217043"/>
          <a:ext cx="11550650" cy="1645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3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5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Numer jcwpd (kod UE)</a:t>
                      </a:r>
                      <a:endParaRPr lang="pl-PL" sz="1000" b="1" kern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 jcwpd</a:t>
                      </a:r>
                      <a:endParaRPr lang="pl-PL" sz="1000" b="1" kern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stanu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Przyczyna stanu słabego </a:t>
                      </a:r>
                      <a:br>
                        <a:rPr lang="pl-PL" sz="10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0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(test klasyfikacyjny)</a:t>
                      </a:r>
                      <a:endParaRPr lang="pl-PL" sz="1000" b="1" kern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  <a:endParaRPr lang="pl-PL" sz="1000" b="1" kern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 środowiskowy</a:t>
                      </a:r>
                      <a:endParaRPr lang="pl-PL" sz="1000" b="1" kern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135 (PLGW2000135)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1 604,04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pl-PL" sz="1000" kern="1200" baseline="30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</a:t>
                      </a:r>
                      <a:r>
                        <a:rPr lang="pl-PL" sz="1000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stan chemiczny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C.1. – ogólna ocena stanu chemicznego (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przekroczenie wartości progowej dobrego stanu chemicznego wód poziemnych następujących wskaźników: K, Fe, As, 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pH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, Al, SO4, TOC)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chemicznie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z wyłączeniem przekroczeń wartości progowej dobrego stanu  w przypadku wskaźników: K, Fe, Mn, As, 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pH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Al, SO4, TOC i dobry stan ilościowy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147</a:t>
                      </a:r>
                    </a:p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(PLGW2000147)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490,36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pl-PL" sz="1000" kern="1200" baseline="30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I.1 – bilans wodny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ilościowo </a:t>
                      </a:r>
                      <a:b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 chemiczne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brak pogorszenia aktualnego stanu ilościowego (słaby stan ilościowy w zakresie bilansu wodnego)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Chart 30">
            <a:extLst>
              <a:ext uri="{FF2B5EF4-FFF2-40B4-BE49-F238E27FC236}">
                <a16:creationId xmlns:a16="http://schemas.microsoft.com/office/drawing/2014/main" id="{6D1B6A98-09E9-4344-87E6-8E3439EE4107}"/>
              </a:ext>
            </a:extLst>
          </p:cNvPr>
          <p:cNvGraphicFramePr/>
          <p:nvPr/>
        </p:nvGraphicFramePr>
        <p:xfrm>
          <a:off x="257331" y="3256640"/>
          <a:ext cx="3808702" cy="25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pole tekstowe 2"/>
          <p:cNvSpPr txBox="1"/>
          <p:nvPr/>
        </p:nvSpPr>
        <p:spPr>
          <a:xfrm>
            <a:off x="3965055" y="5588645"/>
            <a:ext cx="24302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regionu wodnego</a:t>
            </a: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Górnej-Zachodniej Wisły </a:t>
            </a:r>
          </a:p>
          <a:p>
            <a:pPr algn="ctr"/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 jcwpd o słabym stanie ilościowym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Wykres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257863"/>
              </p:ext>
            </p:extLst>
          </p:nvPr>
        </p:nvGraphicFramePr>
        <p:xfrm>
          <a:off x="0" y="3118202"/>
          <a:ext cx="4483510" cy="241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Wykres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565739"/>
              </p:ext>
            </p:extLst>
          </p:nvPr>
        </p:nvGraphicFramePr>
        <p:xfrm>
          <a:off x="3936637" y="3158601"/>
          <a:ext cx="3887636" cy="241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757241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22030416"/>
              </p:ext>
            </p:extLst>
          </p:nvPr>
        </p:nvGraphicFramePr>
        <p:xfrm>
          <a:off x="2933700" y="1762125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1" y="1971674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1" y="1857375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74354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835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519883"/>
              </p:ext>
            </p:extLst>
          </p:nvPr>
        </p:nvGraphicFramePr>
        <p:xfrm>
          <a:off x="2023139" y="1443961"/>
          <a:ext cx="8128000" cy="16367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465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44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3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499655" y="3452042"/>
            <a:ext cx="155523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4565650" y="3452042"/>
            <a:ext cx="127310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8507200" y="3435140"/>
            <a:ext cx="197842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  <p:graphicFrame>
        <p:nvGraphicFramePr>
          <p:cNvPr id="14" name="Wykres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8966887"/>
              </p:ext>
            </p:extLst>
          </p:nvPr>
        </p:nvGraphicFramePr>
        <p:xfrm>
          <a:off x="0" y="3868692"/>
          <a:ext cx="3898484" cy="2298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Wykres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4702445"/>
              </p:ext>
            </p:extLst>
          </p:nvPr>
        </p:nvGraphicFramePr>
        <p:xfrm>
          <a:off x="7866554" y="3864634"/>
          <a:ext cx="4158669" cy="2298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Wykres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5266947"/>
              </p:ext>
            </p:extLst>
          </p:nvPr>
        </p:nvGraphicFramePr>
        <p:xfrm>
          <a:off x="3924300" y="3868692"/>
          <a:ext cx="4092964" cy="2298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007541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355600" y="1928068"/>
            <a:ext cx="11531897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wniosku na potrzeby ustanowienia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ustanowienie obszaru ochronnego zbiornika wód śródlądowych (GZWP) –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9 jcwpd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355600" y="3259594"/>
            <a:ext cx="11531899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dobrowolne stosowanie działań ze "Zbioru zaleceń dobrej praktyki rolniczej” –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4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dodatkowy przegląd udzielonych pozwoleń wodnoprawnych związanych z poborem wód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przemyśle - 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rolnictwie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dodatku do dokumentacji hydrogeologicznej ustalającej zasoby eksploatacyjne ujęcia wód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rozpoznanie występowania nowych zanieczyszczeń w wodach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 - 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weryfikacja zasobów dyspozycyjnych wód podziemnych  -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weryfikacja zasobów eksploatacyjnych ujęć wód podziemnych ustalonych na podstawie dokumentacji hydrogeologicznych wykonanych przed 2004 r.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 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wsparcie działań organów administracji w zakresie ustanawiania obszarów ochronnych GZWP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 jcwpd</a:t>
            </a:r>
          </a:p>
        </p:txBody>
      </p:sp>
      <p:sp>
        <p:nvSpPr>
          <p:cNvPr id="11" name="Prostokąt zaokrąglony 10"/>
          <p:cNvSpPr/>
          <p:nvPr/>
        </p:nvSpPr>
        <p:spPr>
          <a:xfrm>
            <a:off x="355601" y="1299418"/>
            <a:ext cx="11531896" cy="62865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12" name="Prostokąt zaokrąglony 11"/>
          <p:cNvSpPr/>
          <p:nvPr/>
        </p:nvSpPr>
        <p:spPr>
          <a:xfrm>
            <a:off x="355601" y="2630944"/>
            <a:ext cx="11531898" cy="628650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8142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4870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17530" y="1315749"/>
            <a:ext cx="4903066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Zbiorniki Wód Podziemnych (GZWP):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11 GZWP związanych z utworami czwartorzędowymi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 GZWP związane z utworami paleogeńskimi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paleogeńsko-neogeńskimi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neogeńskimi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 GZWP związane z utworami kredowymi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kredowo-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paleogeńskimi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kredowo-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-czwartorzędowymi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 GZWP związanych z utworami jurajskimi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jurajsko-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neogeńskimi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4 GZWP związane z utworami triasowymi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triasowo-jurajsko-kredowo-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paleogeńskimi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 GZWP związane z utworami dewońskimi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23850" y="4996051"/>
            <a:ext cx="4896746" cy="969496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-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425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326, 405, 406, 425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916" y="1234664"/>
            <a:ext cx="6874310" cy="486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593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539419"/>
              </p:ext>
            </p:extLst>
          </p:nvPr>
        </p:nvGraphicFramePr>
        <p:xfrm>
          <a:off x="361949" y="1413110"/>
          <a:ext cx="11449050" cy="426907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6984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(GWI)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dodatkowy przegląd udzielonych pozwoleń wodnoprawnych związanych z poborem wód podziemnych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zużycia wody w rolnictwie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zużycia wody w przemyśle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dodatku do dokumentacji hydrogeologicznej ustalającej zasoby eksploatacyjne ujęcia wód podziemnych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zasobów dyspozycyjnych wód podziemnych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zasobów eksploatacyjnych ujęć wód podziemnych ustalonych na podstawie dokumentacji hydrogeologicznych wykonanych przed 2004 r. </a:t>
                      </a:r>
                      <a:endParaRPr lang="pl-PL" sz="11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42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Działania ukierunkowane na redukcję presji chemicznej (GWC)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wsparcie działań organów administracji w zakresie ustanawiania obszarów ochronnych GZWP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Działania ukierunkowane na redukcję presji ilościowej i chemicznej (GWIC)</a:t>
                      </a:r>
                    </a:p>
                    <a:p>
                      <a:pPr marL="0" indent="-285750" algn="l" defTabSz="914400" rtl="0" eaLnBrk="1" latinLnBrk="0" hangingPunct="1">
                        <a:lnSpc>
                          <a:spcPct val="150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82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Działania ukierunkowane na redukcję presji chemicznej typu A (GWPA)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dobrowolne stosowanie działań ze "Zbioru zaleceń dobrej praktyki rolniczej”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rozpoznanie występowania nowych zanieczyszczeń w wodach podziemnych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szkolenia z zakresu dobrowolnego stosowania "Zbioru zaleceń dobrej praktyki rolniczej", mającego na celu ochronę wód przed zanieczyszczeniem azotanami pochodzącymi ze źródeł rolniczych </a:t>
                      </a:r>
                    </a:p>
                    <a:p>
                      <a:pPr algn="ctr"/>
                      <a:endParaRPr lang="pl-PL" sz="11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Działania ukierunkowane na redukcję presji chemicznej typu B (GWPB)</a:t>
                      </a:r>
                    </a:p>
                    <a:p>
                      <a:pPr marL="0" indent="-285750" algn="l" defTabSz="914400" rtl="0" eaLnBrk="1" latinLnBrk="0" hangingPunct="1">
                        <a:lnSpc>
                          <a:spcPct val="150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7608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838199" y="1399667"/>
            <a:ext cx="30075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Harmonogram wdrożenia działań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7408738" y="1399666"/>
            <a:ext cx="3445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Jednostki odpowiedzialne za realizację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384174" y="5109637"/>
            <a:ext cx="4680000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729 600 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 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uzupełniających – 729 600 zł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6791325" y="4894194"/>
            <a:ext cx="4680000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UE</a:t>
            </a:r>
          </a:p>
        </p:txBody>
      </p:sp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4193375"/>
              </p:ext>
            </p:extLst>
          </p:nvPr>
        </p:nvGraphicFramePr>
        <p:xfrm>
          <a:off x="384174" y="1833636"/>
          <a:ext cx="4791076" cy="2820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pole tekstowe 13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5" name="Strzałka w prawo 14">
            <a:extLst>
              <a:ext uri="{FF2B5EF4-FFF2-40B4-BE49-F238E27FC236}">
                <a16:creationId xmlns:a16="http://schemas.microsoft.com/office/drawing/2014/main" id="{5D237424-25F0-439D-9351-242671E25070}"/>
              </a:ext>
            </a:extLst>
          </p:cNvPr>
          <p:cNvSpPr/>
          <p:nvPr/>
        </p:nvSpPr>
        <p:spPr>
          <a:xfrm>
            <a:off x="5519015" y="5321807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aphicFrame>
        <p:nvGraphicFramePr>
          <p:cNvPr id="16" name="Wykres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8572255"/>
              </p:ext>
            </p:extLst>
          </p:nvPr>
        </p:nvGraphicFramePr>
        <p:xfrm>
          <a:off x="6845300" y="1777294"/>
          <a:ext cx="4987975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44914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474425"/>
              </p:ext>
            </p:extLst>
          </p:nvPr>
        </p:nvGraphicFramePr>
        <p:xfrm>
          <a:off x="308117" y="1271519"/>
          <a:ext cx="11521932" cy="2461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465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363">
                <a:tc gridSpan="5"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135 (PLGW2000135)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1604,04 km</a:t>
                      </a:r>
                      <a:r>
                        <a:rPr lang="pl-PL" sz="11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chemicznie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pl-PL" sz="105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Głównym zagrożeniem dla wód podziemnych był do niedawna przemysł wydobywczy i przetwórstwo siarki, skupione w północnej części jednostki. Obecnie nie prowadzi się eksploatacji siarki a tereny </a:t>
                      </a:r>
                      <a:r>
                        <a:rPr lang="pl-PL" sz="1050" b="0" i="0" u="none" strike="noStrike" kern="1200" baseline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pogórnicze</a:t>
                      </a:r>
                      <a:r>
                        <a:rPr lang="pl-PL" sz="105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są rekultywowane. Odmienny typ zagrożenia dla wód podziemnych, o zdecydowanie mniejszym znaczeniu stanowią zanieczyszczenia pochodzenia rolniczego. Płytko występujące wody podziemne narażone są na zanieczyszczenie głównie związkami azotu, siarki oraz związkami organicznymi pochodzącymi z nawożenia. Presja o charakterze obszarowym dotyczy głównie obszarów zurbanizowanych, zwłaszcza w niewielkich miejscowościach, w których rozwój sieci wodociągowej zwykle nie jest równoczesny z rozwojem kanalizacji.</a:t>
                      </a:r>
                      <a:endParaRPr lang="pl-PL" sz="7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Górnej-Wschodniej Wisły 96%,region wodny Górnej-Zachodniej Wisły 4%,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słaby stan chemiczny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Wisła od Wisłoki do Sanu (R) 99%, San 1%, Wisłoka poniżej 1%, Wisła od Wisłoki do Sanu (K) poniżej 1%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74,91%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61 048,44 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1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8 905,21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1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4575810" y="3993396"/>
            <a:ext cx="7254239" cy="1923604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1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Działania podstawowe: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opracowanie wniosku na potrzeby ustanowienia obszaru ochronnego zbiornika wód śródlądowych (GZWP)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ustanowienie obszaru ochronnego zbiornika wód śródlądowych (GZWP)</a:t>
            </a:r>
          </a:p>
          <a:p>
            <a:pPr>
              <a:spcBef>
                <a:spcPts val="600"/>
              </a:spcBef>
            </a:pPr>
            <a:r>
              <a:rPr lang="pl-PL" sz="11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dobrowolne stosowanie działań ze "Zbioru zaleceń dobrej praktyki rolniczej„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rozpoznanie występowania nowych zanieczyszczeń w wodach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szkolenia z zakresu dobrowolnego stosowania "Zbioru zaleceń dobrej praktyki rolniczej", mającego na celu ochronę wód przed zanieczyszczeniem azotanami pochodzącymi ze źródeł rolniczych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wsparcie działań organów administracji w zakresie ustanawiania obszarów ochronnych GZWP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8" y="3750987"/>
            <a:ext cx="3145831" cy="2360621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85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26"/>
            <a:ext cx="12192000" cy="614538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038712"/>
              </p:ext>
            </p:extLst>
          </p:nvPr>
        </p:nvGraphicFramePr>
        <p:xfrm>
          <a:off x="231916" y="1276350"/>
          <a:ext cx="11636234" cy="2302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1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44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73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9250">
                <a:tc gridSpan="5"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147 (</a:t>
                      </a:r>
                      <a:r>
                        <a:rPr lang="pl-PL" sz="1300" b="1" i="0" u="none" strike="noStrike" kern="1200" baseline="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PLGW2000147</a:t>
                      </a: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490,36 km</a:t>
                      </a:r>
                      <a:r>
                        <a:rPr lang="pl-PL" sz="11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ilościowo i chemiczne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 objęta wpływem rozległego obniżenia zwierciadła wód podziemnych głównego i pierwszego poziomu wodonośnego w rejonie GZW. Obszar oddziaływania odwodnień górniczych obejmuje znaczny obszar całej JCWPd i jest udokumentowany lejami depresji. W porównaniu z poprzednią oceną stopień wykorzystania zasobów jest wyższy z uwagi na zmniejszenie ich wielkości (z uwagi na ich udokumentowanie) oraz wyższe wartości odwodnień górniczych. 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Górnej-Zachodniej Wisły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słaby ilościowy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Wisła od Skawy do Dunajca 62%,Wisła od Przemszy do Skawy 38%,Przemsza poniżej 1%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7,42%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20 911,58 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1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16 191,87 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1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pole tekstowe 8"/>
          <p:cNvSpPr txBox="1"/>
          <p:nvPr/>
        </p:nvSpPr>
        <p:spPr>
          <a:xfrm>
            <a:off x="4365932" y="3637743"/>
            <a:ext cx="7502218" cy="243143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1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dobrowolne stosowanie działań ze "Zbioru zaleceń dobrej praktyki rolniczej”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szkolenia z zakresu dobrowolnego stosowania "Zbioru zaleceń dobrej praktyki rolniczej", mającego na celu ochronę wód przed zanieczyszczeniem azotanami pochodzącymi ze źródeł rolniczych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rozpoznanie występowania nowych zanieczyszczeń w wodach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dodatkowy przegląd udzielonych pozwoleń wodnoprawnych związanych z poborem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ograniczenie zużycia wody w przemyśle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ograniczenie zużycia wody w rolnictwie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opracowanie dodatku do dokumentacji hydrogeologicznej ustalającej zasoby eksploatacyjne ujęcia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weryfikacja zasobów eksploatacyjnych ujęć wód podziemnych ustalonych na podstawie dokumentacji hydrogeologicznych wykonanych przed 2004 r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92" y="3625681"/>
            <a:ext cx="3310249" cy="24840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4870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 – region wodny Czarnej Orawy</a:t>
            </a:r>
            <a:endParaRPr lang="pl-PL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656546"/>
              </p:ext>
            </p:extLst>
          </p:nvPr>
        </p:nvGraphicFramePr>
        <p:xfrm>
          <a:off x="257331" y="2967524"/>
          <a:ext cx="4392308" cy="2454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845"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jcwpd w RW Czarnej Orawy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37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037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689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zagrożone (nr 164)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037"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037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199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stan słaby (nr 164)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01848" y="1390622"/>
            <a:ext cx="511476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-kredowe piętro wodonośne</a:t>
            </a:r>
          </a:p>
        </p:txBody>
      </p:sp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EDAB1D0E-E8E3-481C-AF55-DD50242F22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7469" y="1352325"/>
            <a:ext cx="5244996" cy="477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932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0831" y="2493958"/>
            <a:ext cx="5248211" cy="371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 – region wodny Czarnej Orawy</a:t>
            </a:r>
            <a:endParaRPr lang="pl-PL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159833"/>
              </p:ext>
            </p:extLst>
          </p:nvPr>
        </p:nvGraphicFramePr>
        <p:xfrm>
          <a:off x="212034" y="1256058"/>
          <a:ext cx="11622158" cy="1228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0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2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9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11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6574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Numer </a:t>
                      </a:r>
                      <a:r>
                        <a:rPr lang="pl-PL" sz="1000" u="none" strike="noStrike" dirty="0" err="1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000" u="none" strike="noStrike" dirty="0"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 rtl="0" fontAlgn="ctr"/>
                      <a:r>
                        <a:rPr lang="pl-P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(kod UE)</a:t>
                      </a: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 </a:t>
                      </a:r>
                      <a:r>
                        <a:rPr lang="pl-PL" sz="1000" u="none" strike="noStrike" dirty="0" err="1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000" b="1" i="0" u="none" strike="noStrike" dirty="0"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</a:t>
                      </a:r>
                      <a:endParaRPr lang="pl-PL" sz="1000" b="1" i="0" u="none" strike="noStrike" dirty="0"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Przyczyna stanu słabego</a:t>
                      </a:r>
                    </a:p>
                    <a:p>
                      <a:pPr algn="ctr" rtl="0" fontAlgn="ctr"/>
                      <a:r>
                        <a:rPr lang="pl-P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(test klasyfikacyjny)</a:t>
                      </a: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  <a:endParaRPr lang="pl-PL" sz="1000" b="1" i="0" u="none" strike="noStrike" dirty="0"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 środowiskowy</a:t>
                      </a:r>
                      <a:endParaRPr lang="pl-PL" sz="1000" b="1" i="0" u="none" strike="noStrike" dirty="0"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76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164 (PLGW1000164)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360,20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chemiczny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lv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C.1. – ogólna ocena stanu chemicznego. Przekroczenia wartości progowych dobrego stanu chemicznego dla</a:t>
                      </a:r>
                      <a:r>
                        <a:rPr lang="pl-PL" sz="1000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As i NH</a:t>
                      </a:r>
                      <a:r>
                        <a:rPr lang="pl-PL" sz="1000" kern="1200" baseline="-25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w dwóch punktach pomiarowych.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chemicznie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dobry stan ilościowy</a:t>
                      </a:r>
                    </a:p>
                  </a:txBody>
                  <a:tcPr marL="4873" marR="4873" marT="487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Prostokąt 10"/>
          <p:cNvSpPr/>
          <p:nvPr/>
        </p:nvSpPr>
        <p:spPr>
          <a:xfrm>
            <a:off x="961538" y="5263554"/>
            <a:ext cx="22388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regionu wodnego Czarnej Orawy z jcwpd o słabym stanie chemicznym </a:t>
            </a:r>
          </a:p>
        </p:txBody>
      </p:sp>
      <p:graphicFrame>
        <p:nvGraphicFramePr>
          <p:cNvPr id="12" name="Wykres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0681755"/>
              </p:ext>
            </p:extLst>
          </p:nvPr>
        </p:nvGraphicFramePr>
        <p:xfrm>
          <a:off x="581720" y="2640874"/>
          <a:ext cx="460163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21302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 – region wodny Czarnej Orawy</a:t>
            </a:r>
            <a:endParaRPr lang="pl-PL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319606172"/>
              </p:ext>
            </p:extLst>
          </p:nvPr>
        </p:nvGraphicFramePr>
        <p:xfrm>
          <a:off x="2762627" y="1781725"/>
          <a:ext cx="7453775" cy="3370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48397" y="2207502"/>
            <a:ext cx="1915004" cy="2519194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3" y="1942291"/>
            <a:ext cx="2718780" cy="3049617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72998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7936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Czarnej Orawy</a:t>
            </a:r>
            <a:endParaRPr lang="pl-PL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39701"/>
              </p:ext>
            </p:extLst>
          </p:nvPr>
        </p:nvGraphicFramePr>
        <p:xfrm>
          <a:off x="2004089" y="1329663"/>
          <a:ext cx="8128000" cy="1636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465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 nowe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730249" y="3393577"/>
            <a:ext cx="137480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4671133" y="3372763"/>
            <a:ext cx="114326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8380480" y="3368426"/>
            <a:ext cx="176041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  <p:graphicFrame>
        <p:nvGraphicFramePr>
          <p:cNvPr id="14" name="Wykres 13"/>
          <p:cNvGraphicFramePr>
            <a:graphicFrameLocks/>
          </p:cNvGraphicFramePr>
          <p:nvPr/>
        </p:nvGraphicFramePr>
        <p:xfrm>
          <a:off x="257332" y="3797470"/>
          <a:ext cx="3934059" cy="2413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Wykres 14"/>
          <p:cNvGraphicFramePr>
            <a:graphicFrameLocks/>
          </p:cNvGraphicFramePr>
          <p:nvPr/>
        </p:nvGraphicFramePr>
        <p:xfrm>
          <a:off x="4113207" y="3539773"/>
          <a:ext cx="3965587" cy="2554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Wykres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813982"/>
              </p:ext>
            </p:extLst>
          </p:nvPr>
        </p:nvGraphicFramePr>
        <p:xfrm>
          <a:off x="82875" y="3714959"/>
          <a:ext cx="3903068" cy="2265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5036365"/>
              </p:ext>
            </p:extLst>
          </p:nvPr>
        </p:nvGraphicFramePr>
        <p:xfrm>
          <a:off x="3875685" y="3685965"/>
          <a:ext cx="4440631" cy="2198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9" name="Wykres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9300662"/>
              </p:ext>
            </p:extLst>
          </p:nvPr>
        </p:nvGraphicFramePr>
        <p:xfrm>
          <a:off x="7696964" y="3714959"/>
          <a:ext cx="4399021" cy="2169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5738581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Czarnej Orawy</a:t>
            </a:r>
            <a:endParaRPr lang="pl-PL" b="1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Prostokąt zaokrąglony 2"/>
          <p:cNvSpPr/>
          <p:nvPr/>
        </p:nvSpPr>
        <p:spPr>
          <a:xfrm>
            <a:off x="333376" y="1494138"/>
            <a:ext cx="5220000" cy="628650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348201" y="2268982"/>
            <a:ext cx="521999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nie zidentyfikowano potrzeby przyporządkowania działań podstawowych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6649645" y="2268982"/>
            <a:ext cx="5220000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dobrowolne stosowanie działań ze "Zbioru zaleceń dobrej praktyki rolniczej” -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 –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rozpoznanie występowania nowych zanieczyszczeń w wodach podziemnych – 1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724B444-5BDF-4AF0-9B71-79B245C98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488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zaokrąglony 11"/>
          <p:cNvSpPr/>
          <p:nvPr/>
        </p:nvSpPr>
        <p:spPr>
          <a:xfrm>
            <a:off x="6649645" y="1494138"/>
            <a:ext cx="5220000" cy="628650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</p:spTree>
    <p:extLst>
      <p:ext uri="{BB962C8B-B14F-4D97-AF65-F5344CB8AC3E}">
        <p14:creationId xmlns:p14="http://schemas.microsoft.com/office/powerpoint/2010/main" val="20939529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7163" y="1237627"/>
            <a:ext cx="7047177" cy="498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 – region wodny Czarnej Orawy</a:t>
            </a:r>
            <a:endParaRPr lang="pl-PL" b="1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174" y="1938644"/>
            <a:ext cx="440055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Zbiorniki Wód Podziemnych (GZWP):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czwartorzędowymi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paleogeńskimi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-kredowymi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6544005-09FC-46AC-93B0-421E3E388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488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767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Czarnej Orawy</a:t>
            </a:r>
            <a:endParaRPr lang="pl-PL" b="1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973370"/>
              </p:ext>
            </p:extLst>
          </p:nvPr>
        </p:nvGraphicFramePr>
        <p:xfrm>
          <a:off x="361948" y="1403637"/>
          <a:ext cx="11449050" cy="3744154"/>
        </p:xfrm>
        <a:graphic>
          <a:graphicData uri="http://schemas.openxmlformats.org/drawingml/2006/table">
            <a:tbl>
              <a:tblPr firstRow="1" bandRow="1"/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326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(GWI)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l-PL" sz="11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</a:t>
                      </a: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ukierunkowane</a:t>
                      </a: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na redukcję presji chemicznej (GWC)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i chemicznej (GWIC)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25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A (GWPA)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rozpoznanie występowania nowych zanieczyszczeń w wodach podziemnych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szkolenia z zakresu dobrowolnego stosowania "Zbioru zaleceń dobrej praktyki rolniczej", mającego na celu ochronę wód przed zanieczyszczeniem azotanami pochodzącymi ze źródeł rolniczych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dobrowolne stosowanie działań ze "Zbioru zaleceń dobrej praktyki rolniczej"</a:t>
                      </a:r>
                    </a:p>
                    <a:p>
                      <a:pPr algn="ctr"/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B (GWPB)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  <a:p>
                      <a:pPr algn="ctr"/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3351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26"/>
            <a:ext cx="12192000" cy="61453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Czarnej Orawy</a:t>
            </a:r>
            <a:endParaRPr lang="pl-PL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790577" y="1506989"/>
            <a:ext cx="267413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7000873" y="1509028"/>
            <a:ext cx="312617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09601" y="5072055"/>
            <a:ext cx="4680000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98 400 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0,0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uzupełniających – 98 400 zł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6819899" y="4872002"/>
            <a:ext cx="4680000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UE</a:t>
            </a:r>
          </a:p>
        </p:txBody>
      </p:sp>
      <p:sp>
        <p:nvSpPr>
          <p:cNvPr id="18" name="Strzałka w prawo 17">
            <a:extLst>
              <a:ext uri="{FF2B5EF4-FFF2-40B4-BE49-F238E27FC236}">
                <a16:creationId xmlns:a16="http://schemas.microsoft.com/office/drawing/2014/main" id="{5D237424-25F0-439D-9351-242671E25070}"/>
              </a:ext>
            </a:extLst>
          </p:cNvPr>
          <p:cNvSpPr/>
          <p:nvPr/>
        </p:nvSpPr>
        <p:spPr>
          <a:xfrm>
            <a:off x="5595939" y="5299614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aphicFrame>
        <p:nvGraphicFramePr>
          <p:cNvPr id="12" name="Wykres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4635970"/>
              </p:ext>
            </p:extLst>
          </p:nvPr>
        </p:nvGraphicFramePr>
        <p:xfrm>
          <a:off x="432858" y="2000249"/>
          <a:ext cx="4856743" cy="2219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Wykres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9883521"/>
              </p:ext>
            </p:extLst>
          </p:nvPr>
        </p:nvGraphicFramePr>
        <p:xfrm>
          <a:off x="6657976" y="2000250"/>
          <a:ext cx="4749272" cy="2219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987471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08117" y="70420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Czarnej Orawy</a:t>
            </a:r>
            <a:endParaRPr lang="pl-PL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016477"/>
              </p:ext>
            </p:extLst>
          </p:nvPr>
        </p:nvGraphicFramePr>
        <p:xfrm>
          <a:off x="308118" y="1139089"/>
          <a:ext cx="11521932" cy="2127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8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004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8127">
                <a:tc gridSpan="5"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164 ( PLGW1000164)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b="0" i="0" u="none" strike="noStrike" kern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360,20 </a:t>
                      </a:r>
                      <a:r>
                        <a:rPr lang="pl-PL" sz="10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km</a:t>
                      </a:r>
                      <a:r>
                        <a:rPr lang="pl-PL" sz="1000" kern="1200" baseline="30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b="0" i="0" u="none" strike="noStrike" kern="1200" baseline="0" dirty="0">
                          <a:solidFill>
                            <a:srgbClr val="00206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chemicznie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pl-PL" sz="1000" b="0" i="0" u="none" strike="noStrike" kern="1200" baseline="0" dirty="0">
                          <a:solidFill>
                            <a:srgbClr val="00206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Przekroczenia wartości progowych dobrego stanu chemicznego odnotowano w dwóch punktach pomiarowych. Przekroczenie dotyczyło odpowiednio As i NH</a:t>
                      </a:r>
                      <a:r>
                        <a:rPr lang="pl-PL" sz="1000" b="0" i="0" u="none" strike="noStrike" kern="1200" baseline="-25000" dirty="0">
                          <a:solidFill>
                            <a:srgbClr val="00206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</a:t>
                      </a:r>
                      <a:r>
                        <a:rPr lang="pl-PL" sz="1000" b="0" i="0" u="none" strike="noStrike" kern="1200" baseline="0" dirty="0">
                          <a:solidFill>
                            <a:srgbClr val="00206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, których wartości stężeń zawierały się w zakresie IV i w V klasie jakości  wód podziemnych. Ogniska zanieczyszczeń mają najczęściej charakter punktowy i mogą być związane z rolniczym użytkowaniem terenu i nieuregulowaną gospodarką wodno-ściekową. Zalecane jest przeprowadzenie bardziej szczegółowych badań mających na celu określenie przyczyny utrzymującego się przekroczenia wartości progowych As.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Czarnej Orawy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000" b="0" i="0" u="none" strike="noStrike" kern="1200" baseline="0" dirty="0">
                          <a:solidFill>
                            <a:srgbClr val="00206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chemiczny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0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Czarna Orawa 100%, Dunajec poniżej 1%, Wisła od Skawy do Dunajca poniżej 1%, Wisła od Przemszy do Skawy poniżej 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pl-PL" sz="10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14 965,</a:t>
                      </a:r>
                      <a:r>
                        <a:rPr lang="pl-PL" sz="1000" kern="12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0 </a:t>
                      </a: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0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0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73,02 tys. </a:t>
                      </a: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</a:t>
                      </a:r>
                      <a:r>
                        <a:rPr lang="pl-PL" sz="10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  <a:endParaRPr lang="pl-PL" sz="1000" kern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4885055" y="3790889"/>
            <a:ext cx="6944995" cy="1431161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1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brak</a:t>
            </a:r>
          </a:p>
          <a:p>
            <a:r>
              <a:rPr lang="pl-PL" sz="11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"Zbioru zaleceń dobrej praktyki rolniczej„</a:t>
            </a:r>
          </a:p>
        </p:txBody>
      </p:sp>
      <p:pic>
        <p:nvPicPr>
          <p:cNvPr id="4098" name="Picture 2" descr="H:\Projekty\IIaPGW\Bazy danych i dane\JCWPd_2020\mapki z charakterystyk\lokalizacja\topo_16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30" y="3325463"/>
            <a:ext cx="4310718" cy="283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4220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Dziękujemy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Dorota Palak-Mazur–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5241</Words>
  <Application>Microsoft Office PowerPoint</Application>
  <PresentationFormat>Panoramiczny</PresentationFormat>
  <Paragraphs>561</Paragraphs>
  <Slides>43</Slides>
  <Notes>40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237</cp:revision>
  <cp:lastPrinted>2021-05-06T12:51:49Z</cp:lastPrinted>
  <dcterms:created xsi:type="dcterms:W3CDTF">2017-12-14T14:22:37Z</dcterms:created>
  <dcterms:modified xsi:type="dcterms:W3CDTF">2021-06-21T09:44:22Z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