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2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notesSlides/notesSlide2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7.xml" ContentType="application/vnd.openxmlformats-officedocument.themeOverride+xml"/>
  <Override PartName="/ppt/notesSlides/notesSlide2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8.xml" ContentType="application/vnd.openxmlformats-officedocument.themeOverride+xml"/>
  <Override PartName="/ppt/notesSlides/notesSlide3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3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9"/>
  </p:notesMasterIdLst>
  <p:sldIdLst>
    <p:sldId id="269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58" r:id="rId14"/>
    <p:sldId id="288" r:id="rId15"/>
    <p:sldId id="289" r:id="rId16"/>
    <p:sldId id="295" r:id="rId17"/>
    <p:sldId id="299" r:id="rId18"/>
    <p:sldId id="451" r:id="rId19"/>
    <p:sldId id="452" r:id="rId20"/>
    <p:sldId id="453" r:id="rId21"/>
    <p:sldId id="450" r:id="rId22"/>
    <p:sldId id="434" r:id="rId23"/>
    <p:sldId id="467" r:id="rId24"/>
    <p:sldId id="468" r:id="rId25"/>
    <p:sldId id="459" r:id="rId26"/>
    <p:sldId id="469" r:id="rId27"/>
    <p:sldId id="470" r:id="rId28"/>
    <p:sldId id="475" r:id="rId29"/>
    <p:sldId id="476" r:id="rId30"/>
    <p:sldId id="287" r:id="rId31"/>
    <p:sldId id="471" r:id="rId32"/>
    <p:sldId id="472" r:id="rId33"/>
    <p:sldId id="473" r:id="rId34"/>
    <p:sldId id="272" r:id="rId35"/>
    <p:sldId id="265" r:id="rId36"/>
    <p:sldId id="460" r:id="rId37"/>
    <p:sldId id="477" r:id="rId38"/>
    <p:sldId id="466" r:id="rId39"/>
    <p:sldId id="464" r:id="rId40"/>
    <p:sldId id="262" r:id="rId41"/>
    <p:sldId id="264" r:id="rId42"/>
    <p:sldId id="485" r:id="rId43"/>
    <p:sldId id="478" r:id="rId44"/>
    <p:sldId id="273" r:id="rId45"/>
    <p:sldId id="479" r:id="rId46"/>
    <p:sldId id="480" r:id="rId47"/>
    <p:sldId id="481" r:id="rId48"/>
    <p:sldId id="482" r:id="rId49"/>
    <p:sldId id="281" r:id="rId50"/>
    <p:sldId id="282" r:id="rId51"/>
    <p:sldId id="487" r:id="rId52"/>
    <p:sldId id="484" r:id="rId53"/>
    <p:sldId id="263" r:id="rId54"/>
    <p:sldId id="266" r:id="rId55"/>
    <p:sldId id="486" r:id="rId56"/>
    <p:sldId id="284" r:id="rId57"/>
    <p:sldId id="294" r:id="rId58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2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92588" autoAdjust="0"/>
  </p:normalViewPr>
  <p:slideViewPr>
    <p:cSldViewPr snapToGrid="0">
      <p:cViewPr varScale="1">
        <p:scale>
          <a:sx n="72" d="100"/>
          <a:sy n="72" d="100"/>
        </p:scale>
        <p:origin x="58" y="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3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4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5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6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7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pal\Desktop\wykresy%20jcwpd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pal\Desktop\wykresy%20jcwpd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pal\Desktop\wykresy%20jcwpd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pal\Desktop\Kopia%20Wykresy%20do%20prezentacji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pal\Desktop\Kopia%20Wykresy%20do%20prezentacj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Harmonogram!$B$55</c:f>
              <c:numCache>
                <c:formatCode>0.00%</c:formatCode>
                <c:ptCount val="1"/>
                <c:pt idx="0">
                  <c:v>1.2263919548687761E-3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F4-4F22-AF70-96D55CDFEA0C}"/>
            </c:ext>
          </c:extLst>
        </c:ser>
        <c:ser>
          <c:idx val="1"/>
          <c:order val="1"/>
          <c:tx>
            <c:strRef>
              <c:f>Harmonogram!$C$38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Harmonogram!$C$55</c:f>
              <c:numCache>
                <c:formatCode>0.00%</c:formatCode>
                <c:ptCount val="1"/>
                <c:pt idx="0">
                  <c:v>3.8999264164827081E-2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F4-4F22-AF70-96D55CDFEA0C}"/>
            </c:ext>
          </c:extLst>
        </c:ser>
        <c:ser>
          <c:idx val="2"/>
          <c:order val="2"/>
          <c:tx>
            <c:strRef>
              <c:f>Harmonogram!$D$38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Harmonogram!$D$55</c:f>
              <c:numCache>
                <c:formatCode>0.00%</c:formatCode>
                <c:ptCount val="1"/>
                <c:pt idx="0">
                  <c:v>2.4527839097375519E-4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F4-4F22-AF70-96D55CDFEA0C}"/>
            </c:ext>
          </c:extLst>
        </c:ser>
        <c:ser>
          <c:idx val="3"/>
          <c:order val="3"/>
          <c:tx>
            <c:strRef>
              <c:f>Harmonogram!$E$38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Harmonogram!$E$55</c:f>
              <c:numCache>
                <c:formatCode>0.00%</c:formatCode>
                <c:ptCount val="1"/>
                <c:pt idx="0">
                  <c:v>0.34510669610007361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F4-4F22-AF70-96D55CDFEA0C}"/>
            </c:ext>
          </c:extLst>
        </c:ser>
        <c:ser>
          <c:idx val="4"/>
          <c:order val="4"/>
          <c:tx>
            <c:strRef>
              <c:f>Harmonogram!$F$38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Harmonogram!$F$55</c:f>
            </c:numRef>
          </c:val>
          <c:extLst>
            <c:ext xmlns:c16="http://schemas.microsoft.com/office/drawing/2014/chart" uri="{C3380CC4-5D6E-409C-BE32-E72D297353CC}">
              <c16:uniqueId val="{00000004-22F4-4F22-AF70-96D55CDFEA0C}"/>
            </c:ext>
          </c:extLst>
        </c:ser>
        <c:ser>
          <c:idx val="5"/>
          <c:order val="5"/>
          <c:tx>
            <c:strRef>
              <c:f>Harmonogram!$G$38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Harmonogram!$G$55</c:f>
              <c:numCache>
                <c:formatCode>0.00%</c:formatCode>
                <c:ptCount val="1"/>
                <c:pt idx="0">
                  <c:v>0.47829286239882268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F4-4F22-AF70-96D55CDFEA0C}"/>
            </c:ext>
          </c:extLst>
        </c:ser>
        <c:ser>
          <c:idx val="6"/>
          <c:order val="6"/>
          <c:tx>
            <c:strRef>
              <c:f>Harmonogram!$H$38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Harmonogram!$H$55</c:f>
              <c:numCache>
                <c:formatCode>0.00%</c:formatCode>
                <c:ptCount val="1"/>
                <c:pt idx="0">
                  <c:v>0.13588422859946039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F4-4F22-AF70-96D55CDFE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859242094877015E-2"/>
          <c:y val="9.5263247236693438E-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FF-468C-9F31-5336F87892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FF-468C-9F31-5336F87892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2FF-468C-9F31-5336F87892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2FF-468C-9F31-5336F878927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2FF-468C-9F31-5336F878927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2FF-468C-9F31-5336F878927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2FF-468C-9F31-5336F878927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2FF-468C-9F31-5336F878927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2FF-468C-9F31-5336F878927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2FF-468C-9F31-5336F878927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32FF-468C-9F31-5336F878927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32FF-468C-9F31-5336F878927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32FF-468C-9F31-5336F878927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32FF-468C-9F31-5336F878927E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32FF-468C-9F31-5336F878927E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32FF-468C-9F31-5336F878927E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32FF-468C-9F31-5336F878927E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32FF-468C-9F31-5336F878927E}"/>
              </c:ext>
            </c:extLst>
          </c:dPt>
          <c:dLbls>
            <c:dLbl>
              <c:idx val="0"/>
              <c:layout>
                <c:manualLayout>
                  <c:x val="1.8792527655782775E-2"/>
                  <c:y val="-2.199003177150278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FF-468C-9F31-5336F878927E}"/>
                </c:ext>
              </c:extLst>
            </c:dLbl>
            <c:dLbl>
              <c:idx val="1"/>
              <c:layout>
                <c:manualLayout>
                  <c:x val="3.7611826423658019E-2"/>
                  <c:y val="2.745629371652989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FF-468C-9F31-5336F878927E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FF-468C-9F31-5336F878927E}"/>
                </c:ext>
              </c:extLst>
            </c:dLbl>
            <c:dLbl>
              <c:idx val="3"/>
              <c:layout>
                <c:manualLayout>
                  <c:x val="9.4201762229111728E-3"/>
                  <c:y val="-8.26429054065922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2FF-468C-9F31-5336F878927E}"/>
                </c:ext>
              </c:extLst>
            </c:dLbl>
            <c:dLbl>
              <c:idx val="4"/>
              <c:layout>
                <c:manualLayout>
                  <c:x val="1.2300802029804764E-2"/>
                  <c:y val="1.4280879547602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2FF-468C-9F31-5336F878927E}"/>
                </c:ext>
              </c:extLst>
            </c:dLbl>
            <c:dLbl>
              <c:idx val="5"/>
              <c:layout>
                <c:manualLayout>
                  <c:x val="3.2628315891712639E-2"/>
                  <c:y val="-1.72902279905239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2FF-468C-9F31-5336F878927E}"/>
                </c:ext>
              </c:extLst>
            </c:dLbl>
            <c:dLbl>
              <c:idx val="6"/>
              <c:layout>
                <c:manualLayout>
                  <c:x val="1.1114809623539668E-2"/>
                  <c:y val="5.11949916797335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2FF-468C-9F31-5336F878927E}"/>
                </c:ext>
              </c:extLst>
            </c:dLbl>
            <c:dLbl>
              <c:idx val="7"/>
              <c:layout>
                <c:manualLayout>
                  <c:x val="6.6160510626478951E-3"/>
                  <c:y val="3.7861486593304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2FF-468C-9F31-5336F878927E}"/>
                </c:ext>
              </c:extLst>
            </c:dLbl>
            <c:dLbl>
              <c:idx val="8"/>
              <c:layout>
                <c:manualLayout>
                  <c:x val="8.2255391506234517E-3"/>
                  <c:y val="1.51420651826418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2FF-468C-9F31-5336F878927E}"/>
                </c:ext>
              </c:extLst>
            </c:dLbl>
            <c:dLbl>
              <c:idx val="9"/>
              <c:layout>
                <c:manualLayout>
                  <c:x val="1.0121974378511256E-2"/>
                  <c:y val="5.86547751068870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2FF-468C-9F31-5336F878927E}"/>
                </c:ext>
              </c:extLst>
            </c:dLbl>
            <c:dLbl>
              <c:idx val="11"/>
              <c:layout>
                <c:manualLayout>
                  <c:x val="-1.2596207928943448E-2"/>
                  <c:y val="3.91027930566468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2FF-468C-9F31-5336F878927E}"/>
                </c:ext>
              </c:extLst>
            </c:dLbl>
            <c:dLbl>
              <c:idx val="12"/>
              <c:layout>
                <c:manualLayout>
                  <c:x val="-5.081529890234121E-2"/>
                  <c:y val="-5.47978251373927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2FF-468C-9F31-5336F878927E}"/>
                </c:ext>
              </c:extLst>
            </c:dLbl>
            <c:dLbl>
              <c:idx val="13"/>
              <c:layout>
                <c:manualLayout>
                  <c:x val="-1.2407641395977446E-2"/>
                  <c:y val="-4.45177963222032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2FF-468C-9F31-5336F878927E}"/>
                </c:ext>
              </c:extLst>
            </c:dLbl>
            <c:dLbl>
              <c:idx val="14"/>
              <c:layout>
                <c:manualLayout>
                  <c:x val="1.6581027151780538E-2"/>
                  <c:y val="-3.81010821616063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2FF-468C-9F31-5336F878927E}"/>
                </c:ext>
              </c:extLst>
            </c:dLbl>
            <c:dLbl>
              <c:idx val="15"/>
              <c:layout>
                <c:manualLayout>
                  <c:x val="2.2498161614169222E-2"/>
                  <c:y val="9.3738311518738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2FF-468C-9F31-5336F878927E}"/>
                </c:ext>
              </c:extLst>
            </c:dLbl>
            <c:dLbl>
              <c:idx val="16"/>
              <c:layout>
                <c:manualLayout>
                  <c:x val="-3.9315755164095766E-2"/>
                  <c:y val="-3.35813213824406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2FF-468C-9F31-5336F878927E}"/>
                </c:ext>
              </c:extLst>
            </c:dLbl>
            <c:dLbl>
              <c:idx val="17"/>
              <c:layout>
                <c:manualLayout>
                  <c:x val="2.4286863853667556E-3"/>
                  <c:y val="-3.31712218320043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2FF-468C-9F31-5336F878927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Jednostki_DW!$A$4:$A$21</c:f>
              <c:strCache>
                <c:ptCount val="18"/>
                <c:pt idx="0">
                  <c:v>PGWWP: RZGW, ZZ; WIOŚ/GIOŚ</c:v>
                </c:pt>
                <c:pt idx="1">
                  <c:v>PGL LP, RDLP</c:v>
                </c:pt>
                <c:pt idx="2">
                  <c:v>gmina lub przedsiębiorstwo wodociągowo-kanalizacyjne</c:v>
                </c:pt>
                <c:pt idx="3">
                  <c:v>gmina</c:v>
                </c:pt>
                <c:pt idx="4">
                  <c:v>Inspekcja Ochrony Środowiska</c:v>
                </c:pt>
                <c:pt idx="5">
                  <c:v>IMGW</c:v>
                </c:pt>
                <c:pt idx="6">
                  <c:v>Oddziały Terenowe KOWR, ZZ, właściciele urządzeń wodnych</c:v>
                </c:pt>
                <c:pt idx="7">
                  <c:v>województwo, powiat i gmina</c:v>
                </c:pt>
                <c:pt idx="8">
                  <c:v>organy właściwe w sprawach pozwoleń wodnoprawnych</c:v>
                </c:pt>
                <c:pt idx="9">
                  <c:v>PGWWP: RZGW</c:v>
                </c:pt>
                <c:pt idx="10">
                  <c:v>sprawujący zarząd i sprawujący nadzór nad obszarami chronionymi</c:v>
                </c:pt>
                <c:pt idx="11">
                  <c:v>właściciel wód obowiązany do utrzymania wód</c:v>
                </c:pt>
                <c:pt idx="12">
                  <c:v>właściciele nieruchomości, właściciele urządzeń melioracji wodnych, gminy</c:v>
                </c:pt>
                <c:pt idx="13">
                  <c:v>PGWWP: ZZ; właściciel urządzenia wodnego</c:v>
                </c:pt>
                <c:pt idx="14">
                  <c:v>wojewódzki inspektor ochrony roślin i nasiennictwa</c:v>
                </c:pt>
                <c:pt idx="15">
                  <c:v>wojewódzkie ośrodki doradztwa rolniczego</c:v>
                </c:pt>
                <c:pt idx="16">
                  <c:v>podmiot zarządzający portem</c:v>
                </c:pt>
                <c:pt idx="17">
                  <c:v>dyrektor Urzędu Morskiego</c:v>
                </c:pt>
              </c:strCache>
            </c:strRef>
          </c:cat>
          <c:val>
            <c:numRef>
              <c:f>Jednostki_DW!$AC$4:$AC$21</c:f>
              <c:numCache>
                <c:formatCode>0.00%</c:formatCode>
                <c:ptCount val="18"/>
                <c:pt idx="0">
                  <c:v>3.5793086540818829E-2</c:v>
                </c:pt>
                <c:pt idx="1">
                  <c:v>2.2064231429271882E-3</c:v>
                </c:pt>
                <c:pt idx="2">
                  <c:v>0.10762441774944839</c:v>
                </c:pt>
                <c:pt idx="3">
                  <c:v>5.8837950478058346E-3</c:v>
                </c:pt>
                <c:pt idx="4">
                  <c:v>5.6876685462123072E-2</c:v>
                </c:pt>
                <c:pt idx="5">
                  <c:v>3.187055650894827E-3</c:v>
                </c:pt>
                <c:pt idx="6">
                  <c:v>7.3547438097572933E-4</c:v>
                </c:pt>
                <c:pt idx="7">
                  <c:v>5.7612159843098802E-2</c:v>
                </c:pt>
                <c:pt idx="8">
                  <c:v>3.187055650894827E-3</c:v>
                </c:pt>
                <c:pt idx="9">
                  <c:v>1.8632017651385144E-2</c:v>
                </c:pt>
                <c:pt idx="10">
                  <c:v>0.56582495709732783</c:v>
                </c:pt>
                <c:pt idx="11">
                  <c:v>1.054179946065212E-2</c:v>
                </c:pt>
                <c:pt idx="12">
                  <c:v>4.9031625398381952E-4</c:v>
                </c:pt>
                <c:pt idx="13">
                  <c:v>3.5302770286835011E-2</c:v>
                </c:pt>
                <c:pt idx="14">
                  <c:v>2.6722235842118167E-2</c:v>
                </c:pt>
                <c:pt idx="15">
                  <c:v>5.7612159843098802E-2</c:v>
                </c:pt>
                <c:pt idx="16">
                  <c:v>1.4709487619514587E-3</c:v>
                </c:pt>
                <c:pt idx="17">
                  <c:v>1.0296641333660211E-2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32FF-468C-9F31-5336F8789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966757102917184"/>
          <c:y val="4.8969291840591685E-2"/>
          <c:w val="0.45384494968613653"/>
          <c:h val="0.9510307471846233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D11-457A-8888-2FD0D30A55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11-457A-8888-2FD0D30A55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D11-457A-8888-2FD0D30A55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D11-457A-8888-2FD0D30A552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DolnaWisla!$C$56:$C$59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DolnaWisla!$D$56:$D$59</c:f>
              <c:numCache>
                <c:formatCode>0%</c:formatCode>
                <c:ptCount val="4"/>
                <c:pt idx="0">
                  <c:v>0.57999999999999996</c:v>
                </c:pt>
                <c:pt idx="1">
                  <c:v>0.24</c:v>
                </c:pt>
                <c:pt idx="2">
                  <c:v>0.17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11-457A-8888-2FD0D30A552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Harmonogram!$K$5</c:f>
              <c:numCache>
                <c:formatCode>0.00%</c:formatCode>
                <c:ptCount val="1"/>
                <c:pt idx="0">
                  <c:v>1.4179369018078695E-3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73-4F02-B498-964B6190CE32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Harmonogram!$L$5</c:f>
              <c:numCache>
                <c:formatCode>0.00%</c:formatCode>
                <c:ptCount val="1"/>
                <c:pt idx="0">
                  <c:v>2.3041474654377881E-2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73-4F02-B498-964B6190CE32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Harmonogram!$M$5</c:f>
            </c:numRef>
          </c:val>
          <c:extLst>
            <c:ext xmlns:c16="http://schemas.microsoft.com/office/drawing/2014/chart" uri="{C3380CC4-5D6E-409C-BE32-E72D297353CC}">
              <c16:uniqueId val="{00000002-0D73-4F02-B498-964B6190CE32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Harmonogram!$N$5</c:f>
              <c:numCache>
                <c:formatCode>0.00%</c:formatCode>
                <c:ptCount val="1"/>
                <c:pt idx="0">
                  <c:v>0.35342077277561146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73-4F02-B498-964B6190CE32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Harmonogram!$O$5</c:f>
            </c:numRef>
          </c:val>
          <c:extLst>
            <c:ext xmlns:c16="http://schemas.microsoft.com/office/drawing/2014/chart" uri="{C3380CC4-5D6E-409C-BE32-E72D297353CC}">
              <c16:uniqueId val="{00000004-0D73-4F02-B498-964B6190CE32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Harmonogram!$P$5</c:f>
              <c:numCache>
                <c:formatCode>0.00%</c:formatCode>
                <c:ptCount val="1"/>
                <c:pt idx="0">
                  <c:v>0.55299539170506917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73-4F02-B498-964B6190CE32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Harmonogram!$Q$5</c:f>
              <c:numCache>
                <c:formatCode>0.00%</c:formatCode>
                <c:ptCount val="1"/>
                <c:pt idx="0">
                  <c:v>6.9124423963133647E-2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73-4F02-B498-964B6190C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859242094877015E-2"/>
          <c:y val="9.5263247236693438E-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50E-4175-B51A-630F119F72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50E-4175-B51A-630F119F72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50E-4175-B51A-630F119F72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50E-4175-B51A-630F119F72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50E-4175-B51A-630F119F72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50E-4175-B51A-630F119F72CC}"/>
              </c:ext>
            </c:extLst>
          </c:dPt>
          <c:dPt>
            <c:idx val="6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50E-4175-B51A-630F119F72C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50E-4175-B51A-630F119F72CC}"/>
              </c:ext>
            </c:extLst>
          </c:dPt>
          <c:dPt>
            <c:idx val="8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50E-4175-B51A-630F119F72C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750E-4175-B51A-630F119F72C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750E-4175-B51A-630F119F72C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750E-4175-B51A-630F119F72C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750E-4175-B51A-630F119F72C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750E-4175-B51A-630F119F72CC}"/>
              </c:ext>
            </c:extLst>
          </c:dPt>
          <c:dLbls>
            <c:dLbl>
              <c:idx val="1"/>
              <c:layout>
                <c:manualLayout>
                  <c:x val="-1.8669569419556375E-3"/>
                  <c:y val="1.0318034431860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0E-4175-B51A-630F119F72CC}"/>
                </c:ext>
              </c:extLst>
            </c:dLbl>
            <c:dLbl>
              <c:idx val="2"/>
              <c:layout>
                <c:manualLayout>
                  <c:x val="-9.9346907264280127E-3"/>
                  <c:y val="-2.3591817623735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0E-4175-B51A-630F119F72CC}"/>
                </c:ext>
              </c:extLst>
            </c:dLbl>
            <c:dLbl>
              <c:idx val="4"/>
              <c:layout>
                <c:manualLayout>
                  <c:x val="5.1489214801728821E-2"/>
                  <c:y val="-1.4059570942660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0E-4175-B51A-630F119F72CC}"/>
                </c:ext>
              </c:extLst>
            </c:dLbl>
            <c:dLbl>
              <c:idx val="5"/>
              <c:layout>
                <c:manualLayout>
                  <c:x val="1.8624195388665239E-2"/>
                  <c:y val="-2.30031946435500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0E-4175-B51A-630F119F72CC}"/>
                </c:ext>
              </c:extLst>
            </c:dLbl>
            <c:dLbl>
              <c:idx val="9"/>
              <c:layout>
                <c:manualLayout>
                  <c:x val="-1.7246709138418703E-2"/>
                  <c:y val="2.2261625399569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50E-4175-B51A-630F119F72CC}"/>
                </c:ext>
              </c:extLst>
            </c:dLbl>
            <c:dLbl>
              <c:idx val="11"/>
              <c:layout>
                <c:manualLayout>
                  <c:x val="-7.5316002794080386E-3"/>
                  <c:y val="-3.0386345325098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50E-4175-B51A-630F119F72CC}"/>
                </c:ext>
              </c:extLst>
            </c:dLbl>
            <c:dLbl>
              <c:idx val="12"/>
              <c:layout>
                <c:manualLayout>
                  <c:x val="3.439804837449423E-3"/>
                  <c:y val="-1.9709585864013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50E-4175-B51A-630F119F72CC}"/>
                </c:ext>
              </c:extLst>
            </c:dLbl>
            <c:dLbl>
              <c:idx val="13"/>
              <c:layout>
                <c:manualLayout>
                  <c:x val="2.4038014994139595E-3"/>
                  <c:y val="4.2057351211902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50E-4175-B51A-630F119F72CC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Jednostki_DW_RW!$A$4:$A$19</c:f>
              <c:strCache>
                <c:ptCount val="14"/>
                <c:pt idx="0">
                  <c:v>PGWWP: RZGW, ZZ; WIOŚ/GIOŚ</c:v>
                </c:pt>
                <c:pt idx="1">
                  <c:v>PGL LP, RDLP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Oddziały Terenowe KOWR, ZZ, właściciele urządzeń wodnych</c:v>
                </c:pt>
                <c:pt idx="6">
                  <c:v>województwo, powiat i gmina</c:v>
                </c:pt>
                <c:pt idx="7">
                  <c:v>organy właściwe w sprawach pozwoleń wodnoprawnych</c:v>
                </c:pt>
                <c:pt idx="8">
                  <c:v>PGWWP: RZGW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właściciele nieruchomości, właściciele urządzeń melioracji wodnych, gminy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</c:strCache>
            </c:strRef>
          </c:cat>
          <c:val>
            <c:numRef>
              <c:f>Jednostki_DW_RW!$AD$4:$AD$19</c:f>
              <c:numCache>
                <c:formatCode>0.00%</c:formatCode>
                <c:ptCount val="14"/>
                <c:pt idx="0">
                  <c:v>3.1903580290677065E-3</c:v>
                </c:pt>
                <c:pt idx="1">
                  <c:v>9.1811414392059559E-2</c:v>
                </c:pt>
                <c:pt idx="2">
                  <c:v>4.7146401985111663E-2</c:v>
                </c:pt>
                <c:pt idx="3">
                  <c:v>4.608294930875576E-3</c:v>
                </c:pt>
                <c:pt idx="4">
                  <c:v>7.0896845090393477E-4</c:v>
                </c:pt>
                <c:pt idx="5">
                  <c:v>3.1549096065225095E-2</c:v>
                </c:pt>
                <c:pt idx="6">
                  <c:v>4.608294930875576E-3</c:v>
                </c:pt>
                <c:pt idx="7">
                  <c:v>2.6586316908897553E-2</c:v>
                </c:pt>
                <c:pt idx="8">
                  <c:v>0.66430343849698692</c:v>
                </c:pt>
                <c:pt idx="9">
                  <c:v>1.1343495214462956E-2</c:v>
                </c:pt>
                <c:pt idx="10">
                  <c:v>7.0896845090393477E-4</c:v>
                </c:pt>
                <c:pt idx="11">
                  <c:v>5.1045728465083304E-2</c:v>
                </c:pt>
                <c:pt idx="12">
                  <c:v>1.4179369018078695E-2</c:v>
                </c:pt>
                <c:pt idx="13">
                  <c:v>4.8209854661467565E-2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750E-4175-B51A-630F119F7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966757102917184"/>
          <c:y val="4.8969291840591685E-2"/>
          <c:w val="0.45384494968613653"/>
          <c:h val="0.9510307471846233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D30-408D-B24F-FF6E060782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D30-408D-B24F-FF6E0607824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DolnaWisla!$C$72:$C$73</c:f>
              <c:strCache>
                <c:ptCount val="2"/>
                <c:pt idx="0">
                  <c:v>RWrC (presje skumulowane)</c:v>
                </c:pt>
                <c:pt idx="1">
                  <c:v>RWrP (presje fizykochemiczne i chemiczne)</c:v>
                </c:pt>
              </c:strCache>
            </c:strRef>
          </c:cat>
          <c:val>
            <c:numRef>
              <c:f>DolnaWisla!$D$72:$D$73</c:f>
              <c:numCache>
                <c:formatCode>0%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30-408D-B24F-FF6E0607824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Harmonogram!$K$15</c:f>
              <c:numCache>
                <c:formatCode>0.00%</c:formatCode>
                <c:ptCount val="1"/>
                <c:pt idx="0">
                  <c:v>7.1428571428571425E-2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E-4BEB-A56B-11E1B7A56BFC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Harmonogram!$L$15</c:f>
            </c:numRef>
          </c:val>
          <c:extLst>
            <c:ext xmlns:c16="http://schemas.microsoft.com/office/drawing/2014/chart" uri="{C3380CC4-5D6E-409C-BE32-E72D297353CC}">
              <c16:uniqueId val="{00000001-D25E-4BEB-A56B-11E1B7A56BFC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Harmonogram!$M$15</c:f>
              <c:numCache>
                <c:formatCode>0.00%</c:formatCode>
                <c:ptCount val="1"/>
                <c:pt idx="0">
                  <c:v>7.1428571428571425E-2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5E-4BEB-A56B-11E1B7A56BFC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Harmonogram!$N$15</c:f>
              <c:numCache>
                <c:formatCode>0.00%</c:formatCode>
                <c:ptCount val="1"/>
                <c:pt idx="0">
                  <c:v>0.35714285714285715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5E-4BEB-A56B-11E1B7A56BFC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Harmonogram!$O$15</c:f>
            </c:numRef>
          </c:val>
          <c:extLst>
            <c:ext xmlns:c16="http://schemas.microsoft.com/office/drawing/2014/chart" uri="{C3380CC4-5D6E-409C-BE32-E72D297353CC}">
              <c16:uniqueId val="{00000004-D25E-4BEB-A56B-11E1B7A56BFC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Harmonogram!$P$15</c:f>
              <c:numCache>
                <c:formatCode>0.00%</c:formatCode>
                <c:ptCount val="1"/>
                <c:pt idx="0">
                  <c:v>0.35714285714285715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5E-4BEB-A56B-11E1B7A56BFC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Harmonogram!$Q$15</c:f>
              <c:numCache>
                <c:formatCode>0.00%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5E-4BEB-A56B-11E1B7A56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859242094877015E-2"/>
          <c:y val="0.11213800513892275"/>
          <c:w val="0.4259375383553915"/>
          <c:h val="0.763695586861220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ED-481B-B22C-7D911C92F3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6ED-481B-B22C-7D911C92F3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ED-481B-B22C-7D911C92F3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ED-481B-B22C-7D911C92F31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6ED-481B-B22C-7D911C92F31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6ED-481B-B22C-7D911C92F313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Jednostki_DW_RWr!$A$6:$A$19</c:f>
              <c:strCache>
                <c:ptCount val="6"/>
                <c:pt idx="0">
                  <c:v>gmina lub przedsiębiorstwo wodociągowo-kanalizacyjne</c:v>
                </c:pt>
                <c:pt idx="1">
                  <c:v>Oddziały Terenowe KOWR, ZZ, właściciele urządzeń wodnych</c:v>
                </c:pt>
                <c:pt idx="2">
                  <c:v>PGWWP: RZGW</c:v>
                </c:pt>
                <c:pt idx="3">
                  <c:v>sprawujący zarząd i sprawujący nadzór nad obszarami chronionymi</c:v>
                </c:pt>
                <c:pt idx="4">
                  <c:v>właściciel wód obowiązany do utrzymania wód</c:v>
                </c:pt>
                <c:pt idx="5">
                  <c:v>wojewódzki inspektor ochrony roślin i nasiennictwa</c:v>
                </c:pt>
              </c:strCache>
            </c:strRef>
          </c:cat>
          <c:val>
            <c:numRef>
              <c:f>Jednostki_DW_RWr!$AE$6:$AE$19</c:f>
              <c:numCache>
                <c:formatCode>0.00%</c:formatCode>
                <c:ptCount val="6"/>
                <c:pt idx="0">
                  <c:v>0.29411764705882354</c:v>
                </c:pt>
                <c:pt idx="1">
                  <c:v>5.8823529411764705E-2</c:v>
                </c:pt>
                <c:pt idx="2">
                  <c:v>5.8823529411764705E-2</c:v>
                </c:pt>
                <c:pt idx="3">
                  <c:v>0.47058823529411764</c:v>
                </c:pt>
                <c:pt idx="4">
                  <c:v>5.8823529411764705E-2</c:v>
                </c:pt>
                <c:pt idx="5">
                  <c:v>5.8823529411764705E-2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6ED-481B-B22C-7D911C92F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136292900584341"/>
          <c:y val="0.1956111996728912"/>
          <c:w val="0.40092401452845416"/>
          <c:h val="0.6692481274673812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542-47BA-A53F-4691305497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542-47BA-A53F-4691305497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542-47BA-A53F-46913054975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542-47BA-A53F-469130549756}"/>
              </c:ext>
            </c:extLst>
          </c:dPt>
          <c:dLbls>
            <c:dLbl>
              <c:idx val="2"/>
              <c:layout>
                <c:manualLayout>
                  <c:x val="-9.5494313210848641E-3"/>
                  <c:y val="0.1345747842663004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42-47BA-A53F-469130549756}"/>
                </c:ext>
              </c:extLst>
            </c:dLbl>
            <c:dLbl>
              <c:idx val="3"/>
              <c:layout>
                <c:manualLayout>
                  <c:x val="3.2000656167979001E-2"/>
                  <c:y val="0.101133132655361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42-47BA-A53F-46913054975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DolnaWisla!$C$91:$C$94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  <c:pt idx="3">
                  <c:v>LWH (presje hydrologiczne)</c:v>
                </c:pt>
              </c:strCache>
            </c:strRef>
          </c:cat>
          <c:val>
            <c:numRef>
              <c:f>DolnaWisla!$D$91:$D$94</c:f>
              <c:numCache>
                <c:formatCode>0%</c:formatCode>
                <c:ptCount val="4"/>
                <c:pt idx="0">
                  <c:v>0.46</c:v>
                </c:pt>
                <c:pt idx="1">
                  <c:v>0.52</c:v>
                </c:pt>
                <c:pt idx="2">
                  <c:v>0.01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42-47BA-A53F-46913054975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Harmonogram!$K$25</c:f>
            </c:numRef>
          </c:val>
          <c:extLst>
            <c:ext xmlns:c16="http://schemas.microsoft.com/office/drawing/2014/chart" uri="{C3380CC4-5D6E-409C-BE32-E72D297353CC}">
              <c16:uniqueId val="{00000000-E55E-44C8-A669-549DF44C05E5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Harmonogram!$L$25</c:f>
              <c:numCache>
                <c:formatCode>0.00%</c:formatCode>
                <c:ptCount val="1"/>
                <c:pt idx="0">
                  <c:v>7.0758738277919869E-2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5E-44C8-A669-549DF44C05E5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Harmonogram!$M$25</c:f>
            </c:numRef>
          </c:val>
          <c:extLst>
            <c:ext xmlns:c16="http://schemas.microsoft.com/office/drawing/2014/chart" uri="{C3380CC4-5D6E-409C-BE32-E72D297353CC}">
              <c16:uniqueId val="{00000002-E55E-44C8-A669-549DF44C05E5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Harmonogram!$N$25</c:f>
              <c:numCache>
                <c:formatCode>0.00%</c:formatCode>
                <c:ptCount val="1"/>
                <c:pt idx="0">
                  <c:v>0.32992327365728902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5E-44C8-A669-549DF44C05E5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Harmonogram!$O$25</c:f>
            </c:numRef>
          </c:val>
          <c:extLst>
            <c:ext xmlns:c16="http://schemas.microsoft.com/office/drawing/2014/chart" uri="{C3380CC4-5D6E-409C-BE32-E72D297353CC}">
              <c16:uniqueId val="{00000004-E55E-44C8-A669-549DF44C05E5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Harmonogram!$P$25</c:f>
              <c:numCache>
                <c:formatCode>0.00%</c:formatCode>
                <c:ptCount val="1"/>
                <c:pt idx="0">
                  <c:v>0.31628303495311166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5E-44C8-A669-549DF44C05E5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Harmonogram!$Q$25</c:f>
              <c:numCache>
                <c:formatCode>0.00%</c:formatCode>
                <c:ptCount val="1"/>
                <c:pt idx="0">
                  <c:v>0.28303495311167948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5E-44C8-A669-549DF44C0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859242094877015E-2"/>
          <c:y val="4.0841114326008995E-2"/>
          <c:w val="0.39038990963221909"/>
          <c:h val="0.8579744274651501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2F5-440C-B798-5AFEDC0670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2F5-440C-B798-5AFEDC0670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2F5-440C-B798-5AFEDC0670B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2F5-440C-B798-5AFEDC0670B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2F5-440C-B798-5AFEDC0670B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2F5-440C-B798-5AFEDC0670B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2F5-440C-B798-5AFEDC0670B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2F5-440C-B798-5AFEDC0670B0}"/>
              </c:ext>
            </c:extLst>
          </c:dPt>
          <c:dLbls>
            <c:dLbl>
              <c:idx val="2"/>
              <c:layout>
                <c:manualLayout>
                  <c:x val="1.2938321815987721E-2"/>
                  <c:y val="-5.9135098335539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F5-440C-B798-5AFEDC0670B0}"/>
                </c:ext>
              </c:extLst>
            </c:dLbl>
            <c:dLbl>
              <c:idx val="6"/>
              <c:layout>
                <c:manualLayout>
                  <c:x val="-2.1902986444731376E-2"/>
                  <c:y val="1.29176500283726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F5-440C-B798-5AFEDC0670B0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Jednostki_DW_LW!$A$4:$A$19</c:f>
              <c:strCache>
                <c:ptCount val="8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województwo, powiat i gmina</c:v>
                </c:pt>
                <c:pt idx="5">
                  <c:v>sprawujący zarząd i sprawujący nadzór nad obszarami chronionymi</c:v>
                </c:pt>
                <c:pt idx="6">
                  <c:v>właściciel wód obowiązany do utrzymania wód</c:v>
                </c:pt>
                <c:pt idx="7">
                  <c:v>wojewódzki inspektor ochrony roślin i nasiennictwa</c:v>
                </c:pt>
              </c:strCache>
            </c:strRef>
          </c:cat>
          <c:val>
            <c:numRef>
              <c:f>Jednostki_DW_LW!$AF$4:$AF$19</c:f>
              <c:numCache>
                <c:formatCode>0.00%</c:formatCode>
                <c:ptCount val="8"/>
                <c:pt idx="0">
                  <c:v>0.12446717817561807</c:v>
                </c:pt>
                <c:pt idx="1">
                  <c:v>0.13384484228473997</c:v>
                </c:pt>
                <c:pt idx="2">
                  <c:v>1.8755328218243821E-2</c:v>
                </c:pt>
                <c:pt idx="3">
                  <c:v>8.4398976982097182E-2</c:v>
                </c:pt>
                <c:pt idx="4">
                  <c:v>0.12446717817561807</c:v>
                </c:pt>
                <c:pt idx="5">
                  <c:v>0.3631713554987212</c:v>
                </c:pt>
                <c:pt idx="6">
                  <c:v>8.5251491901108273E-3</c:v>
                </c:pt>
                <c:pt idx="7">
                  <c:v>5.7971014492753624E-2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2F5-440C-B798-5AFEDC067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172944641764818"/>
          <c:y val="0.19984855805003796"/>
          <c:w val="0.45522481304060136"/>
          <c:h val="0.6969183043003593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658-47C9-90E1-AE1877DF33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658-47C9-90E1-AE1877DF33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658-47C9-90E1-AE1877DF339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DolnaWisla!$C$112:$C$114</c:f>
              <c:strCache>
                <c:ptCount val="3"/>
                <c:pt idx="0">
                  <c:v>TWCWC (presje skumulowane)</c:v>
                </c:pt>
                <c:pt idx="1">
                  <c:v>TWCWP (presje fizykochemiczne i chemiczne)</c:v>
                </c:pt>
                <c:pt idx="2">
                  <c:v>TWCWHM (presje hydromorfologiczne)</c:v>
                </c:pt>
              </c:strCache>
            </c:strRef>
          </c:cat>
          <c:val>
            <c:numRef>
              <c:f>DolnaWisla!$D$112:$D$114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0.46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58-47C9-90E1-AE1877DF339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Harmonogram!$K$32</c:f>
            </c:numRef>
          </c:val>
          <c:extLst>
            <c:ext xmlns:c16="http://schemas.microsoft.com/office/drawing/2014/chart" uri="{C3380CC4-5D6E-409C-BE32-E72D297353CC}">
              <c16:uniqueId val="{00000000-E65E-45D7-A4C6-D0F91CB37BFA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Harmonogram!$L$32</c:f>
              <c:numCache>
                <c:formatCode>0.00%</c:formatCode>
                <c:ptCount val="1"/>
                <c:pt idx="0">
                  <c:v>0.15942028985507245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5E-45D7-A4C6-D0F91CB37BFA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Harmonogram!$M$32</c:f>
            </c:numRef>
          </c:val>
          <c:extLst>
            <c:ext xmlns:c16="http://schemas.microsoft.com/office/drawing/2014/chart" uri="{C3380CC4-5D6E-409C-BE32-E72D297353CC}">
              <c16:uniqueId val="{00000002-E65E-45D7-A4C6-D0F91CB37BFA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Harmonogram!$N$32</c:f>
              <c:numCache>
                <c:formatCode>0.00%</c:formatCode>
                <c:ptCount val="1"/>
                <c:pt idx="0">
                  <c:v>0.2608695652173913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5E-45D7-A4C6-D0F91CB37BFA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Harmonogram!$O$32</c:f>
              <c:numCache>
                <c:formatCode>0.00%</c:formatCode>
                <c:ptCount val="1"/>
                <c:pt idx="0">
                  <c:v>1.4492753623188406E-2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5E-45D7-A4C6-D0F91CB37BFA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Harmonogram!$P$32</c:f>
              <c:numCache>
                <c:formatCode>0.00%</c:formatCode>
                <c:ptCount val="1"/>
                <c:pt idx="0">
                  <c:v>0.20289855072463769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5E-45D7-A4C6-D0F91CB37BFA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Harmonogram!$Q$32</c:f>
              <c:numCache>
                <c:formatCode>0.00%</c:formatCode>
                <c:ptCount val="1"/>
                <c:pt idx="0">
                  <c:v>0.36231884057971014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5E-45D7-A4C6-D0F91CB37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859242094877015E-2"/>
          <c:y val="3.7498478672743502E-2"/>
          <c:w val="0.45156818562269585"/>
          <c:h val="0.91142774324822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F5-4840-AF0B-623AAF3086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F5-4840-AF0B-623AAF30864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7F5-4840-AF0B-623AAF30864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7F5-4840-AF0B-623AAF30864E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Jednostki_DW_TWCW!$A$4:$A$21</c:f>
              <c:strCache>
                <c:ptCount val="4"/>
                <c:pt idx="0">
                  <c:v>gmina lub przedsiębiorstwo wodociągowo-kanalizacyjne</c:v>
                </c:pt>
                <c:pt idx="1">
                  <c:v>gmina</c:v>
                </c:pt>
                <c:pt idx="2">
                  <c:v>podmiot zarządzający portem</c:v>
                </c:pt>
                <c:pt idx="3">
                  <c:v>dyrektor Urzędu Morskiego</c:v>
                </c:pt>
              </c:strCache>
            </c:strRef>
          </c:cat>
          <c:val>
            <c:numRef>
              <c:f>Jednostki_DW_TWCW!$AG$4:$AG$21</c:f>
              <c:numCache>
                <c:formatCode>0.00%</c:formatCode>
                <c:ptCount val="4"/>
                <c:pt idx="0">
                  <c:v>0.26470588235294118</c:v>
                </c:pt>
                <c:pt idx="1">
                  <c:v>2.9411764705882353E-2</c:v>
                </c:pt>
                <c:pt idx="2">
                  <c:v>8.8235294117647065E-2</c:v>
                </c:pt>
                <c:pt idx="3">
                  <c:v>0.61764705882352944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F5-4840-AF0B-623AAF308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589361933554329"/>
          <c:y val="0.28411879665025153"/>
          <c:w val="0.39414581692147799"/>
          <c:h val="0.36229098222389822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A99-42CA-AA8E-8128E544D2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A99-42CA-AA8E-8128E544D20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Banówka_Świeża!$C$56:$C$57</c:f>
              <c:strCache>
                <c:ptCount val="2"/>
                <c:pt idx="0">
                  <c:v>RWC (presje skumulowane)</c:v>
                </c:pt>
                <c:pt idx="1">
                  <c:v>RWP (presje fizykochemiczne i chemiczne)</c:v>
                </c:pt>
              </c:strCache>
            </c:strRef>
          </c:cat>
          <c:val>
            <c:numRef>
              <c:f>Banówka_Świeża!$D$56:$D$57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9-42CA-AA8E-8128E544D20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CE-42DE-B0CF-9C4DC1FEB5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CE-42DE-B0CF-9C4DC1FEB5F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Banówka_Świeża!$C$72:$C$73</c:f>
              <c:strCache>
                <c:ptCount val="2"/>
                <c:pt idx="0">
                  <c:v>LWC (presje skumulowane)</c:v>
                </c:pt>
                <c:pt idx="1">
                  <c:v>LWP (presje fizykochemiczne i chemiczne)</c:v>
                </c:pt>
              </c:strCache>
            </c:strRef>
          </c:cat>
          <c:val>
            <c:numRef>
              <c:f>Banówka_Świeża!$D$72:$D$73</c:f>
              <c:numCache>
                <c:formatCode>0%</c:formatCode>
                <c:ptCount val="2"/>
                <c:pt idx="0">
                  <c:v>0.38</c:v>
                </c:pt>
                <c:pt idx="1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CE-42DE-B0CF-9C4DC1FEB5F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Harmonogram_Świeża!$A$4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Harmonogram_Świeża!$A$5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5-450F-A427-B5649EEFDCF6}"/>
            </c:ext>
          </c:extLst>
        </c:ser>
        <c:ser>
          <c:idx val="1"/>
          <c:order val="1"/>
          <c:tx>
            <c:strRef>
              <c:f>Harmonogram_Świeża!$B$4</c:f>
              <c:strCache>
                <c:ptCount val="1"/>
                <c:pt idx="0">
                  <c:v>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Harmonogram_Świeża!$B$5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95-450F-A427-B5649EEFDCF6}"/>
            </c:ext>
          </c:extLst>
        </c:ser>
        <c:ser>
          <c:idx val="2"/>
          <c:order val="2"/>
          <c:tx>
            <c:strRef>
              <c:f>Harmonogram_Świeża!$C$4</c:f>
              <c:strCache>
                <c:ptCount val="1"/>
                <c:pt idx="0">
                  <c:v>działanie ciągłe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Harmonogram_Świeża!$C$5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95-450F-A427-B5649EEFD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DAF-4D9D-86EF-610363E98B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DAF-4D9D-86EF-610363E98B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DAF-4D9D-86EF-610363E98B4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DAF-4D9D-86EF-610363E98B4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DAF-4D9D-86EF-610363E98B4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DAF-4D9D-86EF-610363E98B4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DAF-4D9D-86EF-610363E98B44}"/>
              </c:ext>
            </c:extLst>
          </c:dPt>
          <c:dLbls>
            <c:dLbl>
              <c:idx val="0"/>
              <c:layout>
                <c:manualLayout>
                  <c:x val="3.04941087321349E-3"/>
                  <c:y val="-2.0356770063566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AF-4D9D-86EF-610363E98B44}"/>
                </c:ext>
              </c:extLst>
            </c:dLbl>
            <c:dLbl>
              <c:idx val="1"/>
              <c:layout>
                <c:manualLayout>
                  <c:x val="5.2981362448923782E-3"/>
                  <c:y val="-6.9149067798938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AF-4D9D-86EF-610363E98B44}"/>
                </c:ext>
              </c:extLst>
            </c:dLbl>
            <c:dLbl>
              <c:idx val="2"/>
              <c:layout>
                <c:manualLayout>
                  <c:x val="1.1388014612693207E-2"/>
                  <c:y val="-2.4180155456800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AF-4D9D-86EF-610363E98B44}"/>
                </c:ext>
              </c:extLst>
            </c:dLbl>
            <c:dLbl>
              <c:idx val="3"/>
              <c:layout>
                <c:manualLayout>
                  <c:x val="-1.9202952597393392E-3"/>
                  <c:y val="1.9499811091013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AF-4D9D-86EF-610363E98B44}"/>
                </c:ext>
              </c:extLst>
            </c:dLbl>
            <c:dLbl>
              <c:idx val="4"/>
              <c:layout>
                <c:manualLayout>
                  <c:x val="-1.9682070202034867E-2"/>
                  <c:y val="9.221564423615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DAF-4D9D-86EF-610363E98B44}"/>
                </c:ext>
              </c:extLst>
            </c:dLbl>
            <c:dLbl>
              <c:idx val="6"/>
              <c:layout>
                <c:manualLayout>
                  <c:x val="7.6181836549237296E-4"/>
                  <c:y val="-3.4214837159284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DAF-4D9D-86EF-610363E98B44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Jednostki_Swieza!$A$4:$A$10</c:f>
              <c:strCache>
                <c:ptCount val="7"/>
                <c:pt idx="0">
                  <c:v>PGWWP: RZGW</c:v>
                </c:pt>
                <c:pt idx="1">
                  <c:v>gmina lub przedsiębiorstwo wodociągowo-kanalizacyjne</c:v>
                </c:pt>
                <c:pt idx="2">
                  <c:v>Inspekcja Ochrony Środowiska</c:v>
                </c:pt>
                <c:pt idx="3">
                  <c:v>województwo, powiat i gmina</c:v>
                </c:pt>
                <c:pt idx="4">
                  <c:v>sprawujący zarząd i sprawujący nadzór nad obszarami chronionymi</c:v>
                </c:pt>
                <c:pt idx="5">
                  <c:v>wojewódzki inspektor ochrony roślin i nasiennictwa</c:v>
                </c:pt>
                <c:pt idx="6">
                  <c:v>wojewódzkie ośrodki doradztwa rolniczego</c:v>
                </c:pt>
              </c:strCache>
            </c:strRef>
          </c:cat>
          <c:val>
            <c:numRef>
              <c:f>Jednostki_Swieza!$E$4:$E$10</c:f>
              <c:numCache>
                <c:formatCode>0.00%</c:formatCode>
                <c:ptCount val="7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0.1</c:v>
                </c:pt>
                <c:pt idx="4">
                  <c:v>0.4</c:v>
                </c:pt>
                <c:pt idx="5">
                  <c:v>0.05</c:v>
                </c:pt>
                <c:pt idx="6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DAF-4D9D-86EF-610363E98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139980885014147E-2"/>
          <c:y val="3.9351851851851853E-2"/>
          <c:w val="0.49976331052595935"/>
          <c:h val="0.87400736366287568"/>
        </c:manualLayout>
      </c:layout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50" b="1"/>
                      <a:t>10%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E18-4CF7-B7A2-4FCC5A579A18}"/>
                </c:ext>
              </c:extLst>
            </c:dLbl>
            <c:dLbl>
              <c:idx val="2"/>
              <c:layout>
                <c:manualLayout>
                  <c:x val="-9.4117190187180316E-2"/>
                  <c:y val="-2.2637682804548122E-2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E18-4CF7-B7A2-4FCC5A579A18}"/>
                </c:ext>
              </c:extLst>
            </c:dLbl>
            <c:dLbl>
              <c:idx val="3"/>
              <c:layout>
                <c:manualLayout>
                  <c:x val="6.8592240515390118E-2"/>
                  <c:y val="-5.1180008748906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18-4CF7-B7A2-4FCC5A579A1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050" b="1"/>
                      <a:t>32%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E18-4CF7-B7A2-4FCC5A579A18}"/>
                </c:ext>
              </c:extLst>
            </c:dLbl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'katalog działań'!$B$2:$B$6</c:f>
              <c:strCache>
                <c:ptCount val="5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leśnictwo</c:v>
                </c:pt>
                <c:pt idx="4">
                  <c:v>inne</c:v>
                </c:pt>
              </c:strCache>
            </c:strRef>
          </c:cat>
          <c:val>
            <c:numRef>
              <c:f>'katalog działań'!$C$2:$C$6</c:f>
              <c:numCache>
                <c:formatCode>General</c:formatCode>
                <c:ptCount val="5"/>
                <c:pt idx="0">
                  <c:v>10</c:v>
                </c:pt>
                <c:pt idx="2">
                  <c:v>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18-4CF7-B7A2-4FCC5A579A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9468045814342974"/>
          <c:y val="0.18547222222222221"/>
          <c:w val="0.34161111111111109"/>
          <c:h val="0.5193796296296295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59741088226309"/>
          <c:y val="7.6895943562610231E-2"/>
          <c:w val="0.51768688888888892"/>
          <c:h val="0.86281148148148146"/>
        </c:manualLayout>
      </c:layout>
      <c:pieChart>
        <c:varyColors val="1"/>
        <c:ser>
          <c:idx val="0"/>
          <c:order val="0"/>
          <c:tx>
            <c:strRef>
              <c:f>'katalog działań'!$B$18:$B$23</c:f>
              <c:strCache>
                <c:ptCount val="1"/>
                <c:pt idx="0">
                  <c:v>organizacyjno-prawne monitoring środowiska administracyjne edukacyjne naukowo-badawcze pozostałe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77-4D8F-B397-A255D7997E7C}"/>
                </c:ext>
              </c:extLst>
            </c:dLbl>
            <c:dLbl>
              <c:idx val="2"/>
              <c:layout>
                <c:manualLayout>
                  <c:x val="-7.8000109679924934E-2"/>
                  <c:y val="-0.186773846780214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77-4D8F-B397-A255D7997E7C}"/>
                </c:ext>
              </c:extLst>
            </c:dLbl>
            <c:dLbl>
              <c:idx val="3"/>
              <c:layout>
                <c:manualLayout>
                  <c:x val="7.4681508524256604E-2"/>
                  <c:y val="7.950868138951044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77-4D8F-B397-A255D7997E7C}"/>
                </c:ext>
              </c:extLst>
            </c:dLbl>
            <c:dLbl>
              <c:idx val="4"/>
              <c:layout>
                <c:manualLayout>
                  <c:x val="9.6845359140198928E-2"/>
                  <c:y val="0.11510435676215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77-4D8F-B397-A255D7997E7C}"/>
                </c:ext>
              </c:extLst>
            </c:dLbl>
            <c:dLbl>
              <c:idx val="5"/>
              <c:layout>
                <c:manualLayout>
                  <c:x val="5.084962770380598E-2"/>
                  <c:y val="0.144869543415822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77-4D8F-B397-A255D7997E7C}"/>
                </c:ext>
              </c:extLst>
            </c:dLbl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'katalog działań'!$B$18:$B$23</c:f>
              <c:strCache>
                <c:ptCount val="6"/>
                <c:pt idx="0">
                  <c:v>organizacyjno-prawne</c:v>
                </c:pt>
                <c:pt idx="1">
                  <c:v>monitoring środowiska</c:v>
                </c:pt>
                <c:pt idx="2">
                  <c:v>administracyjne</c:v>
                </c:pt>
                <c:pt idx="3">
                  <c:v>edukacyjne</c:v>
                </c:pt>
                <c:pt idx="4">
                  <c:v>naukowo-badawcze</c:v>
                </c:pt>
                <c:pt idx="5">
                  <c:v>pozostałe</c:v>
                </c:pt>
              </c:strCache>
            </c:strRef>
          </c:cat>
          <c:val>
            <c:numRef>
              <c:f>'katalog działań'!$D$18:$D$23</c:f>
              <c:numCache>
                <c:formatCode>0.0%</c:formatCode>
                <c:ptCount val="6"/>
                <c:pt idx="0">
                  <c:v>6.25E-2</c:v>
                </c:pt>
                <c:pt idx="1">
                  <c:v>0</c:v>
                </c:pt>
                <c:pt idx="2">
                  <c:v>0.66666666666666663</c:v>
                </c:pt>
                <c:pt idx="3">
                  <c:v>6.25E-2</c:v>
                </c:pt>
                <c:pt idx="4">
                  <c:v>0.10416666666666667</c:v>
                </c:pt>
                <c:pt idx="5">
                  <c:v>0.10416666666666667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77-4D8F-B397-A255D7997E7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2243939344763177"/>
          <c:y val="0.33499867724867727"/>
          <c:w val="0.31812080236460966"/>
          <c:h val="0.3572914349190445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029026211124135E-2"/>
          <c:y val="4.1033439560759111E-2"/>
          <c:w val="0.5446180639312036"/>
          <c:h val="0.89969603662925557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2251458357034981E-2"/>
                  <c:y val="0.130358865180002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A3-4B95-8696-D764866219E9}"/>
                </c:ext>
              </c:extLst>
            </c:dLbl>
            <c:dLbl>
              <c:idx val="2"/>
              <c:layout>
                <c:manualLayout>
                  <c:x val="-0.13160624664015555"/>
                  <c:y val="3.90974069864286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A3-4B95-8696-D764866219E9}"/>
                </c:ext>
              </c:extLst>
            </c:dLbl>
            <c:dLbl>
              <c:idx val="3"/>
              <c:layout>
                <c:manualLayout>
                  <c:x val="1.7423880703438168E-2"/>
                  <c:y val="-9.7335483666951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A3-4B95-8696-D764866219E9}"/>
                </c:ext>
              </c:extLst>
            </c:dLbl>
            <c:dLbl>
              <c:idx val="4"/>
              <c:layout>
                <c:manualLayout>
                  <c:x val="0.12884672335377392"/>
                  <c:y val="-0.100285616280570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A3-4B95-8696-D764866219E9}"/>
                </c:ext>
              </c:extLst>
            </c:dLbl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'katalog działań'!$M$26:$M$30</c:f>
              <c:strCache>
                <c:ptCount val="5"/>
                <c:pt idx="0">
                  <c:v>działania ukierunkowane na redukcję presji chemicznej i ilościowej</c:v>
                </c:pt>
                <c:pt idx="1">
                  <c:v>działania ukierunkowane na redukcję presji ilościowej</c:v>
                </c:pt>
                <c:pt idx="2">
                  <c:v>działania ukierunkowane na redukcję presji chemicznej A</c:v>
                </c:pt>
                <c:pt idx="3">
                  <c:v>działania ukierunkowane na redukcję presji chemicznej B</c:v>
                </c:pt>
                <c:pt idx="4">
                  <c:v>działania ukierunkowanie na redukcję presji chemicznej</c:v>
                </c:pt>
              </c:strCache>
            </c:strRef>
          </c:cat>
          <c:val>
            <c:numRef>
              <c:f>'katalog działań'!$N$26:$N$30</c:f>
              <c:numCache>
                <c:formatCode>0.0%</c:formatCode>
                <c:ptCount val="5"/>
                <c:pt idx="1">
                  <c:v>0.1</c:v>
                </c:pt>
                <c:pt idx="2">
                  <c:v>0.22900000000000001</c:v>
                </c:pt>
                <c:pt idx="4">
                  <c:v>0.66700000000000004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A3-4B95-8696-D764866219E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8228828963400603"/>
          <c:y val="6.1138007054673711E-2"/>
          <c:w val="0.33223379393417268"/>
          <c:h val="0.93886199294532624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Szczecin!$B$66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Szczecin!$C$66</c:f>
              <c:numCache>
                <c:formatCode>0%</c:formatCode>
                <c:ptCount val="1"/>
                <c:pt idx="0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E3-4CB2-96B2-496088D6BFC5}"/>
            </c:ext>
          </c:extLst>
        </c:ser>
        <c:ser>
          <c:idx val="1"/>
          <c:order val="1"/>
          <c:tx>
            <c:strRef>
              <c:f>Szczecin!$B$67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Szczecin!$C$67</c:f>
              <c:numCache>
                <c:formatCode>0%</c:formatCode>
                <c:ptCount val="1"/>
                <c:pt idx="0">
                  <c:v>0.83333333333333337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E3-4CB2-96B2-496088D6BF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1776000"/>
        <c:axId val="54305920"/>
      </c:barChart>
      <c:catAx>
        <c:axId val="51776000"/>
        <c:scaling>
          <c:orientation val="minMax"/>
        </c:scaling>
        <c:delete val="1"/>
        <c:axPos val="l"/>
        <c:majorTickMark val="out"/>
        <c:minorTickMark val="none"/>
        <c:tickLblPos val="nextTo"/>
        <c:crossAx val="54305920"/>
        <c:crosses val="autoZero"/>
        <c:auto val="1"/>
        <c:lblAlgn val="ctr"/>
        <c:lblOffset val="100"/>
        <c:noMultiLvlLbl val="0"/>
      </c:catAx>
      <c:valAx>
        <c:axId val="5430592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51776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246759259259259"/>
          <c:y val="0.22068690476190475"/>
          <c:w val="0.322625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355375078191080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Szczecin!$B$52</c:f>
              <c:strCache>
                <c:ptCount val="1"/>
                <c:pt idx="0">
                  <c:v>Ośrodki Doradztwa Rolniczego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Szczecin!$C$52</c:f>
              <c:numCache>
                <c:formatCode>0%</c:formatCode>
                <c:ptCount val="1"/>
                <c:pt idx="0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18-4A25-9660-DC0E3AACABB2}"/>
            </c:ext>
          </c:extLst>
        </c:ser>
        <c:ser>
          <c:idx val="1"/>
          <c:order val="1"/>
          <c:tx>
            <c:strRef>
              <c:f>Szczecin!$B$53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Szczecin!$C$53</c:f>
              <c:numCache>
                <c:formatCode>0%</c:formatCode>
                <c:ptCount val="1"/>
                <c:pt idx="0">
                  <c:v>0.45833333333333331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18-4A25-9660-DC0E3AACABB2}"/>
            </c:ext>
          </c:extLst>
        </c:ser>
        <c:ser>
          <c:idx val="2"/>
          <c:order val="2"/>
          <c:tx>
            <c:strRef>
              <c:f>Szczecin!$B$54</c:f>
              <c:strCache>
                <c:ptCount val="1"/>
                <c:pt idx="0">
                  <c:v>PGW WP (RZGW Gdańsk)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Szczecin!$C$54</c:f>
              <c:numCache>
                <c:formatCode>0%</c:formatCode>
                <c:ptCount val="1"/>
                <c:pt idx="0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18-4A25-9660-DC0E3AACABB2}"/>
            </c:ext>
          </c:extLst>
        </c:ser>
        <c:ser>
          <c:idx val="3"/>
          <c:order val="3"/>
          <c:tx>
            <c:strRef>
              <c:f>Szczecin!$B$55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Szczecin!$C$55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18-4A25-9660-DC0E3AACABB2}"/>
            </c:ext>
          </c:extLst>
        </c:ser>
        <c:ser>
          <c:idx val="4"/>
          <c:order val="4"/>
          <c:tx>
            <c:strRef>
              <c:f>Szczecin!$B$56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Szczecin!$C$56</c:f>
              <c:numCache>
                <c:formatCode>0%</c:formatCode>
                <c:ptCount val="1"/>
                <c:pt idx="0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18-4A25-9660-DC0E3AACAB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1876864"/>
        <c:axId val="54307648"/>
      </c:barChart>
      <c:catAx>
        <c:axId val="51876864"/>
        <c:scaling>
          <c:orientation val="minMax"/>
        </c:scaling>
        <c:delete val="1"/>
        <c:axPos val="l"/>
        <c:majorTickMark val="none"/>
        <c:minorTickMark val="none"/>
        <c:tickLblPos val="nextTo"/>
        <c:crossAx val="54307648"/>
        <c:crosses val="autoZero"/>
        <c:auto val="1"/>
        <c:lblAlgn val="ctr"/>
        <c:lblOffset val="100"/>
        <c:noMultiLvlLbl val="0"/>
      </c:catAx>
      <c:valAx>
        <c:axId val="5430764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51876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611111111111107"/>
          <c:y val="4.8622776319626713E-2"/>
          <c:w val="0.34166666666666667"/>
          <c:h val="0.9189698162729659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4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12 jcwpd z zestawem działań</a:t>
          </a:r>
          <a:b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(jcwpd nr: 11, 13, 14, 15, 17, 18, 28, 29, 39, 44, 45, 46)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400"/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400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8 jcwpd bez zestawu działań </a:t>
          </a:r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</a:t>
          </a:r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12, 16, 19, 27, 30, 36, 37, 38)</a:t>
          </a:r>
          <a:endParaRPr lang="pl-PL" sz="14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E4D1C037-4F43-4DC7-B76D-2BCEB0B3A13C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ts val="1200"/>
            </a:spcBef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600"/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600"/>
        </a:p>
      </dgm:t>
    </dgm:pt>
    <dgm:pt modelId="{BCEDC948-4574-4752-9EE2-CB9150FAF367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ct val="0"/>
            </a:spcBef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- 20 działań podstawowych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- 28 działań uzupełniających</a:t>
          </a:r>
          <a:endParaRPr lang="pl-PL" sz="1400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400"/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4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 custLinFactNeighborX="318" custLinFactNeighborY="1627">
        <dgm:presLayoutVars>
          <dgm:bulletEnabled val="1"/>
        </dgm:presLayoutVars>
      </dgm:prSet>
      <dgm:spPr/>
    </dgm:pt>
  </dgm:ptLst>
  <dgm:cxnLst>
    <dgm:cxn modelId="{4ABF700C-EA21-4D65-BC6B-B4352734F06B}" type="presOf" srcId="{20B328CA-872C-467E-A731-293305AA11DB}" destId="{0EF507C0-1134-4D53-A077-5469B0E333D8}" srcOrd="0" destOrd="0" presId="urn:microsoft.com/office/officeart/2005/8/layout/vList6"/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0" destOrd="0" parTransId="{ED94EAE7-B998-414A-9CA2-4D165B981C6A}" sibTransId="{F7A8216B-4C99-4A97-96AE-106298C116F4}"/>
    <dgm:cxn modelId="{1ACB353F-4F45-4B32-AF2A-C958E3F9006F}" type="presOf" srcId="{E4D1C037-4F43-4DC7-B76D-2BCEB0B3A13C}" destId="{E13A219E-83F7-40CD-B8DC-9B8FEAF0BA00}" srcOrd="0" destOrd="0" presId="urn:microsoft.com/office/officeart/2005/8/layout/vList6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6C3235BC-2090-4E51-951E-C79EDDAA304F}" type="presOf" srcId="{BCEDC948-4574-4752-9EE2-CB9150FAF367}" destId="{E13A219E-83F7-40CD-B8DC-9B8FEAF0BA00}" srcOrd="0" destOrd="1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1" destOrd="0" parTransId="{2D6032B2-B007-41B7-B9CF-49A9D6DA7811}" sibTransId="{B4BEDBB3-AEAA-4C52-A73C-370E4054107E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7DA9C34-214A-44B3-9982-E9C966B4F660}" type="presParOf" srcId="{A979D2E4-E472-47E4-8E98-9283F11475CA}" destId="{7C4A6C80-ACAB-44BA-A548-1D2BF24362E5}" srcOrd="0" destOrd="0" presId="urn:microsoft.com/office/officeart/2005/8/layout/vList6"/>
    <dgm:cxn modelId="{CF7E9C31-38D0-490E-AAAF-CE1D42D22530}" type="presParOf" srcId="{7C4A6C80-ACAB-44BA-A548-1D2BF24362E5}" destId="{0EF507C0-1134-4D53-A077-5469B0E333D8}" srcOrd="0" destOrd="0" presId="urn:microsoft.com/office/officeart/2005/8/layout/vList6"/>
    <dgm:cxn modelId="{4D42A533-6171-494C-BE25-561F9CB133C1}" type="presParOf" srcId="{7C4A6C80-ACAB-44BA-A548-1D2BF24362E5}" destId="{E13A219E-83F7-40CD-B8DC-9B8FEAF0BA00}" srcOrd="1" destOrd="0" presId="urn:microsoft.com/office/officeart/2005/8/layout/vList6"/>
    <dgm:cxn modelId="{4D3AAAF7-97B7-47E5-B6D7-F181BF242008}" type="presParOf" srcId="{A979D2E4-E472-47E4-8E98-9283F11475CA}" destId="{602FDB67-F815-4442-A7BE-865AA87AE13B}" srcOrd="1" destOrd="0" presId="urn:microsoft.com/office/officeart/2005/8/layout/vList6"/>
    <dgm:cxn modelId="{DD9C41FF-22DE-4FEE-82D6-3340215A298F}" type="presParOf" srcId="{A979D2E4-E472-47E4-8E98-9283F11475CA}" destId="{F023FDBC-479C-4403-9639-42934CFDB6AC}" srcOrd="2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4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0 jcwpd z zestawem działań</a:t>
          </a:r>
          <a:b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endParaRPr lang="pl-PL" sz="14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400"/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400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173)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E4D1C037-4F43-4DC7-B76D-2BCEB0B3A13C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ts val="1200"/>
            </a:spcBef>
          </a:pP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600"/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6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 custLinFactNeighborX="318" custLinFactNeighborY="1627">
        <dgm:presLayoutVars>
          <dgm:bulletEnabled val="1"/>
        </dgm:presLayoutVars>
      </dgm:prSet>
      <dgm:spPr/>
    </dgm:pt>
  </dgm:ptLst>
  <dgm:cxnLst>
    <dgm:cxn modelId="{4ABF700C-EA21-4D65-BC6B-B4352734F06B}" type="presOf" srcId="{20B328CA-872C-467E-A731-293305AA11DB}" destId="{0EF507C0-1134-4D53-A077-5469B0E333D8}" srcOrd="0" destOrd="0" presId="urn:microsoft.com/office/officeart/2005/8/layout/vList6"/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0" destOrd="0" parTransId="{ED94EAE7-B998-414A-9CA2-4D165B981C6A}" sibTransId="{F7A8216B-4C99-4A97-96AE-106298C116F4}"/>
    <dgm:cxn modelId="{1ACB353F-4F45-4B32-AF2A-C958E3F9006F}" type="presOf" srcId="{E4D1C037-4F43-4DC7-B76D-2BCEB0B3A13C}" destId="{E13A219E-83F7-40CD-B8DC-9B8FEAF0BA00}" srcOrd="0" destOrd="0" presId="urn:microsoft.com/office/officeart/2005/8/layout/vList6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7DA9C34-214A-44B3-9982-E9C966B4F660}" type="presParOf" srcId="{A979D2E4-E472-47E4-8E98-9283F11475CA}" destId="{7C4A6C80-ACAB-44BA-A548-1D2BF24362E5}" srcOrd="0" destOrd="0" presId="urn:microsoft.com/office/officeart/2005/8/layout/vList6"/>
    <dgm:cxn modelId="{CF7E9C31-38D0-490E-AAAF-CE1D42D22530}" type="presParOf" srcId="{7C4A6C80-ACAB-44BA-A548-1D2BF24362E5}" destId="{0EF507C0-1134-4D53-A077-5469B0E333D8}" srcOrd="0" destOrd="0" presId="urn:microsoft.com/office/officeart/2005/8/layout/vList6"/>
    <dgm:cxn modelId="{4D42A533-6171-494C-BE25-561F9CB133C1}" type="presParOf" srcId="{7C4A6C80-ACAB-44BA-A548-1D2BF24362E5}" destId="{E13A219E-83F7-40CD-B8DC-9B8FEAF0BA00}" srcOrd="1" destOrd="0" presId="urn:microsoft.com/office/officeart/2005/8/layout/vList6"/>
    <dgm:cxn modelId="{4D3AAAF7-97B7-47E5-B6D7-F181BF242008}" type="presParOf" srcId="{A979D2E4-E472-47E4-8E98-9283F11475CA}" destId="{602FDB67-F815-4442-A7BE-865AA87AE13B}" srcOrd="1" destOrd="0" presId="urn:microsoft.com/office/officeart/2005/8/layout/vList6"/>
    <dgm:cxn modelId="{DD9C41FF-22DE-4FEE-82D6-3340215A298F}" type="presParOf" srcId="{A979D2E4-E472-47E4-8E98-9283F11475CA}" destId="{F023FDBC-479C-4403-9639-42934CFDB6AC}" srcOrd="2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4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0 jcwpd z zestawem działań</a:t>
          </a:r>
          <a:b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endParaRPr lang="pl-PL" sz="14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400"/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400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174)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E4D1C037-4F43-4DC7-B76D-2BCEB0B3A13C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ts val="1200"/>
            </a:spcBef>
          </a:pP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600"/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6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 custLinFactNeighborX="318" custLinFactNeighborY="1627">
        <dgm:presLayoutVars>
          <dgm:bulletEnabled val="1"/>
        </dgm:presLayoutVars>
      </dgm:prSet>
      <dgm:spPr/>
    </dgm:pt>
  </dgm:ptLst>
  <dgm:cxnLst>
    <dgm:cxn modelId="{4ABF700C-EA21-4D65-BC6B-B4352734F06B}" type="presOf" srcId="{20B328CA-872C-467E-A731-293305AA11DB}" destId="{0EF507C0-1134-4D53-A077-5469B0E333D8}" srcOrd="0" destOrd="0" presId="urn:microsoft.com/office/officeart/2005/8/layout/vList6"/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0" destOrd="0" parTransId="{ED94EAE7-B998-414A-9CA2-4D165B981C6A}" sibTransId="{F7A8216B-4C99-4A97-96AE-106298C116F4}"/>
    <dgm:cxn modelId="{1ACB353F-4F45-4B32-AF2A-C958E3F9006F}" type="presOf" srcId="{E4D1C037-4F43-4DC7-B76D-2BCEB0B3A13C}" destId="{E13A219E-83F7-40CD-B8DC-9B8FEAF0BA00}" srcOrd="0" destOrd="0" presId="urn:microsoft.com/office/officeart/2005/8/layout/vList6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7DA9C34-214A-44B3-9982-E9C966B4F660}" type="presParOf" srcId="{A979D2E4-E472-47E4-8E98-9283F11475CA}" destId="{7C4A6C80-ACAB-44BA-A548-1D2BF24362E5}" srcOrd="0" destOrd="0" presId="urn:microsoft.com/office/officeart/2005/8/layout/vList6"/>
    <dgm:cxn modelId="{CF7E9C31-38D0-490E-AAAF-CE1D42D22530}" type="presParOf" srcId="{7C4A6C80-ACAB-44BA-A548-1D2BF24362E5}" destId="{0EF507C0-1134-4D53-A077-5469B0E333D8}" srcOrd="0" destOrd="0" presId="urn:microsoft.com/office/officeart/2005/8/layout/vList6"/>
    <dgm:cxn modelId="{4D42A533-6171-494C-BE25-561F9CB133C1}" type="presParOf" srcId="{7C4A6C80-ACAB-44BA-A548-1D2BF24362E5}" destId="{E13A219E-83F7-40CD-B8DC-9B8FEAF0BA00}" srcOrd="1" destOrd="0" presId="urn:microsoft.com/office/officeart/2005/8/layout/vList6"/>
    <dgm:cxn modelId="{4D3AAAF7-97B7-47E5-B6D7-F181BF242008}" type="presParOf" srcId="{A979D2E4-E472-47E4-8E98-9283F11475CA}" destId="{602FDB67-F815-4442-A7BE-865AA87AE13B}" srcOrd="1" destOrd="0" presId="urn:microsoft.com/office/officeart/2005/8/layout/vList6"/>
    <dgm:cxn modelId="{DD9C41FF-22DE-4FEE-82D6-3340215A298F}" type="presParOf" srcId="{A979D2E4-E472-47E4-8E98-9283F11475CA}" destId="{F023FDBC-479C-4403-9639-42934CFDB6AC}" srcOrd="2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18000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- 20 działań podstawowych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- 28 działań uzupełniających</a:t>
          </a:r>
          <a:endParaRPr lang="pl-PL" sz="1400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12 jcwpd z zestawem działań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(jcwpd nr: 11, 13, 14, 15, 17, 18, 28, 29, 39, 44, 45, 46)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9612" y="193152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44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9612" y="215091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8 jcwpd bez zestawu działań </a:t>
          </a: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12, 16, 19, 27, 30, 36, 37, 38)</a:t>
          </a:r>
          <a:endParaRPr lang="pl-PL" sz="14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18000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0 jcwpd z zestawem działań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endParaRPr lang="pl-PL" sz="1400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9612" y="193152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44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9612" y="215091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173)</a:t>
          </a:r>
        </a:p>
      </dsp:txBody>
      <dsp:txXfrm>
        <a:off x="243441" y="2077711"/>
        <a:ext cx="2468035" cy="1461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18000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0 jcwpd z zestawem działań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endParaRPr lang="pl-PL" sz="1400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9612" y="193152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44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9612" y="215091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174)</a:t>
          </a:r>
        </a:p>
      </dsp:txBody>
      <dsp:txXfrm>
        <a:off x="243441" y="2077711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13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obrazu slajdu 1">
            <a:extLst>
              <a:ext uri="{FF2B5EF4-FFF2-40B4-BE49-F238E27FC236}">
                <a16:creationId xmlns:a16="http://schemas.microsoft.com/office/drawing/2014/main" id="{278DAAFA-2FA5-4228-B21F-1F65061E67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Symbol zastępczy notatek 2">
            <a:extLst>
              <a:ext uri="{FF2B5EF4-FFF2-40B4-BE49-F238E27FC236}">
                <a16:creationId xmlns:a16="http://schemas.microsoft.com/office/drawing/2014/main" id="{06457406-96D5-4FFB-BBB8-C4DAE146E7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>
            <a:extLst>
              <a:ext uri="{FF2B5EF4-FFF2-40B4-BE49-F238E27FC236}">
                <a16:creationId xmlns:a16="http://schemas.microsoft.com/office/drawing/2014/main" id="{C355CD55-3369-4F92-91AB-AB257EC16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A05817-9455-46DF-A128-72E1020E1B45}" type="slidenum">
              <a:rPr lang="pl-PL" altLang="pl-PL">
                <a:latin typeface="Calibri" panose="020F0502020204030204" pitchFamily="34" charset="0"/>
              </a:rPr>
              <a:pPr eaLnBrk="1" hangingPunct="1"/>
              <a:t>15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ymbol zastępczy obrazu slajdu 1">
            <a:extLst>
              <a:ext uri="{FF2B5EF4-FFF2-40B4-BE49-F238E27FC236}">
                <a16:creationId xmlns:a16="http://schemas.microsoft.com/office/drawing/2014/main" id="{942CFFA6-D1E1-43CB-B80E-D3C866D2FF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Symbol zastępczy notatek 2">
            <a:extLst>
              <a:ext uri="{FF2B5EF4-FFF2-40B4-BE49-F238E27FC236}">
                <a16:creationId xmlns:a16="http://schemas.microsoft.com/office/drawing/2014/main" id="{033FE114-CF8A-439A-808D-48BD29A9DA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5603" name="Symbol zastępczy numeru slajdu 3">
            <a:extLst>
              <a:ext uri="{FF2B5EF4-FFF2-40B4-BE49-F238E27FC236}">
                <a16:creationId xmlns:a16="http://schemas.microsoft.com/office/drawing/2014/main" id="{A3156C99-3A0B-4301-B05B-313A2D9E6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D885A2-8674-4B97-BC79-C2D2D4DD16CD}" type="slidenum">
              <a:rPr lang="pl-PL" altLang="pl-PL">
                <a:latin typeface="Calibri" panose="020F0502020204030204" pitchFamily="34" charset="0"/>
              </a:rPr>
              <a:pPr eaLnBrk="1" hangingPunct="1"/>
              <a:t>16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0609384E-51F2-4A0E-A9BF-86E8FE119A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6067946E-16D5-465C-B3BA-89AC64E9D3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8CCD04CD-C2BD-42E6-98EB-35C696A45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FADFC8-A419-41E6-A7DA-93390166B3D6}" type="slidenum">
              <a:rPr lang="pl-PL" altLang="pl-PL">
                <a:latin typeface="Calibri" panose="020F0502020204030204" pitchFamily="34" charset="0"/>
              </a:rPr>
              <a:pPr eaLnBrk="1" hangingPunct="1"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>
            <a:extLst>
              <a:ext uri="{FF2B5EF4-FFF2-40B4-BE49-F238E27FC236}">
                <a16:creationId xmlns:a16="http://schemas.microsoft.com/office/drawing/2014/main" id="{ECB5C825-0456-4613-92C1-D6E134F299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>
            <a:extLst>
              <a:ext uri="{FF2B5EF4-FFF2-40B4-BE49-F238E27FC236}">
                <a16:creationId xmlns:a16="http://schemas.microsoft.com/office/drawing/2014/main" id="{EABABDBE-155E-4B73-83D9-23FA18DCC5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29699" name="Symbol zastępczy numeru slajdu 3">
            <a:extLst>
              <a:ext uri="{FF2B5EF4-FFF2-40B4-BE49-F238E27FC236}">
                <a16:creationId xmlns:a16="http://schemas.microsoft.com/office/drawing/2014/main" id="{B78C5876-A0C7-44BC-82A5-1B5E42E3CD9A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CCE9D7A-DD85-403C-828C-A14162B34350}" type="slidenum">
              <a:rPr lang="pl-PL" altLang="pl-PL" sz="1300">
                <a:latin typeface="Calibri" panose="020F0502020204030204" pitchFamily="34" charset="0"/>
              </a:rPr>
              <a:pPr algn="r"/>
              <a:t>18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>
            <a:extLst>
              <a:ext uri="{FF2B5EF4-FFF2-40B4-BE49-F238E27FC236}">
                <a16:creationId xmlns:a16="http://schemas.microsoft.com/office/drawing/2014/main" id="{CD623D17-D40A-40C8-BD8D-CEFD2A2EFC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>
            <a:extLst>
              <a:ext uri="{FF2B5EF4-FFF2-40B4-BE49-F238E27FC236}">
                <a16:creationId xmlns:a16="http://schemas.microsoft.com/office/drawing/2014/main" id="{99AF5F22-317A-4C54-96D3-7D1D209864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3795" name="Symbol zastępczy numeru slajdu 3">
            <a:extLst>
              <a:ext uri="{FF2B5EF4-FFF2-40B4-BE49-F238E27FC236}">
                <a16:creationId xmlns:a16="http://schemas.microsoft.com/office/drawing/2014/main" id="{9777DF94-3A77-4BBE-8CC5-E13C56D18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C66DAC-6B6F-43FE-B0BA-8233E2499F35}" type="slidenum">
              <a:rPr lang="pl-PL" altLang="pl-PL">
                <a:latin typeface="Calibri" panose="020F0502020204030204" pitchFamily="34" charset="0"/>
              </a:rPr>
              <a:pPr eaLnBrk="1" hangingPunct="1"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>
            <a:extLst>
              <a:ext uri="{FF2B5EF4-FFF2-40B4-BE49-F238E27FC236}">
                <a16:creationId xmlns:a16="http://schemas.microsoft.com/office/drawing/2014/main" id="{C4BD6278-E754-4912-BF07-4A4416A018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Symbol zastępczy notatek 2">
            <a:extLst>
              <a:ext uri="{FF2B5EF4-FFF2-40B4-BE49-F238E27FC236}">
                <a16:creationId xmlns:a16="http://schemas.microsoft.com/office/drawing/2014/main" id="{CF1FAD9B-A7DB-4B69-8A59-AF838E36D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5843" name="Symbol zastępczy numeru slajdu 3">
            <a:extLst>
              <a:ext uri="{FF2B5EF4-FFF2-40B4-BE49-F238E27FC236}">
                <a16:creationId xmlns:a16="http://schemas.microsoft.com/office/drawing/2014/main" id="{12C70CDD-5FAA-4086-8CBF-CBC6E9C58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55B365-FE62-46D2-B6F2-CC85873D9720}" type="slidenum">
              <a:rPr lang="pl-PL" altLang="pl-PL">
                <a:latin typeface="Calibri" panose="020F0502020204030204" pitchFamily="34" charset="0"/>
              </a:rPr>
              <a:pPr eaLnBrk="1" hangingPunct="1"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21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>
            <a:extLst>
              <a:ext uri="{FF2B5EF4-FFF2-40B4-BE49-F238E27FC236}">
                <a16:creationId xmlns:a16="http://schemas.microsoft.com/office/drawing/2014/main" id="{D5281EA8-0171-4FEA-A1CC-73EBE9BB6F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Symbol zastępczy notatek 2">
            <a:extLst>
              <a:ext uri="{FF2B5EF4-FFF2-40B4-BE49-F238E27FC236}">
                <a16:creationId xmlns:a16="http://schemas.microsoft.com/office/drawing/2014/main" id="{DF4D9FC4-7D21-439C-AB5C-E1D3F6E990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9939" name="Symbol zastępczy numeru slajdu 3">
            <a:extLst>
              <a:ext uri="{FF2B5EF4-FFF2-40B4-BE49-F238E27FC236}">
                <a16:creationId xmlns:a16="http://schemas.microsoft.com/office/drawing/2014/main" id="{862029BD-3995-4C0A-97F5-BF02B96C74ED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7B7EB71A-AA4C-4E11-9378-29ACEC98871A}" type="slidenum">
              <a:rPr lang="pl-PL" altLang="pl-PL" sz="1300">
                <a:latin typeface="Calibri" panose="020F0502020204030204" pitchFamily="34" charset="0"/>
              </a:rPr>
              <a:pPr algn="r"/>
              <a:t>22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ymbol zastępczy obrazu slajdu 1">
            <a:extLst>
              <a:ext uri="{FF2B5EF4-FFF2-40B4-BE49-F238E27FC236}">
                <a16:creationId xmlns:a16="http://schemas.microsoft.com/office/drawing/2014/main" id="{3B878D0B-466F-494F-A4BD-6BBFAC13C5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Symbol zastępczy notatek 2">
            <a:extLst>
              <a:ext uri="{FF2B5EF4-FFF2-40B4-BE49-F238E27FC236}">
                <a16:creationId xmlns:a16="http://schemas.microsoft.com/office/drawing/2014/main" id="{DDFB23BA-1151-4E32-8C90-E96CED5016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9092" name="Symbol zastępczy numeru slajdu 3">
            <a:extLst>
              <a:ext uri="{FF2B5EF4-FFF2-40B4-BE49-F238E27FC236}">
                <a16:creationId xmlns:a16="http://schemas.microsoft.com/office/drawing/2014/main" id="{BA08EFAC-92EF-4819-B0B3-40071FBA5A6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356B627-52B6-4EB6-98F0-89947116241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ymbol zastępczy obrazu slajdu 1">
            <a:extLst>
              <a:ext uri="{FF2B5EF4-FFF2-40B4-BE49-F238E27FC236}">
                <a16:creationId xmlns:a16="http://schemas.microsoft.com/office/drawing/2014/main" id="{4C376E34-3479-4C86-9053-9845A579C9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Symbol zastępczy notatek 2">
            <a:extLst>
              <a:ext uri="{FF2B5EF4-FFF2-40B4-BE49-F238E27FC236}">
                <a16:creationId xmlns:a16="http://schemas.microsoft.com/office/drawing/2014/main" id="{51215020-2731-4402-B40F-68D29FF5E6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1140" name="Symbol zastępczy numeru slajdu 3">
            <a:extLst>
              <a:ext uri="{FF2B5EF4-FFF2-40B4-BE49-F238E27FC236}">
                <a16:creationId xmlns:a16="http://schemas.microsoft.com/office/drawing/2014/main" id="{A11D972C-5070-4823-954E-6E7E2E29824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02AA07A-E3E3-48D1-A5B2-A29C234A452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ymbol zastępczy obrazu slajdu 1">
            <a:extLst>
              <a:ext uri="{FF2B5EF4-FFF2-40B4-BE49-F238E27FC236}">
                <a16:creationId xmlns:a16="http://schemas.microsoft.com/office/drawing/2014/main" id="{17F22035-4261-4B5E-A48B-758662A077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Symbol zastępczy notatek 2">
            <a:extLst>
              <a:ext uri="{FF2B5EF4-FFF2-40B4-BE49-F238E27FC236}">
                <a16:creationId xmlns:a16="http://schemas.microsoft.com/office/drawing/2014/main" id="{C901CB42-CE9A-4CC7-9FDA-2DFE106748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70660" name="Symbol zastępczy numeru slajdu 3">
            <a:extLst>
              <a:ext uri="{FF2B5EF4-FFF2-40B4-BE49-F238E27FC236}">
                <a16:creationId xmlns:a16="http://schemas.microsoft.com/office/drawing/2014/main" id="{EF8C0598-8906-42DB-9C7B-B0CDA503485A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FD779665-8648-43E4-BB1A-96622EF7DDF4}" type="slidenum">
              <a:rPr lang="pl-PL" altLang="pl-PL" sz="1300">
                <a:latin typeface="Calibri" panose="020F0502020204030204" pitchFamily="34" charset="0"/>
              </a:rPr>
              <a:pPr algn="r"/>
              <a:t>25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ymbol zastępczy obrazu slajdu 1">
            <a:extLst>
              <a:ext uri="{FF2B5EF4-FFF2-40B4-BE49-F238E27FC236}">
                <a16:creationId xmlns:a16="http://schemas.microsoft.com/office/drawing/2014/main" id="{44DF38FA-44B5-4973-BA3C-A1979AE562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Symbol zastępczy notatek 2">
            <a:extLst>
              <a:ext uri="{FF2B5EF4-FFF2-40B4-BE49-F238E27FC236}">
                <a16:creationId xmlns:a16="http://schemas.microsoft.com/office/drawing/2014/main" id="{DADCCA92-482A-4782-9C8D-A15A9D92AF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3188" name="Symbol zastępczy numeru slajdu 3">
            <a:extLst>
              <a:ext uri="{FF2B5EF4-FFF2-40B4-BE49-F238E27FC236}">
                <a16:creationId xmlns:a16="http://schemas.microsoft.com/office/drawing/2014/main" id="{8F42ACF8-CE9D-4DDB-A3E7-5EB5371B537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3CE985A-F70B-4401-B978-E186F9FC9BE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ymbol zastępczy obrazu slajdu 1">
            <a:extLst>
              <a:ext uri="{FF2B5EF4-FFF2-40B4-BE49-F238E27FC236}">
                <a16:creationId xmlns:a16="http://schemas.microsoft.com/office/drawing/2014/main" id="{3ECF4F51-438C-4157-8E31-B90BDB8B5D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Symbol zastępczy notatek 2">
            <a:extLst>
              <a:ext uri="{FF2B5EF4-FFF2-40B4-BE49-F238E27FC236}">
                <a16:creationId xmlns:a16="http://schemas.microsoft.com/office/drawing/2014/main" id="{38199BAC-E9C9-4EF9-AFFF-575AA1249B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5236" name="Symbol zastępczy numeru slajdu 3">
            <a:extLst>
              <a:ext uri="{FF2B5EF4-FFF2-40B4-BE49-F238E27FC236}">
                <a16:creationId xmlns:a16="http://schemas.microsoft.com/office/drawing/2014/main" id="{40F83728-4069-43F9-86A3-9DD0D06456C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E96B2A1-3788-492A-8848-A47995E1B68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C1B846DA-9437-4290-9947-2AE5585459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ACA53EA7-E240-4A26-884A-48A3B0C0D1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7F0A7A92-379F-48B9-91D5-B15E33DD719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8F12031-3EEC-4A8F-93BD-8AB8434B380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71B48BF8-A223-49BE-BB39-1FB3C6F569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FEBD8437-DD71-4FE5-B8AB-E561AF39E9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C37FFD96-12E8-4821-A702-64429959F74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9852DFE-46A6-4EA5-AF31-A97BBF520C1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953F7A4C-4B11-4EE3-AA91-5FF7B2D510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2A8BD381-93B3-418C-BCBA-221084A888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4EC35F0B-FD2F-490F-8728-117C4FD0E5F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4B7AD15-3DE9-476E-8E2B-231C4B435C6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ymbol zastępczy obrazu slajdu 1">
            <a:extLst>
              <a:ext uri="{FF2B5EF4-FFF2-40B4-BE49-F238E27FC236}">
                <a16:creationId xmlns:a16="http://schemas.microsoft.com/office/drawing/2014/main" id="{B4925292-A31B-48BE-9AA8-CD5E9C9ED0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Symbol zastępczy notatek 2">
            <a:extLst>
              <a:ext uri="{FF2B5EF4-FFF2-40B4-BE49-F238E27FC236}">
                <a16:creationId xmlns:a16="http://schemas.microsoft.com/office/drawing/2014/main" id="{0881DCAF-7697-4B72-A3C7-D5F0F74F79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97284" name="Symbol zastępczy numeru slajdu 3">
            <a:extLst>
              <a:ext uri="{FF2B5EF4-FFF2-40B4-BE49-F238E27FC236}">
                <a16:creationId xmlns:a16="http://schemas.microsoft.com/office/drawing/2014/main" id="{445C10F9-9614-4465-A74E-79B13C07AF1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3789AA65-9838-4532-B6F5-0A62696A9A66}" type="slidenum">
              <a:rPr lang="pl-PL" altLang="pl-PL" sz="1300">
                <a:latin typeface="Calibri" panose="020F0502020204030204" pitchFamily="34" charset="0"/>
              </a:rPr>
              <a:pPr algn="r"/>
              <a:t>31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>
            <a:extLst>
              <a:ext uri="{FF2B5EF4-FFF2-40B4-BE49-F238E27FC236}">
                <a16:creationId xmlns:a16="http://schemas.microsoft.com/office/drawing/2014/main" id="{BC964998-E0D2-43FB-BBA5-536BAAF136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>
            <a:extLst>
              <a:ext uri="{FF2B5EF4-FFF2-40B4-BE49-F238E27FC236}">
                <a16:creationId xmlns:a16="http://schemas.microsoft.com/office/drawing/2014/main" id="{AFCFBD30-2461-4598-94D6-3320613972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9332" name="Symbol zastępczy numeru slajdu 3">
            <a:extLst>
              <a:ext uri="{FF2B5EF4-FFF2-40B4-BE49-F238E27FC236}">
                <a16:creationId xmlns:a16="http://schemas.microsoft.com/office/drawing/2014/main" id="{03CF5EC3-2986-4EC2-98FF-41020ECDB0D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AFFE811-1359-4521-ACD3-87FB2C5CD9F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ymbol zastępczy obrazu slajdu 1">
            <a:extLst>
              <a:ext uri="{FF2B5EF4-FFF2-40B4-BE49-F238E27FC236}">
                <a16:creationId xmlns:a16="http://schemas.microsoft.com/office/drawing/2014/main" id="{2EC8C14E-7A84-42D0-B8D3-25AA3D022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Symbol zastępczy notatek 2">
            <a:extLst>
              <a:ext uri="{FF2B5EF4-FFF2-40B4-BE49-F238E27FC236}">
                <a16:creationId xmlns:a16="http://schemas.microsoft.com/office/drawing/2014/main" id="{5F860A2A-6FB8-4B7E-B367-DE0E9A0828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1380" name="Symbol zastępczy numeru slajdu 3">
            <a:extLst>
              <a:ext uri="{FF2B5EF4-FFF2-40B4-BE49-F238E27FC236}">
                <a16:creationId xmlns:a16="http://schemas.microsoft.com/office/drawing/2014/main" id="{DE64A619-84A2-42E1-B5BF-3D044FA5AE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91262E0-A5FD-49CF-B3DA-290F865B933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Zarówno Zatoka Gdańska, jak i Ujście Wisły można podobnie scharakteryzować: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przejściowej Zatoka Gdańska Wewnętrzna TW20004WB6 stwierdzono brak presji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hydromorfologicznej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presję na elementy biologiczne oceniono jako znacząco silną. Presja znacząco umiarkowana oddziałuje na elementy fizykochemiczne (maks. 4 elementy występują w klasie &gt;2, a ich wielkość przekroczenia wynosi mniej bądź równo 50% wartości granicznej).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nie występują substancje zakazane. Ocena presji na stan chemiczny wody związany z występowaniem substancji dozwolonych, których produkcja i stosowanie są dopuszczalne jest znacząco silna (przyjęto, że presja znacząco silna występuje, gdy maks. 4 elementy pochodzą z klasy &gt;2, a wielkość ich przekroczenia jest większa od 100% wartości granicznej).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zlewni występują substancje dozwolone, których stężenie przekracza środowiskowe normy jakości, są to: bromowane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difenyloetery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oraz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heptachlor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Presja na stan chemiczny jest znacząco umiarkowana z uwagi na występowanie bioty substancji dozwolonych, (maks. 4 elementy (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monitorowane) lub maks. 2 elementy (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niemonitorowane) występują w klasie &gt;2, a ich wielkość przekroczenia jest mniejsza, bądź równa 50% wartości granicznej). Natomiast presja substancji zakazanych określona została jako znacząco umiarkowana (max. 2 elementy (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monitorowane) są w klasie &gt;2, a ich wielkość przekroczenia jest mniejsza bądź równa 100% wartości granicznej).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Wskaźnikami presji mającej decydujące źródło w badanej zlewni (&gt;80%) i nieznaczące poza nią (≤20%) są: azot ogólny, fosfor ogólny, OWO, chrom, miedź, cynk, pochodzące głównie ze zrzutu ścieków komunalnych. BZT</a:t>
            </a:r>
            <a:r>
              <a:rPr lang="pl-PL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jest wskaźnikiem presji punktowej, przeważającej (60-80%) i towarzyszącej ze źródeł obszarowych (20-40%). Źródłem presji punktowej są zrzuty ścieków komunalnych.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 przekroczeń jest nieco dłuższa w przypadku Zatoki, niż w przypadku Ujścia Wisły: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przejściowej Ujście Wisły Przekop TW20005WB7 stwierdzono brak presji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hydromorfologicznej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presję na elementy biologiczne oceniono jako znacząco silną. Presja znacząco silna oddziałuje na elementy fizykochemiczne (więcej niż 2 elementy występują w klasie &gt;2, a ich wielkość przekroczenia wynosi mniej, bądź równo 100% wartości granicznej).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nie występują substancje zakazane. Ocena presji na stan chemiczny wody związany z występowaniem substancji dozwolonych, których produkcja i stosowanie są dopuszczalne, jest znacząco silna (maks. 4 elementy pochodzą z klasy &gt;2, a wielkość ich przekroczenia jest większa od 100% wartości granicznej). W zlewni występują substancje dozwolone, których stężenie przekracza środowiskowe normy jakości, są to: rtęć, dioksyny,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heptachlor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Presja na stan chemiczny jest znacząco silna z uwagi na występowanie w biota substancji zakazanych i dozwolonych.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Wskaźnikami presji mającej decydujące źródło poza badaną zlewnią (&gt;80%) i nieznaczące w badanej (≤20%) są: azot ogólny, fosfor ogólny, chrom, miedź, cynk. Nie zidentyfikowano ich głównych źródeł pochodzenia.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Ocena ryzyka wskazuje na zagrożenie nieosiągnięciem celów środowiskowych przez wszystkie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jcwp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TW i CW na obszarze dorzecza Wisły, które zlokalizowane są w regionie wodnym Dolnej Wisły.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26608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>
            <a:extLst>
              <a:ext uri="{FF2B5EF4-FFF2-40B4-BE49-F238E27FC236}">
                <a16:creationId xmlns:a16="http://schemas.microsoft.com/office/drawing/2014/main" id="{0B860E5D-616A-45FD-8FA7-7FF607B0C0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Symbol zastępczy notatek 2">
            <a:extLst>
              <a:ext uri="{FF2B5EF4-FFF2-40B4-BE49-F238E27FC236}">
                <a16:creationId xmlns:a16="http://schemas.microsoft.com/office/drawing/2014/main" id="{A903741F-8416-4164-9DAB-11F893742E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72708" name="Symbol zastępczy numeru slajdu 3">
            <a:extLst>
              <a:ext uri="{FF2B5EF4-FFF2-40B4-BE49-F238E27FC236}">
                <a16:creationId xmlns:a16="http://schemas.microsoft.com/office/drawing/2014/main" id="{6F8D80FF-3CD8-46D4-BB9D-62269986661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308D74F-C41B-4CD2-B708-B2C9B179775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>
            <a:extLst>
              <a:ext uri="{FF2B5EF4-FFF2-40B4-BE49-F238E27FC236}">
                <a16:creationId xmlns:a16="http://schemas.microsoft.com/office/drawing/2014/main" id="{0B860E5D-616A-45FD-8FA7-7FF607B0C0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Symbol zastępczy notatek 2">
            <a:extLst>
              <a:ext uri="{FF2B5EF4-FFF2-40B4-BE49-F238E27FC236}">
                <a16:creationId xmlns:a16="http://schemas.microsoft.com/office/drawing/2014/main" id="{A903741F-8416-4164-9DAB-11F893742E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72708" name="Symbol zastępczy numeru slajdu 3">
            <a:extLst>
              <a:ext uri="{FF2B5EF4-FFF2-40B4-BE49-F238E27FC236}">
                <a16:creationId xmlns:a16="http://schemas.microsoft.com/office/drawing/2014/main" id="{6F8D80FF-3CD8-46D4-BB9D-62269986661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308D74F-C41B-4CD2-B708-B2C9B179775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1110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ymbol zastępczy obrazu slajdu 1">
            <a:extLst>
              <a:ext uri="{FF2B5EF4-FFF2-40B4-BE49-F238E27FC236}">
                <a16:creationId xmlns:a16="http://schemas.microsoft.com/office/drawing/2014/main" id="{9F80C5F3-1104-453F-A5D1-07184BE6C3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Symbol zastępczy notatek 2">
            <a:extLst>
              <a:ext uri="{FF2B5EF4-FFF2-40B4-BE49-F238E27FC236}">
                <a16:creationId xmlns:a16="http://schemas.microsoft.com/office/drawing/2014/main" id="{809A0D46-812C-46B7-A7D6-AD8091EBF4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4996" name="Symbol zastępczy numeru slajdu 3">
            <a:extLst>
              <a:ext uri="{FF2B5EF4-FFF2-40B4-BE49-F238E27FC236}">
                <a16:creationId xmlns:a16="http://schemas.microsoft.com/office/drawing/2014/main" id="{04103A57-6206-4530-82A9-A13E762FFC9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3FF6C19-CEF9-4856-8BE0-990B0547D69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ymbol zastępczy obrazu slajdu 1">
            <a:extLst>
              <a:ext uri="{FF2B5EF4-FFF2-40B4-BE49-F238E27FC236}">
                <a16:creationId xmlns:a16="http://schemas.microsoft.com/office/drawing/2014/main" id="{8F2872B6-0595-4192-AF11-8042C8D3CE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Symbol zastępczy notatek 2">
            <a:extLst>
              <a:ext uri="{FF2B5EF4-FFF2-40B4-BE49-F238E27FC236}">
                <a16:creationId xmlns:a16="http://schemas.microsoft.com/office/drawing/2014/main" id="{F787DF0B-876A-4E76-A552-866776575E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0900" name="Symbol zastępczy numeru slajdu 3">
            <a:extLst>
              <a:ext uri="{FF2B5EF4-FFF2-40B4-BE49-F238E27FC236}">
                <a16:creationId xmlns:a16="http://schemas.microsoft.com/office/drawing/2014/main" id="{378A3536-133E-4FE3-9C1E-754A0D489C5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3881CCC-CDE6-4964-9D44-E91EF3A5489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88185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0310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57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140128" y="2022296"/>
            <a:ext cx="7911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regionu wodnego Dolnej Wisły, obszarze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dorzecza Banówki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obszarze 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dorzecza Świeżej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regionu wodnego Dolnej Wisły, obszarze 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dorzecza Banówki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obszarze dorzecza Świeżej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Dorota Palak-Mazur – PIG-PIB,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215 jcw w regionie Górnej Zachodniej Wisły (zestaw działań opracowany dla 83%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194 jcw w regionie Górnej Wschodniej Wisły (zestaw działań opracowany dla 87% 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regionu). </a:t>
            </a: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/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/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Obraz 7">
            <a:extLst>
              <a:ext uri="{FF2B5EF4-FFF2-40B4-BE49-F238E27FC236}">
                <a16:creationId xmlns:a16="http://schemas.microsoft.com/office/drawing/2014/main" id="{F4B768E9-FEF1-4471-91C0-05822EC9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Obraz 9">
            <a:extLst>
              <a:ext uri="{FF2B5EF4-FFF2-40B4-BE49-F238E27FC236}">
                <a16:creationId xmlns:a16="http://schemas.microsoft.com/office/drawing/2014/main" id="{4B0B4939-D4E0-4798-BAFD-9448BE5947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534">
            <a:extLst>
              <a:ext uri="{FF2B5EF4-FFF2-40B4-BE49-F238E27FC236}">
                <a16:creationId xmlns:a16="http://schemas.microsoft.com/office/drawing/2014/main" id="{A6C1380C-19A8-41D9-9DEB-534014016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240" y="2059512"/>
            <a:ext cx="2599198" cy="332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327 jcwp RW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2821 działań (82% - działania podstawowe, 18% - uzupełniające).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 </a:t>
            </a:r>
            <a:r>
              <a:rPr lang="pl-PL" alt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</a:t>
            </a:r>
            <a:b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 działania </a:t>
            </a:r>
            <a:r>
              <a:rPr lang="pl-PL" altLang="pl-PL" sz="1200" dirty="0">
                <a:solidFill>
                  <a:srgbClr val="000000"/>
                </a:solidFill>
              </a:rPr>
              <a:t>(82% - działania podstawowe, 18% - uzupełniające)</a:t>
            </a:r>
            <a:endParaRPr lang="pl-PL" altLang="pl-PL" sz="12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 jcwp LW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1173 działania (</a:t>
            </a:r>
            <a:r>
              <a:rPr lang="pl-PL" altLang="pl-PL" sz="1200" dirty="0">
                <a:solidFill>
                  <a:srgbClr val="000000"/>
                </a:solidFill>
              </a:rPr>
              <a:t>65% - działania podstawowe, 35% - uzupełniające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jcwp TW i CW </a:t>
            </a:r>
            <a:r>
              <a:rPr lang="pl-PL" altLang="pl-PL" sz="1200" dirty="0">
                <a:solidFill>
                  <a:srgbClr val="000000"/>
                </a:solidFill>
              </a:rPr>
              <a:t>(40% - działania podstawowe, 60% - uzupełniające).</a:t>
            </a:r>
            <a:endParaRPr lang="pl-PL" altLang="pl-PL" sz="12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 jcwpd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</a:t>
            </a:r>
            <a:b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48 działania (42% - podstawowe, 58% -  uzupełniające).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2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2532" name="Obraz 9">
            <a:extLst>
              <a:ext uri="{FF2B5EF4-FFF2-40B4-BE49-F238E27FC236}">
                <a16:creationId xmlns:a16="http://schemas.microsoft.com/office/drawing/2014/main" id="{8D692622-4426-4784-884D-0E6C7A012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367F0E5-B9A2-48B3-8F90-C5255FC98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Dolnej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55C8564-5993-4EA5-A0EE-EC2C9092E7C5}"/>
              </a:ext>
            </a:extLst>
          </p:cNvPr>
          <p:cNvGraphicFramePr>
            <a:graphicFrameLocks noGrp="1"/>
          </p:cNvGraphicFramePr>
          <p:nvPr/>
        </p:nvGraphicFramePr>
        <p:xfrm>
          <a:off x="7437438" y="5840413"/>
          <a:ext cx="5651500" cy="334963"/>
        </p:xfrm>
        <a:graphic>
          <a:graphicData uri="http://schemas.openxmlformats.org/drawingml/2006/table">
            <a:tbl>
              <a:tblPr/>
              <a:tblGrid>
                <a:gridCol w="5651500">
                  <a:extLst>
                    <a:ext uri="{9D8B030D-6E8A-4147-A177-3AD203B41FA5}">
                      <a16:colId xmlns:a16="http://schemas.microsoft.com/office/drawing/2014/main" val="401144163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 ogólna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zestawami działań – 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88576"/>
                  </a:ext>
                </a:extLst>
              </a:tr>
            </a:tbl>
          </a:graphicData>
        </a:graphic>
      </p:graphicFrame>
      <p:sp>
        <p:nvSpPr>
          <p:cNvPr id="22536" name="pole tekstowe 10">
            <a:extLst>
              <a:ext uri="{FF2B5EF4-FFF2-40B4-BE49-F238E27FC236}">
                <a16:creationId xmlns:a16="http://schemas.microsoft.com/office/drawing/2014/main" id="{80F7EB58-6908-4A42-90A3-B420A1DAA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Dolnej Wisły opracowano zestawy działań dla 551 jcw (81 % wszystkich jcw): 539 jcwp oraz 12 jcwpd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łącznie 4 127 działań: 3140 działania podstawowe, 987 działań uzupełniających).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8B8D4BB9-35CE-4598-9494-827E2AE557BF}"/>
              </a:ext>
            </a:extLst>
          </p:cNvPr>
          <p:cNvGraphicFramePr>
            <a:graphicFrameLocks noGrp="1"/>
          </p:cNvGraphicFramePr>
          <p:nvPr/>
        </p:nvGraphicFramePr>
        <p:xfrm>
          <a:off x="263525" y="5842000"/>
          <a:ext cx="5651500" cy="334963"/>
        </p:xfrm>
        <a:graphic>
          <a:graphicData uri="http://schemas.openxmlformats.org/drawingml/2006/table">
            <a:tbl>
              <a:tblPr/>
              <a:tblGrid>
                <a:gridCol w="5651500">
                  <a:extLst>
                    <a:ext uri="{9D8B030D-6E8A-4147-A177-3AD203B41FA5}">
                      <a16:colId xmlns:a16="http://schemas.microsoft.com/office/drawing/2014/main" val="2018602999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 ogólna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zestawami działań – 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520179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AEA9BB9-644F-4571-B4AA-ADE1826C6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26" y="1626871"/>
            <a:ext cx="4546215" cy="4134832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ABA05F75-38E8-411C-97A2-9078D51F0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7438" y="1607997"/>
            <a:ext cx="4546213" cy="41348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Obraz 7">
            <a:extLst>
              <a:ext uri="{FF2B5EF4-FFF2-40B4-BE49-F238E27FC236}">
                <a16:creationId xmlns:a16="http://schemas.microsoft.com/office/drawing/2014/main" id="{F190052D-2C90-4BFF-AF2E-699ECB63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Obraz 9">
            <a:extLst>
              <a:ext uri="{FF2B5EF4-FFF2-40B4-BE49-F238E27FC236}">
                <a16:creationId xmlns:a16="http://schemas.microsoft.com/office/drawing/2014/main" id="{6F472898-7113-405E-B03C-6CF5EAF64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EC000DFE-CEFC-4DC3-9A32-31C57AB27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Dolnej Wisły</a:t>
            </a:r>
          </a:p>
        </p:txBody>
      </p:sp>
      <p:sp>
        <p:nvSpPr>
          <p:cNvPr id="24580" name="pole tekstowe 12">
            <a:extLst>
              <a:ext uri="{FF2B5EF4-FFF2-40B4-BE49-F238E27FC236}">
                <a16:creationId xmlns:a16="http://schemas.microsoft.com/office/drawing/2014/main" id="{6E106A6F-461B-4E7D-8399-2728B464F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6467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8290208C-1679-4DCD-B941-7CE0898A5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– łącznie 2 255 848 408,53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9A83BC1D-6AE9-4DD8-A7E3-5773E5A99E81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E63B962-F8BC-4422-9E38-19A19D3B4FDF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24584" name="Obraz 15">
            <a:extLst>
              <a:ext uri="{FF2B5EF4-FFF2-40B4-BE49-F238E27FC236}">
                <a16:creationId xmlns:a16="http://schemas.microsoft.com/office/drawing/2014/main" id="{0B03D64C-C362-4F8A-8C8F-0A603715C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BD065270-5309-44D3-9AA6-81247E0A6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946532"/>
              </p:ext>
            </p:extLst>
          </p:nvPr>
        </p:nvGraphicFramePr>
        <p:xfrm>
          <a:off x="640136" y="1977390"/>
          <a:ext cx="5455864" cy="401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Obraz 7">
            <a:extLst>
              <a:ext uri="{FF2B5EF4-FFF2-40B4-BE49-F238E27FC236}">
                <a16:creationId xmlns:a16="http://schemas.microsoft.com/office/drawing/2014/main" id="{3B7EC108-4B2B-4A8B-A652-0C31B8E89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Obraz 9">
            <a:extLst>
              <a:ext uri="{FF2B5EF4-FFF2-40B4-BE49-F238E27FC236}">
                <a16:creationId xmlns:a16="http://schemas.microsoft.com/office/drawing/2014/main" id="{2BF071C8-AB2A-4127-BE56-8AD17D0A4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D561564-1745-4272-95F2-CEB3E3898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Dolnej Wisły</a:t>
            </a:r>
          </a:p>
        </p:txBody>
      </p:sp>
      <p:sp>
        <p:nvSpPr>
          <p:cNvPr id="26628" name="pole tekstowe 13">
            <a:extLst>
              <a:ext uri="{FF2B5EF4-FFF2-40B4-BE49-F238E27FC236}">
                <a16:creationId xmlns:a16="http://schemas.microsoft.com/office/drawing/2014/main" id="{D277E390-A82E-4936-8B3C-CB5898062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8653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(łącznie wszystkie kategorie wód jcwp – region wodny Dolnej Wisły)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378D2D3D-EF30-4E26-ABE0-AE08A9338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054759"/>
              </p:ext>
            </p:extLst>
          </p:nvPr>
        </p:nvGraphicFramePr>
        <p:xfrm>
          <a:off x="458560" y="1801813"/>
          <a:ext cx="10758079" cy="4269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Obraz 7">
            <a:extLst>
              <a:ext uri="{FF2B5EF4-FFF2-40B4-BE49-F238E27FC236}">
                <a16:creationId xmlns:a16="http://schemas.microsoft.com/office/drawing/2014/main" id="{8DD9C3A5-40C9-4549-AE62-A330A7BDB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Obraz 9">
            <a:extLst>
              <a:ext uri="{FF2B5EF4-FFF2-40B4-BE49-F238E27FC236}">
                <a16:creationId xmlns:a16="http://schemas.microsoft.com/office/drawing/2014/main" id="{557FC416-36AB-439A-A67D-E878A72D6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pole tekstowe 1">
            <a:extLst>
              <a:ext uri="{FF2B5EF4-FFF2-40B4-BE49-F238E27FC236}">
                <a16:creationId xmlns:a16="http://schemas.microsoft.com/office/drawing/2014/main" id="{7CABC0C8-C3E6-4A64-81D8-1F0E968AE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Dolnej Wisły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8B0E1A8E-8AEA-4D59-8AAB-6D6065419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550" y="2724944"/>
            <a:ext cx="59309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hangingPunct="0">
              <a:defRPr/>
            </a:pPr>
            <a:r>
              <a:rPr lang="pl-PL" alt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28677" name="Text Box 35">
            <a:extLst>
              <a:ext uri="{FF2B5EF4-FFF2-40B4-BE49-F238E27FC236}">
                <a16:creationId xmlns:a16="http://schemas.microsoft.com/office/drawing/2014/main" id="{D0CB2F2E-5101-4220-8B3D-7F6E0F85C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dla jcwp RW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łącznie 58%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24 %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17%, zaś 1%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br>
              <a:rPr lang="pl-PL" altLang="pl-PL" sz="1200" dirty="0"/>
            </a:br>
            <a:endParaRPr lang="pl-PL" altLang="pl-PL" sz="1200" dirty="0"/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ED7FCB22-A757-4EC1-B040-157BE6D28E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403169"/>
              </p:ext>
            </p:extLst>
          </p:nvPr>
        </p:nvGraphicFramePr>
        <p:xfrm>
          <a:off x="3232944" y="3151981"/>
          <a:ext cx="65708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Obraz 7">
            <a:extLst>
              <a:ext uri="{FF2B5EF4-FFF2-40B4-BE49-F238E27FC236}">
                <a16:creationId xmlns:a16="http://schemas.microsoft.com/office/drawing/2014/main" id="{3B1EEF3D-DFBF-4665-8AD5-30FFD1349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Obraz 9">
            <a:extLst>
              <a:ext uri="{FF2B5EF4-FFF2-40B4-BE49-F238E27FC236}">
                <a16:creationId xmlns:a16="http://schemas.microsoft.com/office/drawing/2014/main" id="{0C6FE01F-3194-4D1C-8EF7-7F2C9996E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52425FFB-71C5-4155-B921-2220D84ED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Dolnej Wisły</a:t>
            </a:r>
          </a:p>
        </p:txBody>
      </p:sp>
      <p:sp>
        <p:nvSpPr>
          <p:cNvPr id="32772" name="pole tekstowe 12">
            <a:extLst>
              <a:ext uri="{FF2B5EF4-FFF2-40B4-BE49-F238E27FC236}">
                <a16:creationId xmlns:a16="http://schemas.microsoft.com/office/drawing/2014/main" id="{9B2DF4DE-45CB-4F27-9DBD-6C10E11FF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A5F94224-5B27-4405-916F-E88D3ECB8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RW– łącznie 1 940 002 033,49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4CB1E95A-57DA-44E1-B8C6-1DF2A0EB535C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6B733C9-424B-4E69-9F8C-25DE8874296A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32776" name="Obraz 15">
            <a:extLst>
              <a:ext uri="{FF2B5EF4-FFF2-40B4-BE49-F238E27FC236}">
                <a16:creationId xmlns:a16="http://schemas.microsoft.com/office/drawing/2014/main" id="{C0E12DCD-C992-4728-8B07-391502F1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8CEEEF92-0DA8-4F40-B34F-C694A0118B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192087"/>
              </p:ext>
            </p:extLst>
          </p:nvPr>
        </p:nvGraphicFramePr>
        <p:xfrm>
          <a:off x="590924" y="2273580"/>
          <a:ext cx="5667636" cy="3507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Obraz 7">
            <a:extLst>
              <a:ext uri="{FF2B5EF4-FFF2-40B4-BE49-F238E27FC236}">
                <a16:creationId xmlns:a16="http://schemas.microsoft.com/office/drawing/2014/main" id="{46D847E2-CB91-456B-BA84-A7245EF66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Obraz 9">
            <a:extLst>
              <a:ext uri="{FF2B5EF4-FFF2-40B4-BE49-F238E27FC236}">
                <a16:creationId xmlns:a16="http://schemas.microsoft.com/office/drawing/2014/main" id="{86C09166-5E1D-4C7C-8AF1-7BC4853DC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1C3C9EF5-F248-456B-848F-E1B957586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Dolnej Wisły</a:t>
            </a:r>
          </a:p>
        </p:txBody>
      </p:sp>
      <p:sp>
        <p:nvSpPr>
          <p:cNvPr id="34820" name="pole tekstowe 13">
            <a:extLst>
              <a:ext uri="{FF2B5EF4-FFF2-40B4-BE49-F238E27FC236}">
                <a16:creationId xmlns:a16="http://schemas.microsoft.com/office/drawing/2014/main" id="{95A46781-743E-4B4F-B9C7-37E304A12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47788"/>
            <a:ext cx="3865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działań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1AD9EB15-71C0-46A9-BEFA-AFD6EBBE60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474172"/>
              </p:ext>
            </p:extLst>
          </p:nvPr>
        </p:nvGraphicFramePr>
        <p:xfrm>
          <a:off x="925974" y="1714500"/>
          <a:ext cx="10714467" cy="4326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94497"/>
            <a:ext cx="5774213" cy="2855913"/>
            <a:chOff x="665798" y="1653027"/>
            <a:chExt cx="5774213" cy="2855913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44369" y="421175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3506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02106" y="265583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395278" y="165302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pole tekstowe 5">
            <a:extLst>
              <a:ext uri="{FF2B5EF4-FFF2-40B4-BE49-F238E27FC236}">
                <a16:creationId xmlns:a16="http://schemas.microsoft.com/office/drawing/2014/main" id="{6EC5CD97-71B6-4332-BB09-FAB70A4E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4" y="5727303"/>
            <a:ext cx="6515827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l-PL" altLang="en-US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dla budowli piętrzących zagregowane do działań dla jcwp</a:t>
            </a:r>
            <a:endParaRPr lang="pl-PL" altLang="pl-PL" sz="10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99951F8-E47D-42FF-B5CA-681480A1F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8612" y="1361390"/>
            <a:ext cx="4873388" cy="4432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Obraz 7">
            <a:extLst>
              <a:ext uri="{FF2B5EF4-FFF2-40B4-BE49-F238E27FC236}">
                <a16:creationId xmlns:a16="http://schemas.microsoft.com/office/drawing/2014/main" id="{F1A081DE-8FFB-4F5B-A1E1-A209326E2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Obraz 9">
            <a:extLst>
              <a:ext uri="{FF2B5EF4-FFF2-40B4-BE49-F238E27FC236}">
                <a16:creationId xmlns:a16="http://schemas.microsoft.com/office/drawing/2014/main" id="{703CF99B-87B9-4798-BC7B-A92FD048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pole tekstowe 1">
            <a:extLst>
              <a:ext uri="{FF2B5EF4-FFF2-40B4-BE49-F238E27FC236}">
                <a16:creationId xmlns:a16="http://schemas.microsoft.com/office/drawing/2014/main" id="{6B7FCBF1-4ED4-4964-9B80-374BE938E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– region wodny Dolnej Wisły</a:t>
            </a:r>
          </a:p>
        </p:txBody>
      </p:sp>
      <p:sp>
        <p:nvSpPr>
          <p:cNvPr id="38916" name="Text Box 33">
            <a:extLst>
              <a:ext uri="{FF2B5EF4-FFF2-40B4-BE49-F238E27FC236}">
                <a16:creationId xmlns:a16="http://schemas.microsoft.com/office/drawing/2014/main" id="{291C853D-40D6-403C-96C8-3E46E7356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881" y="2550208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38917" name="Text Box 35">
            <a:extLst>
              <a:ext uri="{FF2B5EF4-FFF2-40B4-BE49-F238E27FC236}">
                <a16:creationId xmlns:a16="http://schemas.microsoft.com/office/drawing/2014/main" id="{675E51D6-ABE3-4020-A57A-9D049438B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92275"/>
            <a:ext cx="111363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redukcję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</a:t>
            </a:r>
            <a:r>
              <a:rPr lang="pl-PL" alt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RWrC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59% wszystkich działań</a:t>
            </a:r>
            <a:r>
              <a:rPr lang="pl-PL" altLang="pl-PL" sz="1200" dirty="0">
                <a:solidFill>
                  <a:srgbClr val="000000"/>
                </a:solidFill>
              </a:rPr>
              <a:t>.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(</a:t>
            </a:r>
            <a:r>
              <a:rPr lang="pl-PL" alt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41% wszystkich działań.</a:t>
            </a:r>
            <a:endParaRPr lang="pl-PL" altLang="pl-PL" sz="1200" dirty="0"/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2961B062-55FD-4792-BC10-764D68B7D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394549"/>
              </p:ext>
            </p:extLst>
          </p:nvPr>
        </p:nvGraphicFramePr>
        <p:xfrm>
          <a:off x="3527757" y="3008314"/>
          <a:ext cx="5581520" cy="2710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Obraz 7">
            <a:extLst>
              <a:ext uri="{FF2B5EF4-FFF2-40B4-BE49-F238E27FC236}">
                <a16:creationId xmlns:a16="http://schemas.microsoft.com/office/drawing/2014/main" id="{1C7A957C-B64B-4898-BB85-CD670DE4A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Obraz 9">
            <a:extLst>
              <a:ext uri="{FF2B5EF4-FFF2-40B4-BE49-F238E27FC236}">
                <a16:creationId xmlns:a16="http://schemas.microsoft.com/office/drawing/2014/main" id="{87518A3F-8A72-49D0-BC96-18D11088B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7E49ABD7-53A2-4292-8030-4C241FB50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88069" name="pole tekstowe 12">
            <a:extLst>
              <a:ext uri="{FF2B5EF4-FFF2-40B4-BE49-F238E27FC236}">
                <a16:creationId xmlns:a16="http://schemas.microsoft.com/office/drawing/2014/main" id="{AB2CA4C0-CB31-4037-B40B-FA921897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8C2248DA-4B7E-4A45-90C0-8E3F17860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RWr– łącznie 2 660 127,04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65E15CB1-F2AB-4DA8-8092-1F49D8D28BA1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3B89E2A-6EA1-4103-A318-40325484D31F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88073" name="Obraz 15">
            <a:extLst>
              <a:ext uri="{FF2B5EF4-FFF2-40B4-BE49-F238E27FC236}">
                <a16:creationId xmlns:a16="http://schemas.microsoft.com/office/drawing/2014/main" id="{392C879F-8906-4A40-BD7E-B5633A36A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C4675CB8-E379-46FD-953B-3CEDB49DB6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06844"/>
              </p:ext>
            </p:extLst>
          </p:nvPr>
        </p:nvGraphicFramePr>
        <p:xfrm>
          <a:off x="590924" y="2165350"/>
          <a:ext cx="5931796" cy="3390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Obraz 7">
            <a:extLst>
              <a:ext uri="{FF2B5EF4-FFF2-40B4-BE49-F238E27FC236}">
                <a16:creationId xmlns:a16="http://schemas.microsoft.com/office/drawing/2014/main" id="{5984F899-FCFF-415A-ADAA-06F8458C5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Obraz 9">
            <a:extLst>
              <a:ext uri="{FF2B5EF4-FFF2-40B4-BE49-F238E27FC236}">
                <a16:creationId xmlns:a16="http://schemas.microsoft.com/office/drawing/2014/main" id="{CB2E5A80-0BFA-4724-B480-EBC5C8058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5D796580-8D58-4F5B-A39D-622FEF2DB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90117" name="pole tekstowe 13">
            <a:extLst>
              <a:ext uri="{FF2B5EF4-FFF2-40B4-BE49-F238E27FC236}">
                <a16:creationId xmlns:a16="http://schemas.microsoft.com/office/drawing/2014/main" id="{22B8F6CE-EEB4-4D94-8E3F-DE91360A0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05719"/>
            <a:ext cx="3865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działań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2D00FFE3-F55A-4E26-8FE6-3A1FA97D6D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504791"/>
              </p:ext>
            </p:extLst>
          </p:nvPr>
        </p:nvGraphicFramePr>
        <p:xfrm>
          <a:off x="2136322" y="1743075"/>
          <a:ext cx="7919356" cy="4416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Obraz 7">
            <a:extLst>
              <a:ext uri="{FF2B5EF4-FFF2-40B4-BE49-F238E27FC236}">
                <a16:creationId xmlns:a16="http://schemas.microsoft.com/office/drawing/2014/main" id="{2BAA217D-FC86-4940-82A8-BE651B818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Obraz 9">
            <a:extLst>
              <a:ext uri="{FF2B5EF4-FFF2-40B4-BE49-F238E27FC236}">
                <a16:creationId xmlns:a16="http://schemas.microsoft.com/office/drawing/2014/main" id="{D0776A67-F986-43E8-9B7D-60469B176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pole tekstowe 1">
            <a:extLst>
              <a:ext uri="{FF2B5EF4-FFF2-40B4-BE49-F238E27FC236}">
                <a16:creationId xmlns:a16="http://schemas.microsoft.com/office/drawing/2014/main" id="{C4C4FF0A-3031-4D00-9B0C-90E1AF071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Wisły</a:t>
            </a:r>
          </a:p>
        </p:txBody>
      </p:sp>
      <p:sp>
        <p:nvSpPr>
          <p:cNvPr id="69637" name="Text Box 33">
            <a:extLst>
              <a:ext uri="{FF2B5EF4-FFF2-40B4-BE49-F238E27FC236}">
                <a16:creationId xmlns:a16="http://schemas.microsoft.com/office/drawing/2014/main" id="{7A5E6741-E2CC-4EB1-973D-33A987EE8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5590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sp>
        <p:nvSpPr>
          <p:cNvPr id="69638" name="Text Box 35">
            <a:extLst>
              <a:ext uri="{FF2B5EF4-FFF2-40B4-BE49-F238E27FC236}">
                <a16:creationId xmlns:a16="http://schemas.microsoft.com/office/drawing/2014/main" id="{4D9C3851-97B8-41D8-B17D-06BBE661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27175"/>
            <a:ext cx="111363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redukcję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(LWC)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46% wszystkich działań</a:t>
            </a:r>
            <a:r>
              <a:rPr lang="pl-PL" altLang="pl-PL" sz="1200" dirty="0">
                <a:solidFill>
                  <a:srgbClr val="000000"/>
                </a:solidFill>
              </a:rPr>
              <a:t>.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(LWP)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52% wszystkich działań.</a:t>
            </a:r>
            <a:endParaRPr lang="pl-PL" altLang="pl-PL" sz="1200" dirty="0"/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4E74CF97-075C-40A1-BAB1-BAA06534D5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114363"/>
              </p:ext>
            </p:extLst>
          </p:nvPr>
        </p:nvGraphicFramePr>
        <p:xfrm>
          <a:off x="3809999" y="2935287"/>
          <a:ext cx="5519195" cy="274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Obraz 7">
            <a:extLst>
              <a:ext uri="{FF2B5EF4-FFF2-40B4-BE49-F238E27FC236}">
                <a16:creationId xmlns:a16="http://schemas.microsoft.com/office/drawing/2014/main" id="{8B217FCC-8240-4D69-9522-6FF9F295A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Obraz 9">
            <a:extLst>
              <a:ext uri="{FF2B5EF4-FFF2-40B4-BE49-F238E27FC236}">
                <a16:creationId xmlns:a16="http://schemas.microsoft.com/office/drawing/2014/main" id="{E01EBC9B-F3B8-4836-9F22-E4EADC7F9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E18F4B87-269C-4AA0-B604-6A0186843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92165" name="pole tekstowe 12">
            <a:extLst>
              <a:ext uri="{FF2B5EF4-FFF2-40B4-BE49-F238E27FC236}">
                <a16:creationId xmlns:a16="http://schemas.microsoft.com/office/drawing/2014/main" id="{49AD2A8C-D844-44EC-91EB-4C08820BA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1142F407-FAB0-4264-8472-8296D66E5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RWr– łącznie 20 502 748,00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8DF0F768-7F39-45D6-83A0-AE3995F87F78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EC31914-890A-4F78-BB68-53E2685225B2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92169" name="Obraz 15">
            <a:extLst>
              <a:ext uri="{FF2B5EF4-FFF2-40B4-BE49-F238E27FC236}">
                <a16:creationId xmlns:a16="http://schemas.microsoft.com/office/drawing/2014/main" id="{CFCC6B96-F34D-4F0E-891F-F6F0C4447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6E26A9DD-6DE6-4FD4-BFF5-AD6F9104DA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015876"/>
              </p:ext>
            </p:extLst>
          </p:nvPr>
        </p:nvGraphicFramePr>
        <p:xfrm>
          <a:off x="435983" y="2273581"/>
          <a:ext cx="5660017" cy="337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Obraz 7">
            <a:extLst>
              <a:ext uri="{FF2B5EF4-FFF2-40B4-BE49-F238E27FC236}">
                <a16:creationId xmlns:a16="http://schemas.microsoft.com/office/drawing/2014/main" id="{AC3119F1-CE1E-4F3D-B681-94BFC04E8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Obraz 9">
            <a:extLst>
              <a:ext uri="{FF2B5EF4-FFF2-40B4-BE49-F238E27FC236}">
                <a16:creationId xmlns:a16="http://schemas.microsoft.com/office/drawing/2014/main" id="{3A7AA1A0-4F71-4AFC-BD75-6B65C78DA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25F95311-ABB5-49C1-BD86-A5741D745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94213" name="pole tekstowe 13">
            <a:extLst>
              <a:ext uri="{FF2B5EF4-FFF2-40B4-BE49-F238E27FC236}">
                <a16:creationId xmlns:a16="http://schemas.microsoft.com/office/drawing/2014/main" id="{AD9CDCF0-D363-4141-8F3B-4DACF035A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9075"/>
            <a:ext cx="3865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działań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E659DA75-F235-4D5C-B062-9BA185B18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90405"/>
              </p:ext>
            </p:extLst>
          </p:nvPr>
        </p:nvGraphicFramePr>
        <p:xfrm>
          <a:off x="2071868" y="2109787"/>
          <a:ext cx="8938584" cy="406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FE2D9A81-C49F-47E1-BA17-827D6E0E7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796E4365-5AC1-48F4-A2E8-B8845DA78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FA4C7F9E-02E3-465A-A6AE-9D8637806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4911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Dolnej Wisły – przykład Jezioro Damaszka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FCE1FE5D-9220-4E38-B59C-3AA1D3A54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67088"/>
            <a:ext cx="6857208" cy="24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2 działania podstawowe, jedno techniczne i jedno nietechniczne 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1E280B9-3253-4517-B08B-C7530B563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028455"/>
              </p:ext>
            </p:extLst>
          </p:nvPr>
        </p:nvGraphicFramePr>
        <p:xfrm>
          <a:off x="360363" y="1254125"/>
          <a:ext cx="6857207" cy="1992313"/>
        </p:xfrm>
        <a:graphic>
          <a:graphicData uri="http://schemas.openxmlformats.org/drawingml/2006/table">
            <a:tbl>
              <a:tblPr/>
              <a:tblGrid>
                <a:gridCol w="745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4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2077 – Jez. Damaszka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LW2077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część wód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Dolnej Wisły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46D353D-D8BE-42DD-B84C-B446AC4BFF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28054"/>
              </p:ext>
            </p:extLst>
          </p:nvPr>
        </p:nvGraphicFramePr>
        <p:xfrm>
          <a:off x="360363" y="3741738"/>
          <a:ext cx="6857208" cy="2238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1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7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9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LWP_07.01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Uporządkowanie i poprawa infrastruktury związanej z gospodarką ściekową na obszarze gminy poza aglomeracjami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opracowania powstałego w ramach działania LWP_06.03, w tym m.in.: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oczyszczalni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sieci kanalizacyjnej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indywidualnych systemów oczyszczania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 remont bezodpływowych zbiorników na ścieki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712ED46-AD53-4B3B-8383-7CC70BC12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504807"/>
              </p:ext>
            </p:extLst>
          </p:nvPr>
        </p:nvGraphicFramePr>
        <p:xfrm>
          <a:off x="7217570" y="5682227"/>
          <a:ext cx="4974430" cy="334962"/>
        </p:xfrm>
        <a:graphic>
          <a:graphicData uri="http://schemas.openxmlformats.org/drawingml/2006/table">
            <a:tbl>
              <a:tblPr/>
              <a:tblGrid>
                <a:gridCol w="4974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05" marB="456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786843A-EAA4-4297-8810-2EDAAAB36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7570" y="1622787"/>
            <a:ext cx="4443104" cy="404105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BA99FFF7-6D0A-4D1B-94AF-D1DB4B668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9F246C9A-85DF-4865-BD19-4C75C47E8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5CCFB2F5-0B9A-4E40-B1D3-B40C14C9F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7013"/>
            <a:ext cx="760095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działania uzupełniające, 1 techniczne oraz 2 nietechniczne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AE03B162-3CAE-4F5B-A3F1-7870A7F96503}"/>
              </a:ext>
            </a:extLst>
          </p:cNvPr>
          <p:cNvGraphicFramePr>
            <a:graphicFrameLocks noGrp="1"/>
          </p:cNvGraphicFramePr>
          <p:nvPr/>
        </p:nvGraphicFramePr>
        <p:xfrm>
          <a:off x="7994650" y="5556250"/>
          <a:ext cx="4017963" cy="579438"/>
        </p:xfrm>
        <a:graphic>
          <a:graphicData uri="http://schemas.openxmlformats.org/drawingml/2006/table">
            <a:tbl>
              <a:tblPr/>
              <a:tblGrid>
                <a:gridCol w="401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4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 – prezentowany przykład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5" marR="91455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DF9E556-D145-467C-888A-D0BE977A8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773615"/>
              </p:ext>
            </p:extLst>
          </p:nvPr>
        </p:nvGraphicFramePr>
        <p:xfrm>
          <a:off x="261938" y="1882775"/>
          <a:ext cx="7596187" cy="41615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67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Utworzenie płatów nieużytkowanej roślinności jako ostoi różnorodności biologicznej. 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kształtowanego odcinka linii brzegowej (tworzenie lub uzupełnienie strefy buforowej) – 3224 </a:t>
                      </a:r>
                      <a:r>
                        <a:rPr kumimoji="0" lang="pl-PL" sz="10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4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Przygotowanie analizy techniczno-ekonomicznej gospodarowania ściekami w obszarze niezurbanizowanym na obszarze gminy w celu ograniczenia dopływu zanieczyszczeń komunalnych do wód.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Dotyczy 3 gmin: Tczew, Trąbki, Skarszewy.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0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6 Programów Ochrony Środowiska (gminnych i powiatowych).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49" name="pole tekstowe 1">
            <a:extLst>
              <a:ext uri="{FF2B5EF4-FFF2-40B4-BE49-F238E27FC236}">
                <a16:creationId xmlns:a16="http://schemas.microsoft.com/office/drawing/2014/main" id="{C237484C-7DEE-4E39-86AE-D3C5A5370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4369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Dolnej Wisły - Jezioro Damaszka</a:t>
            </a:r>
          </a:p>
        </p:txBody>
      </p:sp>
      <p:pic>
        <p:nvPicPr>
          <p:cNvPr id="515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5006A94-97E1-447E-9B42-C3726CE57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1492250"/>
            <a:ext cx="400685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207C2FD7-A350-46AD-9B74-1B588EEB5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F56940E8-42D3-4571-845D-7E0CD5C62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DBEE608-99E4-445C-ADED-A86072F70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89063"/>
            <a:ext cx="508793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pasie min. 15 m od linii brzegowej jezior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48C6C5B-BF0C-46CA-B8C2-F0D55C7998C2}"/>
              </a:ext>
            </a:extLst>
          </p:cNvPr>
          <p:cNvSpPr txBox="1"/>
          <p:nvPr/>
        </p:nvSpPr>
        <p:spPr>
          <a:xfrm>
            <a:off x="350838" y="2001838"/>
            <a:ext cx="4994275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3224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 (ograniczenie powstawania szybko zarastających mielizn przybrzeżnych). Ma to szczególne znaczenie w sytuacji znacznego udziału terenów zabudowanych oraz użytkowanych rolniczo w zlewni przy jednocześnie ograniczonej naturalnej wymianie wód.</a:t>
            </a:r>
          </a:p>
          <a:p>
            <a:pPr algn="just" defTabSz="914400" eaLnBrk="1" fontAlgn="ctr" hangingPunct="1">
              <a:defRPr/>
            </a:pPr>
            <a:endPara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E52DB9EE-B002-4097-B226-6C483FC45C0D}"/>
              </a:ext>
            </a:extLst>
          </p:cNvPr>
          <p:cNvGraphicFramePr>
            <a:graphicFrameLocks noGrp="1"/>
          </p:cNvGraphicFramePr>
          <p:nvPr/>
        </p:nvGraphicFramePr>
        <p:xfrm>
          <a:off x="255588" y="5749925"/>
          <a:ext cx="5870575" cy="334963"/>
        </p:xfrm>
        <a:graphic>
          <a:graphicData uri="http://schemas.openxmlformats.org/drawingml/2006/table">
            <a:tbl>
              <a:tblPr/>
              <a:tblGrid>
                <a:gridCol w="587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</a:p>
                  </a:txBody>
                  <a:tcPr marL="91443" marR="91443" marT="45622" marB="4562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76" name="pole tekstowe 1">
            <a:extLst>
              <a:ext uri="{FF2B5EF4-FFF2-40B4-BE49-F238E27FC236}">
                <a16:creationId xmlns:a16="http://schemas.microsoft.com/office/drawing/2014/main" id="{4E485758-8F43-4BCE-97A7-7FC770446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0949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Dolnej Wisły - Jezioro Damaszka</a:t>
            </a:r>
          </a:p>
        </p:txBody>
      </p:sp>
      <p:pic>
        <p:nvPicPr>
          <p:cNvPr id="717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0018C83-8B8C-4906-B9E7-F2BAD9095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1389063"/>
            <a:ext cx="4697413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Obraz 7">
            <a:extLst>
              <a:ext uri="{FF2B5EF4-FFF2-40B4-BE49-F238E27FC236}">
                <a16:creationId xmlns:a16="http://schemas.microsoft.com/office/drawing/2014/main" id="{64B92A4A-2427-46CF-80CA-AB8BB589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Obraz 9">
            <a:extLst>
              <a:ext uri="{FF2B5EF4-FFF2-40B4-BE49-F238E27FC236}">
                <a16:creationId xmlns:a16="http://schemas.microsoft.com/office/drawing/2014/main" id="{6CCB2093-84D0-4812-90EC-0DBB91379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pole tekstowe 1">
            <a:extLst>
              <a:ext uri="{FF2B5EF4-FFF2-40B4-BE49-F238E27FC236}">
                <a16:creationId xmlns:a16="http://schemas.microsoft.com/office/drawing/2014/main" id="{9AB0ACFC-5A56-4C42-9C9F-593643FC0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TW i CW – udział poszczególnych typów działań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Wisły</a:t>
            </a:r>
          </a:p>
        </p:txBody>
      </p:sp>
      <p:sp>
        <p:nvSpPr>
          <p:cNvPr id="96261" name="Text Box 33">
            <a:extLst>
              <a:ext uri="{FF2B5EF4-FFF2-40B4-BE49-F238E27FC236}">
                <a16:creationId xmlns:a16="http://schemas.microsoft.com/office/drawing/2014/main" id="{E96F80B3-B661-4006-9700-3E273FE2E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5590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TW i CW</a:t>
            </a:r>
          </a:p>
        </p:txBody>
      </p:sp>
      <p:sp>
        <p:nvSpPr>
          <p:cNvPr id="96262" name="Text Box 35">
            <a:extLst>
              <a:ext uri="{FF2B5EF4-FFF2-40B4-BE49-F238E27FC236}">
                <a16:creationId xmlns:a16="http://schemas.microsoft.com/office/drawing/2014/main" id="{D852800F-5F74-4F2B-878B-5F8708AB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27175"/>
            <a:ext cx="111363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redukcję </a:t>
            </a:r>
            <a:r>
              <a:rPr lang="pl-PL" altLang="pl-PL" sz="12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28% wszystkich działań</a:t>
            </a:r>
            <a:r>
              <a:rPr lang="pl-PL" altLang="pl-PL" sz="1200">
                <a:solidFill>
                  <a:srgbClr val="000000"/>
                </a:solidFill>
              </a:rPr>
              <a:t>.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46% wszystkich działań. Działania nakierowane na redukcję presji hydromorfologicznych stanowią 26 % wszystkich działań.</a:t>
            </a:r>
            <a:endParaRPr lang="pl-PL" altLang="pl-PL" sz="1200"/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1E30DF09-A8C4-4803-9BCF-B085441768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570049"/>
              </p:ext>
            </p:extLst>
          </p:nvPr>
        </p:nvGraphicFramePr>
        <p:xfrm>
          <a:off x="3624804" y="3090182"/>
          <a:ext cx="5930900" cy="274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Obraz 7">
            <a:extLst>
              <a:ext uri="{FF2B5EF4-FFF2-40B4-BE49-F238E27FC236}">
                <a16:creationId xmlns:a16="http://schemas.microsoft.com/office/drawing/2014/main" id="{0BC09495-DFFC-43D6-949C-467D0DD42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Obraz 9">
            <a:extLst>
              <a:ext uri="{FF2B5EF4-FFF2-40B4-BE49-F238E27FC236}">
                <a16:creationId xmlns:a16="http://schemas.microsoft.com/office/drawing/2014/main" id="{BF889971-B3AA-4DE7-A8A5-7D0607FEE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91B4896C-69B9-410B-9F5D-18236308D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TW i CW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98309" name="pole tekstowe 12">
            <a:extLst>
              <a:ext uri="{FF2B5EF4-FFF2-40B4-BE49-F238E27FC236}">
                <a16:creationId xmlns:a16="http://schemas.microsoft.com/office/drawing/2014/main" id="{73517D73-7E12-4485-889E-D50D80B30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B8EBD97A-DD69-4754-A894-581FDC794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RWr– łącznie 292 683 500,00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620A1005-63F3-4193-B341-E62C95A56BDE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B7C1C83-AFD2-4015-AAA8-F7B8A9F54C38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98313" name="Obraz 15">
            <a:extLst>
              <a:ext uri="{FF2B5EF4-FFF2-40B4-BE49-F238E27FC236}">
                <a16:creationId xmlns:a16="http://schemas.microsoft.com/office/drawing/2014/main" id="{9BD6ED6E-9623-4547-BFAF-D89146CA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1501B8A5-8A0E-41AC-AD15-A2435177D8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84274"/>
              </p:ext>
            </p:extLst>
          </p:nvPr>
        </p:nvGraphicFramePr>
        <p:xfrm>
          <a:off x="695698" y="2225020"/>
          <a:ext cx="5735582" cy="3596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Obraz 7">
            <a:extLst>
              <a:ext uri="{FF2B5EF4-FFF2-40B4-BE49-F238E27FC236}">
                <a16:creationId xmlns:a16="http://schemas.microsoft.com/office/drawing/2014/main" id="{C3F0DAC0-9AD9-45E8-B9C7-ADFB44AC1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Obraz 9">
            <a:extLst>
              <a:ext uri="{FF2B5EF4-FFF2-40B4-BE49-F238E27FC236}">
                <a16:creationId xmlns:a16="http://schemas.microsoft.com/office/drawing/2014/main" id="{E0AF0B38-662E-4E88-997F-54F8FAA9A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4807EAD0-B1BE-4EB4-ADFC-F3F5B78BA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TW i CW – region wodny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Dolnej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Wisły</a:t>
            </a:r>
          </a:p>
        </p:txBody>
      </p:sp>
      <p:sp>
        <p:nvSpPr>
          <p:cNvPr id="100357" name="pole tekstowe 13">
            <a:extLst>
              <a:ext uri="{FF2B5EF4-FFF2-40B4-BE49-F238E27FC236}">
                <a16:creationId xmlns:a16="http://schemas.microsoft.com/office/drawing/2014/main" id="{25372649-430B-404F-9775-721FFA143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9075"/>
            <a:ext cx="3865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działań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274B6EE9-89A8-4F90-A2DC-85C897AF39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477152"/>
              </p:ext>
            </p:extLst>
          </p:nvPr>
        </p:nvGraphicFramePr>
        <p:xfrm>
          <a:off x="1738543" y="2136094"/>
          <a:ext cx="9153234" cy="3853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Przykład budowania zestawu działań - TW20004WB6	 Zatoka Gdańska Wewnętrzna</a:t>
            </a:r>
          </a:p>
          <a:p>
            <a:pPr marL="3854450" indent="-3854450"/>
            <a:r>
              <a:rPr lang="pl-PL" dirty="0"/>
              <a:t> 	-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TW20005WB7 Ujście Wisły Przekop</a:t>
            </a: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DCCB611-015E-4197-8BAB-C33F55792CC3}"/>
              </a:ext>
            </a:extLst>
          </p:cNvPr>
          <p:cNvSpPr txBox="1"/>
          <p:nvPr/>
        </p:nvSpPr>
        <p:spPr>
          <a:xfrm>
            <a:off x="436880" y="1514627"/>
            <a:ext cx="11389360" cy="4962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Tx/>
              <a:buAutoNum type="arabicPeriod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katalogu działań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Zgromadzenie informacji o jcw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AutoNum type="alphaLcParenR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stanu jcwp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AutoNum type="alphaLcParenR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Stopień zrealizowania działań zaplanowanych aPGW i innych programach i planach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AutoNum type="alphaLcParenR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działań wynikających z realizacji tzw. Dyrektywy </a:t>
            </a:r>
            <a:r>
              <a:rPr lang="pl-PL" sz="13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Strategii Morskiej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Zidentyfikowane presje i problemy: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elementy biologiczne zależne od fizykochemii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elementy fizykochemiczne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cechy chemiczne (woda, substancje dozwolone)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cechy chemiczne (biota, substancje dozwolone)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cechy chemiczne (biota i woda)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presja na obszary chronione w rozumieniu ustawy pr. w.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Dynamiczny rozwój obszarów zurbanizowanych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Zmiany klimatu – podnoszenie się poziomu morza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Większość źródeł presji zlokalizowanych poza zlewnią </a:t>
            </a:r>
          </a:p>
          <a:p>
            <a:pPr marL="800100" lvl="1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Niedostateczna wiedza</a:t>
            </a:r>
          </a:p>
          <a:p>
            <a:pPr marL="628650" indent="-274638" algn="just">
              <a:spcBef>
                <a:spcPts val="300"/>
              </a:spcBef>
              <a:spcAft>
                <a:spcPts val="300"/>
              </a:spcAft>
              <a:buFontTx/>
              <a:buAutoNum type="arabicPeriod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Zaproponowanie zestawu działań przeciwdziałających zidentyfikowanym presjom</a:t>
            </a:r>
          </a:p>
          <a:p>
            <a:pPr marL="342900" indent="-342900" algn="just">
              <a:buAutoNum type="arabicPeriod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11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35989" y="61453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Zaproponowane działania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4693CA2F-6124-4D73-BD36-B60EC67B0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99093"/>
              </p:ext>
            </p:extLst>
          </p:nvPr>
        </p:nvGraphicFramePr>
        <p:xfrm>
          <a:off x="335989" y="1229076"/>
          <a:ext cx="11520022" cy="2606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0022">
                  <a:extLst>
                    <a:ext uri="{9D8B030D-6E8A-4147-A177-3AD203B41FA5}">
                      <a16:colId xmlns:a16="http://schemas.microsoft.com/office/drawing/2014/main" val="2149776119"/>
                    </a:ext>
                  </a:extLst>
                </a:gridCol>
              </a:tblGrid>
              <a:tr h="366328">
                <a:tc>
                  <a:txBody>
                    <a:bodyPr/>
                    <a:lstStyle/>
                    <a:p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TW20004WB6	  Zatoka Gdańska Wewnętrzna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063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TWCWC_01.13	Realizacja postanowień uchwalonych Miejskich planów adaptacji do zmian klimatu w zakresie związanym ze zwiększeniem retencji wód opadowych na terenach zurbanizowanych i przeciwdziałania skutkom suszy.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37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TWCWHM_01.10	Zapobieganie dalszym antropogenicznym zmianom strefy brzegowej - ochrona brzegu.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81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TWCWHM_01.12	Zapobieganie dalszym antropogenicznym zmianom strefy brzegowej - </a:t>
                      </a:r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klapowiska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33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TWCWHM_02.05	Monitoring badawczy w zakresie elementów hydromorfologicznych.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24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TWCWP_01.01	Analiza potrzeb w zakresie budowy i modernizacji infrastruktury portowej służącej do odbioru odpadów oraz pozostałości ładunkowych ze statków.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63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TWCWP_03.01	Uporządkowanie i poprawa infrastruktury związanej z gospodarką ściekową na obszarze gminy poza aglomeracjami.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80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TWCWP_03.05	Analizy techniczno-ekonomiczne gospodarowania ściekami w obszarze gminy poza aglomeracjami.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81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524000" indent="-1524000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TWCWP_06.01	Ograniczenie emisji substancji z terenów zanieczyszczonych do wód, pochodzących z presji antropogenicznych.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33337"/>
                  </a:ext>
                </a:extLst>
              </a:tr>
            </a:tbl>
          </a:graphicData>
        </a:graphic>
      </p:graphicFrame>
      <p:graphicFrame>
        <p:nvGraphicFramePr>
          <p:cNvPr id="6" name="Tabela 3">
            <a:extLst>
              <a:ext uri="{FF2B5EF4-FFF2-40B4-BE49-F238E27FC236}">
                <a16:creationId xmlns:a16="http://schemas.microsoft.com/office/drawing/2014/main" id="{810D576D-2EE2-4A7B-882B-40601DD85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265403"/>
              </p:ext>
            </p:extLst>
          </p:nvPr>
        </p:nvGraphicFramePr>
        <p:xfrm>
          <a:off x="279720" y="4404076"/>
          <a:ext cx="11520021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0021">
                  <a:extLst>
                    <a:ext uri="{9D8B030D-6E8A-4147-A177-3AD203B41FA5}">
                      <a16:colId xmlns:a16="http://schemas.microsoft.com/office/drawing/2014/main" val="11390147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1100" b="1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TW20005WB7 Ujście Wisły Przekop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063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58888" indent="-1258888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TWCWP_06.01 Ograniczenie emisji substancji z terenów zanieczyszczonych do wód, pochodzących z presji antropogenicznych.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37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220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Obraz 7">
            <a:extLst>
              <a:ext uri="{FF2B5EF4-FFF2-40B4-BE49-F238E27FC236}">
                <a16:creationId xmlns:a16="http://schemas.microsoft.com/office/drawing/2014/main" id="{43686EF1-7774-4B8A-BBA0-E81E00B43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Obraz 9">
            <a:extLst>
              <a:ext uri="{FF2B5EF4-FFF2-40B4-BE49-F238E27FC236}">
                <a16:creationId xmlns:a16="http://schemas.microsoft.com/office/drawing/2014/main" id="{D95B074B-C513-4187-9F88-9A1402F43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E8C2B26F-7B57-4528-92A4-CB0D2F6D9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2217598"/>
            <a:ext cx="6892202" cy="3243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obszarze dorzecza Banówki zestaw działań opracowano dla 1 jcwp RW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(100 % wszystkich jcwp w obszarze dorzecza)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Są to 2 działania podstawowe, w tym 1 działanie techniczne i 1 nietechniczne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są na redukcję presji skumulowanych (RWC) ukierunkowane na realizację działań wynikających z planów ochrony i planów zadań ochronnych dla obszarów chronionych 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Jednostka odpowiedzialna za realizację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sp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rawujący zarząd i sprawujący nadzór nad obszarami chronionymi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działania ciągłe w okresie obowiązywania PZO/PO (PZO – plan zadań ochronnych, PO – plan ochrony)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Szacunkowy koszt realizacji działań jcwp: 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zgodnie z kosztami PZO/PO </a:t>
            </a:r>
            <a:r>
              <a:rPr lang="pl-PL" alt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(PZO – plan zadań ochronnych, PO – plan ochrony)</a:t>
            </a:r>
            <a:endParaRPr lang="pl-PL" altLang="pl-PL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pl-PL" altLang="pl-PL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71687" name="Obraz 9">
            <a:extLst>
              <a:ext uri="{FF2B5EF4-FFF2-40B4-BE49-F238E27FC236}">
                <a16:creationId xmlns:a16="http://schemas.microsoft.com/office/drawing/2014/main" id="{6609C89A-C2DC-4B05-AD10-150649B3F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6CEF7455-AD09-4D81-B9ED-BFCEA8B4B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powierzchniowych</a:t>
            </a:r>
            <a:b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obszar dorzecza Banówki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5F3E9CD0-F609-4DA8-9FBA-BAB62150F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581197"/>
              </p:ext>
            </p:extLst>
          </p:nvPr>
        </p:nvGraphicFramePr>
        <p:xfrm>
          <a:off x="7257326" y="586315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3655585203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56407"/>
                  </a:ext>
                </a:extLst>
              </a:tr>
            </a:tbl>
          </a:graphicData>
        </a:graphic>
      </p:graphicFrame>
      <p:pic>
        <p:nvPicPr>
          <p:cNvPr id="71691" name="Obraz 14">
            <a:extLst>
              <a:ext uri="{FF2B5EF4-FFF2-40B4-BE49-F238E27FC236}">
                <a16:creationId xmlns:a16="http://schemas.microsoft.com/office/drawing/2014/main" id="{EDF7F0C6-FDD4-4FD8-9714-97449F0F4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5AC66EB-E9C5-47BC-BD27-445776F81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8571" y="1333873"/>
            <a:ext cx="4456254" cy="445625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Obraz 7">
            <a:extLst>
              <a:ext uri="{FF2B5EF4-FFF2-40B4-BE49-F238E27FC236}">
                <a16:creationId xmlns:a16="http://schemas.microsoft.com/office/drawing/2014/main" id="{43686EF1-7774-4B8A-BBA0-E81E00B43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Obraz 9">
            <a:extLst>
              <a:ext uri="{FF2B5EF4-FFF2-40B4-BE49-F238E27FC236}">
                <a16:creationId xmlns:a16="http://schemas.microsoft.com/office/drawing/2014/main" id="{D95B074B-C513-4187-9F88-9A1402F43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E8C2B26F-7B57-4528-92A4-CB0D2F6D9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5" y="2027255"/>
            <a:ext cx="6892202" cy="25340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Świeżej zestaw działań opracowano dla 4 jcwp (80 % wszystkich jcw w obszarze dorzecza). </a:t>
            </a:r>
          </a:p>
          <a:p>
            <a:pPr marL="715963" lvl="1" indent="-449263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3 jcwp RW opracowano 12 działań (75% działania podstawowe, 25% uzupełniające)</a:t>
            </a:r>
          </a:p>
          <a:p>
            <a:pPr marL="715963" lvl="1" indent="-449263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 jcwp LW opracowano 8 działań, (62% działania podstawowe, 37% uzupełniające)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są na redukcję presji skumulowanych (RWC, LWC) oraz redukcję presji fizykochemicznych i chemicznych (RWP, LWP)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Szacunkowy koszt realizacji działań jcwp: 204 980 tys. zł</a:t>
            </a:r>
            <a:endParaRPr lang="pl-PL" altLang="pl-PL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687" name="Obraz 9">
            <a:extLst>
              <a:ext uri="{FF2B5EF4-FFF2-40B4-BE49-F238E27FC236}">
                <a16:creationId xmlns:a16="http://schemas.microsoft.com/office/drawing/2014/main" id="{6609C89A-C2DC-4B05-AD10-150649B3F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6CEF7455-AD09-4D81-B9ED-BFCEA8B4B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powierzchniowych</a:t>
            </a:r>
            <a:b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obszar dorzecza Świeżej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5F3E9CD0-F609-4DA8-9FBA-BAB62150F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731854"/>
              </p:ext>
            </p:extLst>
          </p:nvPr>
        </p:nvGraphicFramePr>
        <p:xfrm>
          <a:off x="7257326" y="586315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3655585203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56407"/>
                  </a:ext>
                </a:extLst>
              </a:tr>
            </a:tbl>
          </a:graphicData>
        </a:graphic>
      </p:graphicFrame>
      <p:pic>
        <p:nvPicPr>
          <p:cNvPr id="71691" name="Obraz 14">
            <a:extLst>
              <a:ext uri="{FF2B5EF4-FFF2-40B4-BE49-F238E27FC236}">
                <a16:creationId xmlns:a16="http://schemas.microsoft.com/office/drawing/2014/main" id="{EDF7F0C6-FDD4-4FD8-9714-97449F0F4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2CFCCEE-53E5-4665-8919-94ECF51FB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0126" y="1240772"/>
            <a:ext cx="4584699" cy="458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47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Obraz 7">
            <a:extLst>
              <a:ext uri="{FF2B5EF4-FFF2-40B4-BE49-F238E27FC236}">
                <a16:creationId xmlns:a16="http://schemas.microsoft.com/office/drawing/2014/main" id="{2989582F-BD02-4BE3-8C26-EADF5C476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Obraz 9">
            <a:extLst>
              <a:ext uri="{FF2B5EF4-FFF2-40B4-BE49-F238E27FC236}">
                <a16:creationId xmlns:a16="http://schemas.microsoft.com/office/drawing/2014/main" id="{4B6A67DE-EBDF-4B65-8789-391790E26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Obraz 9">
            <a:extLst>
              <a:ext uri="{FF2B5EF4-FFF2-40B4-BE49-F238E27FC236}">
                <a16:creationId xmlns:a16="http://schemas.microsoft.com/office/drawing/2014/main" id="{DC332614-792A-4D6E-8D8B-716EDC052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2F9AEB6B-F89E-486F-AAAC-02C87AC69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Świeżej</a:t>
            </a:r>
          </a:p>
        </p:txBody>
      </p:sp>
      <p:pic>
        <p:nvPicPr>
          <p:cNvPr id="83977" name="Obraz 14">
            <a:extLst>
              <a:ext uri="{FF2B5EF4-FFF2-40B4-BE49-F238E27FC236}">
                <a16:creationId xmlns:a16="http://schemas.microsoft.com/office/drawing/2014/main" id="{1735CBE2-329D-4062-A2D4-C12CE8D58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9" name="Text Box 33">
            <a:extLst>
              <a:ext uri="{FF2B5EF4-FFF2-40B4-BE49-F238E27FC236}">
                <a16:creationId xmlns:a16="http://schemas.microsoft.com/office/drawing/2014/main" id="{802DEDC7-879E-4353-B3AF-3C86C84EC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08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83980" name="Text Box 33">
            <a:extLst>
              <a:ext uri="{FF2B5EF4-FFF2-40B4-BE49-F238E27FC236}">
                <a16:creationId xmlns:a16="http://schemas.microsoft.com/office/drawing/2014/main" id="{770FD285-B584-47C7-9AD1-D2CD57EB4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0" y="29781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sp>
        <p:nvSpPr>
          <p:cNvPr id="83982" name="Text Box 35">
            <a:extLst>
              <a:ext uri="{FF2B5EF4-FFF2-40B4-BE49-F238E27FC236}">
                <a16:creationId xmlns:a16="http://schemas.microsoft.com/office/drawing/2014/main" id="{A4135525-1526-47AA-B0EC-9F7EA17DB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1768475"/>
            <a:ext cx="4976813" cy="68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jcwp RW działania nakierowane na redukcję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50% wszystkich działań</a:t>
            </a:r>
            <a:r>
              <a:rPr lang="pl-PL" altLang="pl-PL" sz="1200" dirty="0">
                <a:solidFill>
                  <a:srgbClr val="000000"/>
                </a:solidFill>
              </a:rPr>
              <a:t>.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50% wszystkich działań.</a:t>
            </a:r>
            <a:endParaRPr lang="pl-PL" altLang="pl-PL" sz="1200" dirty="0"/>
          </a:p>
        </p:txBody>
      </p:sp>
      <p:sp>
        <p:nvSpPr>
          <p:cNvPr id="83983" name="Text Box 35">
            <a:extLst>
              <a:ext uri="{FF2B5EF4-FFF2-40B4-BE49-F238E27FC236}">
                <a16:creationId xmlns:a16="http://schemas.microsoft.com/office/drawing/2014/main" id="{1D8BB4DC-04E9-4C26-B9C1-9395C8996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775" y="1717675"/>
            <a:ext cx="497681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jcwp LW działania nakierowane na redukcję </a:t>
            </a:r>
            <a:r>
              <a:rPr lang="pl-PL" altLang="pl-PL" sz="12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38% wszystkich działań</a:t>
            </a:r>
            <a:r>
              <a:rPr lang="pl-PL" altLang="pl-PL" sz="1200">
                <a:solidFill>
                  <a:srgbClr val="000000"/>
                </a:solidFill>
              </a:rPr>
              <a:t>.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</a:t>
            </a:r>
            <a:r>
              <a:rPr lang="pl-PL" altLang="pl-PL" sz="12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62% wszystkich działań.</a:t>
            </a:r>
            <a:endParaRPr lang="pl-PL" altLang="pl-PL" sz="1200"/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B14B2FA4-A02E-4675-BFBD-59568F1F11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447599"/>
              </p:ext>
            </p:extLst>
          </p:nvPr>
        </p:nvGraphicFramePr>
        <p:xfrm>
          <a:off x="940594" y="3429000"/>
          <a:ext cx="4572000" cy="267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A5219F98-B2B4-4C15-B345-CC7E6376B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0422662"/>
              </p:ext>
            </p:extLst>
          </p:nvPr>
        </p:nvGraphicFramePr>
        <p:xfrm>
          <a:off x="7166149" y="3386235"/>
          <a:ext cx="4572000" cy="2674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Obraz 7">
            <a:extLst>
              <a:ext uri="{FF2B5EF4-FFF2-40B4-BE49-F238E27FC236}">
                <a16:creationId xmlns:a16="http://schemas.microsoft.com/office/drawing/2014/main" id="{1126A116-56E9-4E74-A8A0-EE1E6C28E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Obraz 9">
            <a:extLst>
              <a:ext uri="{FF2B5EF4-FFF2-40B4-BE49-F238E27FC236}">
                <a16:creationId xmlns:a16="http://schemas.microsoft.com/office/drawing/2014/main" id="{77CECCDC-14EA-4D10-B348-369CFD97F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97609F7B-E25F-44EE-B31A-73B750EE9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Dorzecze Świeżej</a:t>
            </a:r>
          </a:p>
        </p:txBody>
      </p:sp>
      <p:sp>
        <p:nvSpPr>
          <p:cNvPr id="79877" name="pole tekstowe 12">
            <a:extLst>
              <a:ext uri="{FF2B5EF4-FFF2-40B4-BE49-F238E27FC236}">
                <a16:creationId xmlns:a16="http://schemas.microsoft.com/office/drawing/2014/main" id="{FA300058-C0EC-4A34-9CF0-EB430A5C7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268" y="2262188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pic>
        <p:nvPicPr>
          <p:cNvPr id="79878" name="Obraz 15">
            <a:extLst>
              <a:ext uri="{FF2B5EF4-FFF2-40B4-BE49-F238E27FC236}">
                <a16:creationId xmlns:a16="http://schemas.microsoft.com/office/drawing/2014/main" id="{DAF0B5B3-32B0-45BC-A92D-B1CEC6905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pole tekstowe 13">
            <a:extLst>
              <a:ext uri="{FF2B5EF4-FFF2-40B4-BE49-F238E27FC236}">
                <a16:creationId xmlns:a16="http://schemas.microsoft.com/office/drawing/2014/main" id="{7DF9755F-00CA-4E6B-95BC-26D27243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2593" y="2185989"/>
            <a:ext cx="3865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odpowiedzialne za realizację działań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EE219E77-6B9C-4AF0-BFF8-654930DD3F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732868"/>
              </p:ext>
            </p:extLst>
          </p:nvPr>
        </p:nvGraphicFramePr>
        <p:xfrm>
          <a:off x="538268" y="2646547"/>
          <a:ext cx="4409749" cy="3031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716C0684-6847-4216-809B-DF9FE8C6E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026374"/>
              </p:ext>
            </p:extLst>
          </p:nvPr>
        </p:nvGraphicFramePr>
        <p:xfrm>
          <a:off x="5518944" y="2593650"/>
          <a:ext cx="6522611" cy="3137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28832" y="3404941"/>
          <a:ext cx="439556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0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5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Liczba jcwpd w RW</a:t>
                      </a:r>
                      <a:r>
                        <a:rPr lang="pl-PL" sz="1600" baseline="0" dirty="0"/>
                        <a:t> Dolnej Wisły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zagrożone (nr 15, 17, 18, 39, 44)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8832" y="1388380"/>
            <a:ext cx="48956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 związane są z następującymi piętrami wodonośnymi: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neogeńsko-paleogeńskie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-kredowe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4A7D920-0872-494C-82E6-D2C5726BB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817070"/>
            <a:ext cx="5838669" cy="531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373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115955"/>
              </p:ext>
            </p:extLst>
          </p:nvPr>
        </p:nvGraphicFramePr>
        <p:xfrm>
          <a:off x="317500" y="1361426"/>
          <a:ext cx="11527755" cy="2669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7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jcwpd </a:t>
                      </a:r>
                      <a:b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15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(PLGW200015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487,58 km</a:t>
                      </a:r>
                      <a:r>
                        <a:rPr lang="pl-PL" sz="11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17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(PLGW200017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47,02 km</a:t>
                      </a:r>
                      <a:r>
                        <a:rPr lang="pl-PL" sz="11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18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(PLGW200018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398,18 km</a:t>
                      </a:r>
                      <a:r>
                        <a:rPr lang="pl-PL" sz="11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  <a:endParaRPr lang="pl-PL" sz="11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39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(PLGW200039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7 568,16  km</a:t>
                      </a:r>
                      <a:r>
                        <a:rPr lang="pl-PL" sz="11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  <a:endParaRPr lang="pl-PL" sz="11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algn="l" fontAlgn="ctr"/>
                      <a:endParaRPr lang="pl-PL" sz="11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 ilościowy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44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(PLGW200044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387,42  km</a:t>
                      </a:r>
                      <a:r>
                        <a:rPr lang="pl-PL" sz="11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  <a:endParaRPr lang="pl-PL" sz="11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 ilościowy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32122" y="4190118"/>
            <a:ext cx="11527755" cy="1692771"/>
          </a:xfrm>
          <a:prstGeom prst="rect">
            <a:avLst/>
          </a:prstGeom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omawianym regionie zagrożenia o charakterze antropogenicznym występują lokalnie i związane są z obszarami miejsko-przemysłowymi (Gdańsk, Tczew, Pruszcz, Bydgoszcz). Do najważniejszych ognisk zanieczyszczeń można zaliczyć zakłady przemysłowe, rurociągi przesyłowe paliw płynnych, składowiska odpadów komunalnych i przemysłowych oraz zanieczyszczenia historyczne związane z funkcjonowaniem dawnych zakładów chemicznych. Obniżenie zwierciadła wód gruntowych w serii deltowej osadów Wisły powoduje lokalny rozkład torfów i namułów, utlenienie związków żelaza i manganu oraz i ich migrację do użytkowego poziomu wodonośnego. W części północnej, na terenie Gdańska, występuje proces ingresji wód słonawych z kanałów portowych i Martwej Wisły. Lokalnie, intensywna eksploatacja może wywołać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ascenzję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wód słonych z głębszego podłoża.</a:t>
            </a:r>
          </a:p>
          <a:p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47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37273279"/>
              </p:ext>
            </p:extLst>
          </p:nvPr>
        </p:nvGraphicFramePr>
        <p:xfrm>
          <a:off x="2933700" y="1715331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02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2777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070105"/>
              </p:ext>
            </p:extLst>
          </p:nvPr>
        </p:nvGraphicFramePr>
        <p:xfrm>
          <a:off x="2004089" y="1329661"/>
          <a:ext cx="8128000" cy="163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48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287517"/>
              </p:ext>
            </p:extLst>
          </p:nvPr>
        </p:nvGraphicFramePr>
        <p:xfrm>
          <a:off x="59721" y="3850458"/>
          <a:ext cx="4118099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088652"/>
              </p:ext>
            </p:extLst>
          </p:nvPr>
        </p:nvGraphicFramePr>
        <p:xfrm>
          <a:off x="3906272" y="3875038"/>
          <a:ext cx="4467545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47418"/>
              </p:ext>
            </p:extLst>
          </p:nvPr>
        </p:nvGraphicFramePr>
        <p:xfrm>
          <a:off x="7829155" y="3875038"/>
          <a:ext cx="4605868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30249" y="3393577"/>
            <a:ext cx="13885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4944979" y="3384052"/>
            <a:ext cx="11480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8780250" y="3368426"/>
            <a:ext cx="174919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</p:spTree>
    <p:extLst>
      <p:ext uri="{BB962C8B-B14F-4D97-AF65-F5344CB8AC3E}">
        <p14:creationId xmlns:p14="http://schemas.microsoft.com/office/powerpoint/2010/main" val="41271097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33376" y="2419350"/>
            <a:ext cx="5219998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12 jcwpd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8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667499" y="2400299"/>
            <a:ext cx="5191126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12 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5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weryfikacja zasobów dyspozycyjnych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5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rolniczej”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3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3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300"/>
              </a:spcBef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rostokąt zaokrąglony 11"/>
          <p:cNvSpPr/>
          <p:nvPr/>
        </p:nvSpPr>
        <p:spPr>
          <a:xfrm>
            <a:off x="333374" y="1609725"/>
            <a:ext cx="5220000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13" name="Prostokąt zaokrąglony 12"/>
          <p:cNvSpPr/>
          <p:nvPr/>
        </p:nvSpPr>
        <p:spPr>
          <a:xfrm>
            <a:off x="6667499" y="1609725"/>
            <a:ext cx="522000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1496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1" y="0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662346"/>
              </p:ext>
            </p:extLst>
          </p:nvPr>
        </p:nvGraphicFramePr>
        <p:xfrm>
          <a:off x="361949" y="1294319"/>
          <a:ext cx="11449050" cy="4439552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591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dyspozycyjnych wód podziemnych 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:</a:t>
                      </a:r>
                    </a:p>
                    <a:p>
                      <a:pPr marL="892175" lvl="0" indent="-26352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Calibri"/>
                        <a:buChar char="–"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opracowanie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 dokumentacji hydrogeologicznej ustalającej zasoby dyspozycyjne wód podziemnych dla obszaru Raduni, Motławy wraz z obszarem Żuław Gdańskich,</a:t>
                      </a:r>
                    </a:p>
                    <a:p>
                      <a:pPr marL="892175" lvl="0" indent="-26352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Calibri"/>
                        <a:buChar char="–"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opracowanie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 dokumentacji hydrogeologicznej ustalającej zasoby dyspozycyjne wód podziemnych dla obszaru zlewni Redy, 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Zgórskiej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 Strugi i Piaśnicy oraz obszaru Raduni, Motławy wraz z obszarem Żuław Gdańskich,</a:t>
                      </a:r>
                    </a:p>
                    <a:p>
                      <a:pPr marL="892175" lvl="0" indent="-26352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Calibri"/>
                        <a:buChar char="–"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wykonanie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/>
                        </a:rPr>
                        <a:t> dokumentacji hydrogeologicznej ustalającej zasoby dyspozycyjne wód podziemnych w celu wyłączenia strefy wód zdegradowanych (dotyczy rejonu dawnych zakładów chemicznych ZACHEM)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występowania nowych zanieczyszczeń w wodach podziemnych</a:t>
                      </a:r>
                    </a:p>
                    <a:p>
                      <a:pPr marL="17145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dobrowolne stosowanie działań ze "Zbioru zaleceń dobrej praktyki rolniczej”</a:t>
                      </a:r>
                    </a:p>
                    <a:p>
                      <a:pPr marL="17145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2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ilościowej i chemicznej (GWIC)</a:t>
                      </a:r>
                    </a:p>
                    <a:p>
                      <a:pPr marL="0" indent="0" algn="l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B (GWPB)</a:t>
                      </a:r>
                    </a:p>
                    <a:p>
                      <a:pPr marL="0" indent="0" algn="l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6521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418928" y="5087443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1 319 200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1 319 200 zł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6720311" y="4872000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</a:rPr>
              <a:t>Źródło środków: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NFOŚiGW/</a:t>
            </a:r>
            <a:r>
              <a:rPr lang="pl-PL" sz="1300" dirty="0" err="1"/>
              <a:t>WFOŚiGW</a:t>
            </a:r>
            <a:endParaRPr lang="pl-PL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Środki UE</a:t>
            </a: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686786"/>
              </p:ext>
            </p:extLst>
          </p:nvPr>
        </p:nvGraphicFramePr>
        <p:xfrm>
          <a:off x="337446" y="1880858"/>
          <a:ext cx="4442783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100434"/>
              </p:ext>
            </p:extLst>
          </p:nvPr>
        </p:nvGraphicFramePr>
        <p:xfrm>
          <a:off x="6588381" y="2000189"/>
          <a:ext cx="481193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90575" y="1506989"/>
            <a:ext cx="31567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7000874" y="1506989"/>
            <a:ext cx="32638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21" name="Strzałka w prawo 20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451083" y="5299611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3048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76570"/>
              </p:ext>
            </p:extLst>
          </p:nvPr>
        </p:nvGraphicFramePr>
        <p:xfrm>
          <a:off x="308117" y="1235443"/>
          <a:ext cx="11521932" cy="2217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4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7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06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15 (PLGW200015)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487,58 km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</a:t>
                      </a:r>
                      <a:r>
                        <a:rPr lang="pl-PL" sz="11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chemicznie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Zidentyfikowane zanieczyszczenie wód podziemnych wskaźnikami organicznymi takimi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jak </a:t>
                      </a:r>
                      <a:r>
                        <a:rPr lang="pl-PL" sz="1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benzo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(a)</a:t>
                      </a:r>
                      <a:r>
                        <a:rPr lang="pl-PL" sz="1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piren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czy WWA.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Mają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one charakter lokalny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nie  zagrażają całej jednostce, tym bardziej że zidentyfikowane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ognisko jest zlokalizowane w pobliżu bazy drenażu, którą jest brzeg morza. Lokalnie występują wody zanieczyszczone w 1 kompleksie (zanieczyszczenia historyczne oraz wpływ terenów </a:t>
                      </a:r>
                      <a:r>
                        <a:rPr lang="pl-PL" sz="1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miejskoprzemysłowych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tras komunikacyjnych). Zagrożenia o charakterze antropogenicznym występują lokalnie i związane są z obszarami </a:t>
                      </a:r>
                      <a:r>
                        <a:rPr lang="pl-PL" sz="1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miejskoprzemysłowymi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(Gdańsk, Tczew, Pruszcz i inne).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Dolnej Wisły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 ilościowy i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Zlewnia Raduni i Motławy,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Zalew Wiślany, Zlewnia Redy-Piaśnicy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52%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47 535,05 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12 790,43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3: 1 (Q), 2 (M, Ol), 3 (K)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821373" y="3647757"/>
            <a:ext cx="8008676" cy="223138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śródlądowych, w drodze aktu prawa miejscowego dla GZWP nr 112 (Żuławy Gdańskie)</a:t>
            </a:r>
          </a:p>
          <a:p>
            <a:pPr>
              <a:spcBef>
                <a:spcPts val="600"/>
              </a:spcBef>
            </a:pPr>
            <a:r>
              <a:rPr 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dyspozycyjnych wód podziemnych dla obszaru zlewni Redy, </a:t>
            </a:r>
            <a:r>
              <a:rPr lang="pl-PL" sz="11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Zgórskiej</a:t>
            </a: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Strugi i Piaśnicy oraz obszaru Raduni, Motławy wraz z obszarem Żuław Gdańskich,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 w rejonach intensywnej presji urbanizacyjnej, rolniczej i przemysłowej (farmaceutyki, związki PFAS, hormony, używki, środki higieny osobistej),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H:\Projekty\IIaPGW\Bazy danych i dane\JCWPd_2020\mapki z charakterystyk\lokalizacja\topo_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577231"/>
            <a:ext cx="3411652" cy="255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023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35034" y="1213728"/>
          <a:ext cx="11521932" cy="2536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4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7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06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 dirty="0" err="1"/>
                        <a:t>jcwpd</a:t>
                      </a:r>
                      <a:r>
                        <a:rPr lang="pl-PL" sz="1600" dirty="0"/>
                        <a:t> nr 44 (PLGW200044)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81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387,42 km</a:t>
                      </a:r>
                      <a:r>
                        <a:rPr lang="pl-PL" sz="1200" baseline="30000" dirty="0">
                          <a:solidFill>
                            <a:srgbClr val="2F558D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2F558D"/>
                          </a:solidFill>
                        </a:rPr>
                        <a:t>zagrożona</a:t>
                      </a:r>
                      <a:r>
                        <a:rPr lang="pl-PL" sz="1200" baseline="0">
                          <a:solidFill>
                            <a:srgbClr val="2F558D"/>
                          </a:solidFill>
                        </a:rPr>
                        <a:t> 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chemicznie</a:t>
                      </a:r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Stopień zagrożenia jakości wód podziemnych jest bardzo zróżnicowany. Składa się na to przepuszczalność utworów powierzchniowych, głębokość występowania stropu warstwy wodonośnej, dynamika wód podziemnych, a także stopień antropopresji  Jednym z najważniejszych zakładów przemysłowych, który w sposób znaczący wpływa na jakość wód podziemnych są byłe Zakłady Chemiczne w Bydgoszczy.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Zlokalizowano szereg ognisk zanieczyszczeń. Szczególnie duże zanieczyszczenie stwierdzono w rejonie składowisk i wylewisk odpadów.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pl-PL" sz="1100" dirty="0">
                          <a:solidFill>
                            <a:srgbClr val="2F558D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Jest ono wynikiem funkcjonowania zakładu w przeszłości.</a:t>
                      </a:r>
                      <a:endParaRPr lang="pl-PL" sz="1400" dirty="0">
                        <a:solidFill>
                          <a:srgbClr val="2F558D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Dolnej Wisły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dobry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 </a:t>
                      </a: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stan  ilościowy i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  <a:latin typeface="+mn-lt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u="none" strike="noStrike" baseline="0" dirty="0">
                          <a:solidFill>
                            <a:srgbClr val="2F558D"/>
                          </a:solidFill>
                          <a:latin typeface="+mn-lt"/>
                        </a:rPr>
                        <a:t>Brda, Zielona Struga, Struga Toruńska, Górna Noteć, </a:t>
                      </a:r>
                      <a:r>
                        <a:rPr lang="pl-PL" sz="1200" b="0" i="0" u="none" strike="noStrike" baseline="0" dirty="0" err="1">
                          <a:solidFill>
                            <a:srgbClr val="2F558D"/>
                          </a:solidFill>
                          <a:latin typeface="+mn-lt"/>
                        </a:rPr>
                        <a:t>Tążyna</a:t>
                      </a:r>
                      <a:r>
                        <a:rPr lang="pl-PL" sz="1200" b="0" i="0" u="none" strike="noStrike" baseline="0" dirty="0">
                          <a:solidFill>
                            <a:srgbClr val="2F558D"/>
                          </a:solidFill>
                          <a:latin typeface="+mn-lt"/>
                        </a:rPr>
                        <a:t>, </a:t>
                      </a:r>
                      <a:r>
                        <a:rPr lang="pl-PL" sz="1200" b="0" i="0" u="none" strike="noStrike" baseline="0" dirty="0" err="1">
                          <a:solidFill>
                            <a:srgbClr val="2F558D"/>
                          </a:solidFill>
                          <a:latin typeface="+mn-lt"/>
                        </a:rPr>
                        <a:t>Fryba</a:t>
                      </a:r>
                      <a:r>
                        <a:rPr lang="pl-PL" sz="1200" b="0" i="0" u="none" strike="noStrike" baseline="0" dirty="0">
                          <a:solidFill>
                            <a:srgbClr val="2F558D"/>
                          </a:solidFill>
                          <a:latin typeface="+mn-lt"/>
                        </a:rPr>
                        <a:t>, Drwęca</a:t>
                      </a:r>
                      <a:endParaRPr lang="pl-PL" sz="1200" dirty="0">
                        <a:solidFill>
                          <a:srgbClr val="2F558D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38%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b="0" i="0" u="none" strike="noStrike" baseline="0" dirty="0">
                          <a:solidFill>
                            <a:srgbClr val="2F558D"/>
                          </a:solidFill>
                          <a:latin typeface="+mn-lt"/>
                        </a:rPr>
                        <a:t>23 160,35 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tys. m</a:t>
                      </a:r>
                      <a:r>
                        <a:rPr lang="pl-PL" sz="1200" baseline="30000" dirty="0">
                          <a:solidFill>
                            <a:srgbClr val="2F558D"/>
                          </a:solidFill>
                        </a:rPr>
                        <a:t>3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obszary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 chronione</a:t>
                      </a:r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9 052,75 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tys. m</a:t>
                      </a:r>
                      <a:r>
                        <a:rPr lang="pl-PL" sz="1200" baseline="30000" dirty="0">
                          <a:solidFill>
                            <a:srgbClr val="2F558D"/>
                          </a:solidFill>
                        </a:rPr>
                        <a:t>3</a:t>
                      </a:r>
                      <a:r>
                        <a:rPr lang="pl-PL" sz="1200" baseline="0" dirty="0">
                          <a:solidFill>
                            <a:srgbClr val="2F558D"/>
                          </a:solidFill>
                        </a:rPr>
                        <a:t>/rok</a:t>
                      </a:r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3: 1 (Q), 2 (M), 3 (K)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616658" y="3825683"/>
            <a:ext cx="8240308" cy="206210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2F558D"/>
                </a:solidFill>
              </a:rPr>
              <a:t>Działania podstawowe: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8D"/>
                </a:solidFill>
              </a:rPr>
              <a:t>opracowanie wniosku na potrzeby ustanowienia obszaru ochronnego zbiornika wód śródlądowych dla GZWP nr 141 (Zbiornik rzeki dolna Wisła) i GZWP nr 138 (Pradolina Toruń-</a:t>
            </a:r>
            <a:r>
              <a:rPr lang="pl-PL" sz="1100" dirty="0" err="1">
                <a:solidFill>
                  <a:srgbClr val="2F558D"/>
                </a:solidFill>
              </a:rPr>
              <a:t>Eberswalde</a:t>
            </a:r>
            <a:r>
              <a:rPr lang="pl-PL" sz="1100" dirty="0">
                <a:solidFill>
                  <a:srgbClr val="2F558D"/>
                </a:solidFill>
              </a:rPr>
              <a:t> (Noteć))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8D"/>
                </a:solidFill>
              </a:rPr>
              <a:t>ustanowienie obszaru ochronnego zbiornika wód śródlądowych, w drodze aktu prawa miejscowego dla GZWP nr 141 (Zbiornik rzeki dolna Wisła) i GZWP nr 138 (Pradolina Toruń-</a:t>
            </a:r>
            <a:r>
              <a:rPr lang="pl-PL" sz="1100" dirty="0" err="1">
                <a:solidFill>
                  <a:srgbClr val="2F558D"/>
                </a:solidFill>
              </a:rPr>
              <a:t>Eberswalde</a:t>
            </a:r>
            <a:r>
              <a:rPr lang="pl-PL" sz="1100" dirty="0">
                <a:solidFill>
                  <a:srgbClr val="2F558D"/>
                </a:solidFill>
              </a:rPr>
              <a:t> (Noteć))</a:t>
            </a:r>
          </a:p>
          <a:p>
            <a:pPr>
              <a:spcBef>
                <a:spcPts val="600"/>
              </a:spcBef>
            </a:pPr>
            <a:r>
              <a:rPr lang="pl-PL" sz="1200" b="1" dirty="0">
                <a:solidFill>
                  <a:srgbClr val="2F558D"/>
                </a:solidFill>
              </a:rPr>
              <a:t>Działania uzupełniające: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8D"/>
                </a:solidFill>
              </a:rPr>
              <a:t>rozpoznanie występowania nowych zanieczyszczeń w wodach podziemnych w rejonach intensywnej presji urbanizacyjnej, rolniczej i przemysłowej (farmaceutyki, związki PFAS, hormony, używki, środki higieny osobistej),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8D"/>
                </a:solidFill>
              </a:rPr>
              <a:t>wsparcie działań organów administracji w zakresie ustanawiania obszarów ochronnych GZWP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8D"/>
                </a:solidFill>
              </a:rPr>
              <a:t>weryfikacja zasobów dyspozycyjnych wód podziemnych - wykonanie dokumentacji hydrogeologicznej ustalającej zasoby dyspozycyjne wód podziemnych w celu wyłączenia strefy wód zdegradowanych (dotyczy rejonu dawnych zakładów chemicznych ZACHEM)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Dolnej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:\Projekty\IIaPGW\Bazy danych i dane\JCWPd_2020\mapki z charakterystyk\lokalizacja\topo_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34" y="3825683"/>
            <a:ext cx="3083507" cy="231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433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953513"/>
              </p:ext>
            </p:extLst>
          </p:nvPr>
        </p:nvGraphicFramePr>
        <p:xfrm>
          <a:off x="328832" y="3092788"/>
          <a:ext cx="439556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Liczba </a:t>
                      </a:r>
                      <a:r>
                        <a:rPr lang="pl-PL" sz="1600" dirty="0" err="1"/>
                        <a:t>jcwpd</a:t>
                      </a:r>
                      <a:r>
                        <a:rPr lang="pl-PL" sz="1600" dirty="0"/>
                        <a:t> w</a:t>
                      </a:r>
                      <a:r>
                        <a:rPr lang="pl-PL" sz="1600" baseline="0" dirty="0"/>
                        <a:t> OD </a:t>
                      </a:r>
                      <a:r>
                        <a:rPr lang="pl-PL" sz="1600" baseline="0" dirty="0" err="1"/>
                        <a:t>Banówki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5906" y="1413547"/>
            <a:ext cx="489569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 związane są z następującymi piętrami wodonośnymi: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Banówki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609F2DA-DAA7-4316-B3AE-A4B5B5C68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560" y="924560"/>
            <a:ext cx="515112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685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199394"/>
              </p:ext>
            </p:extLst>
          </p:nvPr>
        </p:nvGraphicFramePr>
        <p:xfrm>
          <a:off x="317500" y="1604707"/>
          <a:ext cx="11524433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5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3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4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9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jcwpd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173 (PLGW4000173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209,37 km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b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ilościowy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Banówki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38310" y="3376849"/>
            <a:ext cx="11515379" cy="1892826"/>
          </a:xfrm>
          <a:prstGeom prst="rect">
            <a:avLst/>
          </a:prstGeom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/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Najbardziej narażone na zanieczyszczenie w regionie wodnym Banówki są wody piętra czwartorzędowego, a szczególnie płytko występujące poziomy wodonośne. Charakter i stopień izolacji zależą od występowania i miąższości nadkładu utworów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słaboprzepuszczalnych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(glin, iłów i mułków). Osady wodonośne związane z rejonem dolin rzecznych pozbawione są izolacji w postaci nadkładu utworów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słaboprzepuszczalnych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w konsekwencji pozostają bardziej podatne na zanieczyszczenia mogące przenikać z powierzchni terenu. Wody głębszych (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międzymorenowych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podglinowego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poziomów wodonośnych piętra czwartorzędowego, ze względu na występowanie nadkładu utworów izolujących o znacznej miąższości, są dobrze chronione. </a:t>
            </a:r>
          </a:p>
          <a:p>
            <a:pPr algn="just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związane są z działalnością rolniczą oraz dotyczą obszarów o zwartej zabudowie, zwłaszcza w miejscowościach, w których rozwój sieci wodociągowej nie był równoczesny z rozwojem kanalizacji. </a:t>
            </a:r>
          </a:p>
          <a:p>
            <a:pPr algn="just"/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265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Banówki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35937412"/>
              </p:ext>
            </p:extLst>
          </p:nvPr>
        </p:nvGraphicFramePr>
        <p:xfrm>
          <a:off x="2933700" y="1715331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02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410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77984"/>
              </p:ext>
            </p:extLst>
          </p:nvPr>
        </p:nvGraphicFramePr>
        <p:xfrm>
          <a:off x="5519014" y="1343926"/>
          <a:ext cx="6231707" cy="3992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2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51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173 (PLGW4000173)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209,37 km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Banówki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523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Banówka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98%, Zlewnia Pasłęki i </a:t>
                      </a:r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Baudy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1%, Bezleda, </a:t>
                      </a:r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Stradyk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5400,91 [tys. 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102 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[tys. 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ilościowo i chemicznie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 ilościowy i chemiczny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 – ok. 90% powierzchni </a:t>
                      </a:r>
                      <a:r>
                        <a:rPr lang="pl-PL" sz="13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146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2: 1 (Q), 2 (</a:t>
                      </a:r>
                      <a:r>
                        <a:rPr lang="pl-PL" sz="13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Ng-Pg</a:t>
                      </a: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Banówki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:\Projekty\IIaPGW\Bazy danych i dane\JCWPd_2020\mapki z charakterystyk\ochrona srodowiska\moch_17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6"/>
          <a:stretch/>
        </p:blipFill>
        <p:spPr bwMode="auto">
          <a:xfrm>
            <a:off x="393812" y="1343926"/>
            <a:ext cx="4628568" cy="464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54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33305"/>
              </p:ext>
            </p:extLst>
          </p:nvPr>
        </p:nvGraphicFramePr>
        <p:xfrm>
          <a:off x="401260" y="3132499"/>
          <a:ext cx="439556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56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Liczba </a:t>
                      </a:r>
                      <a:r>
                        <a:rPr lang="pl-PL" sz="1600" dirty="0" err="1"/>
                        <a:t>jcwpd</a:t>
                      </a:r>
                      <a:r>
                        <a:rPr lang="pl-PL" sz="1600" dirty="0"/>
                        <a:t> w</a:t>
                      </a:r>
                      <a:r>
                        <a:rPr lang="pl-PL" sz="1600" baseline="0" dirty="0"/>
                        <a:t> OD Świeżej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</a:t>
                      </a:r>
                      <a:endParaRPr lang="pl-PL" sz="16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2F558D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5906" y="1485974"/>
            <a:ext cx="489569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Świeżej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9F9D6441-E7A7-425C-8F17-8ABB8A5C7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920" y="891540"/>
            <a:ext cx="5074920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89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92790"/>
              </p:ext>
            </p:extLst>
          </p:nvPr>
        </p:nvGraphicFramePr>
        <p:xfrm>
          <a:off x="317500" y="1643164"/>
          <a:ext cx="1159256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0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9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648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jcwpd </a:t>
                      </a:r>
                      <a:b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174 (PLGW3000174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162,34 km</a:t>
                      </a:r>
                      <a:r>
                        <a:rPr lang="pl-PL" sz="11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</a:t>
                      </a: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b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1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ilościowy</a:t>
                      </a:r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Świeżej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38310" y="3376849"/>
            <a:ext cx="11515379" cy="1892826"/>
          </a:xfrm>
          <a:prstGeom prst="rect">
            <a:avLst/>
          </a:prstGeom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/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Najbardziej narażone na zanieczyszczenie w regionie wodnym Świeżej są wody piętra czwartorzędowego, a szczególnie płytko występujące poziomy wodonośne. Charakter i stopień izolacji zależą od występowania i miąższości nadkładu utworów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słaboprzepuszczalnych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(glin, iłów i mułków). Osady wodonośne związane z rejonem dolin rzecznych pozbawione są izolacji w postaci nadkładu utworów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słaboprzepuszczalnych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w konsekwencji pozostają bardziej podatne na zanieczyszczenia mogące przenikać z powierzchni terenu. Wody głębszych (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międzymorenowych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</a:t>
            </a:r>
            <a:r>
              <a:rPr lang="pl-PL" sz="1300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podglinowego</a:t>
            </a: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poziomów wodonośnych piętra czwartorzędowego, ze względu na występowanie nadkładu utworów izolujących o znacznej miąższości, są dobrze chronione. </a:t>
            </a:r>
          </a:p>
          <a:p>
            <a:pPr algn="just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związane są z działalnością rolniczą oraz dotyczą obszarów o zwartej zabudowie, zwłaszcza w miejscowościach, w których rozwój sieci wodociągowej nie był równoczesny z rozwojem kanalizacji. </a:t>
            </a:r>
          </a:p>
          <a:p>
            <a:pPr algn="just"/>
            <a:endPara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966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Świeżej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28315582"/>
              </p:ext>
            </p:extLst>
          </p:nvPr>
        </p:nvGraphicFramePr>
        <p:xfrm>
          <a:off x="2933700" y="1715331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02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4666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9926"/>
              </p:ext>
            </p:extLst>
          </p:nvPr>
        </p:nvGraphicFramePr>
        <p:xfrm>
          <a:off x="5645623" y="1213727"/>
          <a:ext cx="6186985" cy="3958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204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174 (PLGW3000174)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162,34 km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Świeżej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539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Bezleda, </a:t>
                      </a:r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Stradyk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97%, Zlewnia Pasłęki i </a:t>
                      </a:r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Baudy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2%, Łyna 1%, </a:t>
                      </a:r>
                      <a:r>
                        <a:rPr lang="pl-PL" sz="13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Banówka</a:t>
                      </a:r>
                      <a:r>
                        <a:rPr lang="pl-PL" sz="13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&lt;1%,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4613,60 [tys. 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271 [tys. m</a:t>
                      </a:r>
                      <a:r>
                        <a:rPr lang="pl-PL" sz="13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ilościowo i chemicznie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 ilościowy i chemiczny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 – 100% powierzchni </a:t>
                      </a:r>
                      <a:r>
                        <a:rPr lang="pl-PL" sz="13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67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2: 1 (Q), 2 (E-Ol)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Świeżej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:\Projekty\IIaPGW\Bazy danych i dane\JCWPd_2020\mapki z charakterystyk\ochrona srodowiska\moch_17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9"/>
          <a:stretch/>
        </p:blipFill>
        <p:spPr bwMode="auto">
          <a:xfrm>
            <a:off x="371938" y="1213728"/>
            <a:ext cx="4943853" cy="496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4357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Dorota Palak-Mazur – PIG-PIB,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7242</Words>
  <Application>Microsoft Office PowerPoint</Application>
  <PresentationFormat>Panoramiczny</PresentationFormat>
  <Paragraphs>844</Paragraphs>
  <Slides>57</Slides>
  <Notes>57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84</cp:revision>
  <cp:lastPrinted>2021-05-11T12:27:23Z</cp:lastPrinted>
  <dcterms:created xsi:type="dcterms:W3CDTF">2017-12-14T14:22:37Z</dcterms:created>
  <dcterms:modified xsi:type="dcterms:W3CDTF">2021-06-08T07:15:14Z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