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2"/>
  </p:notesMasterIdLst>
  <p:sldIdLst>
    <p:sldId id="432" r:id="rId2"/>
    <p:sldId id="285" r:id="rId3"/>
    <p:sldId id="258" r:id="rId4"/>
    <p:sldId id="288" r:id="rId5"/>
    <p:sldId id="289" r:id="rId6"/>
    <p:sldId id="295" r:id="rId7"/>
    <p:sldId id="296" r:id="rId8"/>
    <p:sldId id="451" r:id="rId9"/>
    <p:sldId id="452" r:id="rId10"/>
    <p:sldId id="453" r:id="rId11"/>
    <p:sldId id="459" r:id="rId12"/>
    <p:sldId id="471" r:id="rId13"/>
    <p:sldId id="472" r:id="rId14"/>
    <p:sldId id="434" r:id="rId15"/>
    <p:sldId id="467" r:id="rId16"/>
    <p:sldId id="473" r:id="rId17"/>
    <p:sldId id="469" r:id="rId18"/>
    <p:sldId id="470" r:id="rId19"/>
    <p:sldId id="286" r:id="rId20"/>
    <p:sldId id="474" r:id="rId21"/>
    <p:sldId id="293" r:id="rId22"/>
    <p:sldId id="475" r:id="rId23"/>
    <p:sldId id="476" r:id="rId24"/>
    <p:sldId id="292" r:id="rId25"/>
    <p:sldId id="290" r:id="rId26"/>
    <p:sldId id="438" r:id="rId27"/>
    <p:sldId id="439" r:id="rId28"/>
    <p:sldId id="477" r:id="rId29"/>
    <p:sldId id="486" r:id="rId30"/>
    <p:sldId id="294" r:id="rId3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9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Harmonogram!$B$39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Harmonogram!$B$40</c:f>
              <c:numCache>
                <c:formatCode>0.00%</c:formatCode>
                <c:ptCount val="1"/>
                <c:pt idx="0">
                  <c:v>9.9108027750247768E-4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4E-4B69-A292-73F0C58F5306}"/>
            </c:ext>
          </c:extLst>
        </c:ser>
        <c:ser>
          <c:idx val="1"/>
          <c:order val="1"/>
          <c:tx>
            <c:strRef>
              <c:f>Harmonogram!$C$39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Harmonogram!$C$40</c:f>
              <c:numCache>
                <c:formatCode>0.00%</c:formatCode>
                <c:ptCount val="1"/>
                <c:pt idx="0">
                  <c:v>3.3696729435084241E-2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4E-4B69-A292-73F0C58F5306}"/>
            </c:ext>
          </c:extLst>
        </c:ser>
        <c:ser>
          <c:idx val="2"/>
          <c:order val="2"/>
          <c:tx>
            <c:strRef>
              <c:f>Harmonogram!$D$39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Harmonogram!$D$40</c:f>
            </c:numRef>
          </c:val>
          <c:extLst>
            <c:ext xmlns:c16="http://schemas.microsoft.com/office/drawing/2014/chart" uri="{C3380CC4-5D6E-409C-BE32-E72D297353CC}">
              <c16:uniqueId val="{00000002-5C4E-4B69-A292-73F0C58F5306}"/>
            </c:ext>
          </c:extLst>
        </c:ser>
        <c:ser>
          <c:idx val="3"/>
          <c:order val="3"/>
          <c:tx>
            <c:strRef>
              <c:f>Harmonogram!$E$39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Harmonogram!$E$40</c:f>
              <c:numCache>
                <c:formatCode>0.00%</c:formatCode>
                <c:ptCount val="1"/>
                <c:pt idx="0">
                  <c:v>0.45193260654112982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4E-4B69-A292-73F0C58F5306}"/>
            </c:ext>
          </c:extLst>
        </c:ser>
        <c:ser>
          <c:idx val="4"/>
          <c:order val="4"/>
          <c:tx>
            <c:strRef>
              <c:f>Harmonogram!$F$39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Harmonogram!$F$40</c:f>
            </c:numRef>
          </c:val>
          <c:extLst>
            <c:ext xmlns:c16="http://schemas.microsoft.com/office/drawing/2014/chart" uri="{C3380CC4-5D6E-409C-BE32-E72D297353CC}">
              <c16:uniqueId val="{00000004-5C4E-4B69-A292-73F0C58F5306}"/>
            </c:ext>
          </c:extLst>
        </c:ser>
        <c:ser>
          <c:idx val="5"/>
          <c:order val="5"/>
          <c:tx>
            <c:strRef>
              <c:f>Harmonogram!$G$39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Harmonogram!$G$40</c:f>
              <c:numCache>
                <c:formatCode>0.00%</c:formatCode>
                <c:ptCount val="1"/>
                <c:pt idx="0">
                  <c:v>0.38057482656095143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C4E-4B69-A292-73F0C58F5306}"/>
            </c:ext>
          </c:extLst>
        </c:ser>
        <c:ser>
          <c:idx val="6"/>
          <c:order val="6"/>
          <c:tx>
            <c:strRef>
              <c:f>Harmonogram!$H$39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Harmonogram!$H$40</c:f>
              <c:numCache>
                <c:formatCode>0.00%</c:formatCode>
                <c:ptCount val="1"/>
                <c:pt idx="0">
                  <c:v>0.13280475718533202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4E-4B69-A292-73F0C58F5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AE1-4F24-8438-AE9F9F2AF2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AE1-4F24-8438-AE9F9F2AF2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AE1-4F24-8438-AE9F9F2AF2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AE1-4F24-8438-AE9F9F2AF2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AE1-4F24-8438-AE9F9F2AF25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AE1-4F24-8438-AE9F9F2AF25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AE1-4F24-8438-AE9F9F2AF25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AE1-4F24-8438-AE9F9F2AF25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AE1-4F24-8438-AE9F9F2AF25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AE1-4F24-8438-AE9F9F2AF25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2AE1-4F24-8438-AE9F9F2AF25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2AE1-4F24-8438-AE9F9F2AF25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2AE1-4F24-8438-AE9F9F2AF25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2AE1-4F24-8438-AE9F9F2AF25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2AE1-4F24-8438-AE9F9F2AF25C}"/>
              </c:ext>
            </c:extLst>
          </c:dPt>
          <c:dLbls>
            <c:dLbl>
              <c:idx val="0"/>
              <c:layout>
                <c:manualLayout>
                  <c:x val="-6.8387008622078256E-3"/>
                  <c:y val="-1.59207084062985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E1-4F24-8438-AE9F9F2AF25C}"/>
                </c:ext>
              </c:extLst>
            </c:dLbl>
            <c:dLbl>
              <c:idx val="1"/>
              <c:layout>
                <c:manualLayout>
                  <c:x val="2.5804127602590984E-2"/>
                  <c:y val="-3.11917607828957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E1-4F24-8438-AE9F9F2AF25C}"/>
                </c:ext>
              </c:extLst>
            </c:dLbl>
            <c:dLbl>
              <c:idx val="2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E1-4F24-8438-AE9F9F2AF25C}"/>
                </c:ext>
              </c:extLst>
            </c:dLbl>
            <c:dLbl>
              <c:idx val="3"/>
              <c:layout>
                <c:manualLayout>
                  <c:x val="5.2968802966398817E-2"/>
                  <c:y val="-3.0475461246328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AE1-4F24-8438-AE9F9F2AF25C}"/>
                </c:ext>
              </c:extLst>
            </c:dLbl>
            <c:dLbl>
              <c:idx val="4"/>
              <c:layout>
                <c:manualLayout>
                  <c:x val="3.8461168592523257E-2"/>
                  <c:y val="-1.304558463134560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AE1-4F24-8438-AE9F9F2AF25C}"/>
                </c:ext>
              </c:extLst>
            </c:dLbl>
            <c:dLbl>
              <c:idx val="5"/>
              <c:layout>
                <c:manualLayout>
                  <c:x val="2.3672048486868848E-2"/>
                  <c:y val="-1.91309403115229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AE1-4F24-8438-AE9F9F2AF25C}"/>
                </c:ext>
              </c:extLst>
            </c:dLbl>
            <c:dLbl>
              <c:idx val="6"/>
              <c:layout>
                <c:manualLayout>
                  <c:x val="1.8760272726617049E-2"/>
                  <c:y val="3.706324279742027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AE1-4F24-8438-AE9F9F2AF25C}"/>
                </c:ext>
              </c:extLst>
            </c:dLbl>
            <c:dLbl>
              <c:idx val="7"/>
              <c:layout>
                <c:manualLayout>
                  <c:x val="2.8911389493710346E-3"/>
                  <c:y val="6.6969634665967146E-3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058776624943998E-2"/>
                      <c:h val="4.802113686260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2AE1-4F24-8438-AE9F9F2AF25C}"/>
                </c:ext>
              </c:extLst>
            </c:dLbl>
            <c:dLbl>
              <c:idx val="8"/>
              <c:layout>
                <c:manualLayout>
                  <c:x val="4.305429449057293E-4"/>
                  <c:y val="3.096796148855961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AE1-4F24-8438-AE9F9F2AF25C}"/>
                </c:ext>
              </c:extLst>
            </c:dLbl>
            <c:dLbl>
              <c:idx val="9"/>
              <c:layout>
                <c:manualLayout>
                  <c:x val="4.6562347987687555E-3"/>
                  <c:y val="5.18510115869898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AE1-4F24-8438-AE9F9F2AF25C}"/>
                </c:ext>
              </c:extLst>
            </c:dLbl>
            <c:dLbl>
              <c:idx val="11"/>
              <c:layout>
                <c:manualLayout>
                  <c:x val="-5.5131730918057918E-3"/>
                  <c:y val="4.3488357204573083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AE1-4F24-8438-AE9F9F2AF25C}"/>
                </c:ext>
              </c:extLst>
            </c:dLbl>
            <c:dLbl>
              <c:idx val="12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AE1-4F24-8438-AE9F9F2AF25C}"/>
                </c:ext>
              </c:extLst>
            </c:dLbl>
            <c:dLbl>
              <c:idx val="13"/>
              <c:layout>
                <c:manualLayout>
                  <c:x val="1.8479888896279419E-3"/>
                  <c:y val="-5.68327318875000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AE1-4F24-8438-AE9F9F2AF25C}"/>
                </c:ext>
              </c:extLst>
            </c:dLbl>
            <c:dLbl>
              <c:idx val="14"/>
              <c:layout>
                <c:manualLayout>
                  <c:x val="-6.3243132349182218E-3"/>
                  <c:y val="-2.8825443640153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AE1-4F24-8438-AE9F9F2AF25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Jednostki_realizacja_Narew!$A$4:$A$19</c:f>
              <c:strCache>
                <c:ptCount val="15"/>
                <c:pt idx="0">
                  <c:v>PGWWP: RZGW, ZZ; WIOŚ/GIOŚ</c:v>
                </c:pt>
                <c:pt idx="1">
                  <c:v>PGL LP, RDLP</c:v>
                </c:pt>
                <c:pt idx="2">
                  <c:v>gmina lub przedsiębiorstwo wodociągowo-kanalizacyjne</c:v>
                </c:pt>
                <c:pt idx="3">
                  <c:v>gmina</c:v>
                </c:pt>
                <c:pt idx="4">
                  <c:v>Inspekcja Ochrony Środowiska</c:v>
                </c:pt>
                <c:pt idx="5">
                  <c:v>IMGW</c:v>
                </c:pt>
                <c:pt idx="6">
                  <c:v>Oddziały Terenowe KOWR, ZZ, właściciele urządzeń wodnych</c:v>
                </c:pt>
                <c:pt idx="7">
                  <c:v>województwo, powiat i gmina</c:v>
                </c:pt>
                <c:pt idx="8">
                  <c:v>organy właściwe w sprawach pozwoleń wodnoprawnych</c:v>
                </c:pt>
                <c:pt idx="9">
                  <c:v>PGWWP: RZGW</c:v>
                </c:pt>
                <c:pt idx="10">
                  <c:v>sprawujący zarząd i sprawujący nadzór nad obszarami chronionymi</c:v>
                </c:pt>
                <c:pt idx="11">
                  <c:v>właściciel wód obowiązany do utrzymania wód</c:v>
                </c:pt>
                <c:pt idx="12">
                  <c:v>PGWWP: ZZ; właściciel urządzenia wodnego</c:v>
                </c:pt>
                <c:pt idx="13">
                  <c:v>wojewódzki inspektor ochrony roślin i nasiennictwa</c:v>
                </c:pt>
                <c:pt idx="14">
                  <c:v>wojewódzkie ośrodki doradztwa rolniczego</c:v>
                </c:pt>
              </c:strCache>
            </c:strRef>
          </c:cat>
          <c:val>
            <c:numRef>
              <c:f>Jednostki_realizacja_Narew!$AC$4:$AC$19</c:f>
              <c:numCache>
                <c:formatCode>0.00%</c:formatCode>
                <c:ptCount val="15"/>
                <c:pt idx="0">
                  <c:v>3.4940944881889764E-2</c:v>
                </c:pt>
                <c:pt idx="1">
                  <c:v>1.4763779527559055E-3</c:v>
                </c:pt>
                <c:pt idx="2">
                  <c:v>8.4645669291338585E-2</c:v>
                </c:pt>
                <c:pt idx="3">
                  <c:v>1.4763779527559055E-3</c:v>
                </c:pt>
                <c:pt idx="4">
                  <c:v>3.937007874015748E-2</c:v>
                </c:pt>
                <c:pt idx="5">
                  <c:v>1.1318897637795276E-2</c:v>
                </c:pt>
                <c:pt idx="6">
                  <c:v>9.8425196850393699E-4</c:v>
                </c:pt>
                <c:pt idx="7">
                  <c:v>9.2519685039370081E-2</c:v>
                </c:pt>
                <c:pt idx="8">
                  <c:v>6.3976377952755905E-3</c:v>
                </c:pt>
                <c:pt idx="9">
                  <c:v>2.7066929133858268E-2</c:v>
                </c:pt>
                <c:pt idx="10">
                  <c:v>0.57824803149606296</c:v>
                </c:pt>
                <c:pt idx="11">
                  <c:v>1.624015748031496E-2</c:v>
                </c:pt>
                <c:pt idx="12">
                  <c:v>1.8208661417322834E-2</c:v>
                </c:pt>
                <c:pt idx="13">
                  <c:v>3.937007874015748E-2</c:v>
                </c:pt>
                <c:pt idx="14">
                  <c:v>4.1338582677165357E-2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2AE1-4F24-8438-AE9F9F2AF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7AF-4B55-89BA-546299A53FB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7AF-4B55-89BA-546299A53F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7AF-4B55-89BA-546299A53F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7AF-4B55-89BA-546299A53FB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Narew!$C$56:$C$59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RWHM (presje hydromorfologiczne)</c:v>
                </c:pt>
                <c:pt idx="3">
                  <c:v>RWH (presje hydrologiczne)</c:v>
                </c:pt>
              </c:strCache>
            </c:strRef>
          </c:cat>
          <c:val>
            <c:numRef>
              <c:f>Narew!$D$56:$D$59</c:f>
              <c:numCache>
                <c:formatCode>0%</c:formatCode>
                <c:ptCount val="4"/>
                <c:pt idx="0">
                  <c:v>0.46</c:v>
                </c:pt>
                <c:pt idx="1">
                  <c:v>0.28999999999999998</c:v>
                </c:pt>
                <c:pt idx="2">
                  <c:v>0.23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7AF-4B55-89BA-546299A53FB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Harmonogram_Narew_RW!$K$4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Harmonogram_Narew_RW!$K$5</c:f>
              <c:numCache>
                <c:formatCode>0.00%</c:formatCode>
                <c:ptCount val="1"/>
                <c:pt idx="0">
                  <c:v>1.5048908954100827E-3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6-45BD-A7FA-8343A9FF372E}"/>
            </c:ext>
          </c:extLst>
        </c:ser>
        <c:ser>
          <c:idx val="1"/>
          <c:order val="1"/>
          <c:tx>
            <c:strRef>
              <c:f>Harmonogram_Narew_RW!$L$4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Harmonogram_Narew_RW!$L$5</c:f>
              <c:numCache>
                <c:formatCode>0.00%</c:formatCode>
                <c:ptCount val="1"/>
                <c:pt idx="0">
                  <c:v>2.7088036117381489E-2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46-45BD-A7FA-8343A9FF372E}"/>
            </c:ext>
          </c:extLst>
        </c:ser>
        <c:ser>
          <c:idx val="2"/>
          <c:order val="2"/>
          <c:tx>
            <c:strRef>
              <c:f>Harmonogram_Narew_RW!$M$4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Harmonogram_Narew_RW!$M$5</c:f>
            </c:numRef>
          </c:val>
          <c:extLst>
            <c:ext xmlns:c16="http://schemas.microsoft.com/office/drawing/2014/chart" uri="{C3380CC4-5D6E-409C-BE32-E72D297353CC}">
              <c16:uniqueId val="{00000002-9D46-45BD-A7FA-8343A9FF372E}"/>
            </c:ext>
          </c:extLst>
        </c:ser>
        <c:ser>
          <c:idx val="3"/>
          <c:order val="3"/>
          <c:tx>
            <c:strRef>
              <c:f>Harmonogram_Narew_RW!$N$4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Harmonogram_Narew_RW!$N$5</c:f>
              <c:numCache>
                <c:formatCode>0.00%</c:formatCode>
                <c:ptCount val="1"/>
                <c:pt idx="0">
                  <c:v>0.4890895410082769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46-45BD-A7FA-8343A9FF372E}"/>
            </c:ext>
          </c:extLst>
        </c:ser>
        <c:ser>
          <c:idx val="4"/>
          <c:order val="4"/>
          <c:tx>
            <c:strRef>
              <c:f>Harmonogram_Narew_RW!$O$4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Harmonogram_Narew_RW!$O$5</c:f>
            </c:numRef>
          </c:val>
          <c:extLst>
            <c:ext xmlns:c16="http://schemas.microsoft.com/office/drawing/2014/chart" uri="{C3380CC4-5D6E-409C-BE32-E72D297353CC}">
              <c16:uniqueId val="{00000004-9D46-45BD-A7FA-8343A9FF372E}"/>
            </c:ext>
          </c:extLst>
        </c:ser>
        <c:ser>
          <c:idx val="5"/>
          <c:order val="5"/>
          <c:tx>
            <c:strRef>
              <c:f>Harmonogram_Narew_RW!$P$4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Harmonogram_Narew_RW!$P$5</c:f>
              <c:numCache>
                <c:formatCode>0.00%</c:formatCode>
                <c:ptCount val="1"/>
                <c:pt idx="0">
                  <c:v>0.39578630549285176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46-45BD-A7FA-8343A9FF372E}"/>
            </c:ext>
          </c:extLst>
        </c:ser>
        <c:ser>
          <c:idx val="6"/>
          <c:order val="6"/>
          <c:tx>
            <c:strRef>
              <c:f>Harmonogram_Narew_RW!$Q$4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Harmonogram_Narew_RW!$Q$5</c:f>
              <c:numCache>
                <c:formatCode>0.00%</c:formatCode>
                <c:ptCount val="1"/>
                <c:pt idx="0">
                  <c:v>8.6531226486079763E-2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46-45BD-A7FA-8343A9FF3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1D1-43A1-B303-EE793B2F52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1D1-43A1-B303-EE793B2F5293}"/>
              </c:ext>
            </c:extLst>
          </c:dPt>
          <c:dPt>
            <c:idx val="2"/>
            <c:bubble3D val="0"/>
            <c:spPr>
              <a:solidFill>
                <a:srgbClr val="0033CC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1D1-43A1-B303-EE793B2F52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1D1-43A1-B303-EE793B2F52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1D1-43A1-B303-EE793B2F5293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1D1-43A1-B303-EE793B2F529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1D1-43A1-B303-EE793B2F529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1D1-43A1-B303-EE793B2F5293}"/>
              </c:ext>
            </c:extLst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1D1-43A1-B303-EE793B2F5293}"/>
              </c:ext>
            </c:extLst>
          </c:dPt>
          <c:dPt>
            <c:idx val="9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1D1-43A1-B303-EE793B2F529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31D1-43A1-B303-EE793B2F5293}"/>
              </c:ext>
            </c:extLst>
          </c:dPt>
          <c:dPt>
            <c:idx val="11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31D1-43A1-B303-EE793B2F529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31D1-43A1-B303-EE793B2F5293}"/>
              </c:ext>
            </c:extLst>
          </c:dPt>
          <c:dLbls>
            <c:dLbl>
              <c:idx val="0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D1-43A1-B303-EE793B2F5293}"/>
                </c:ext>
              </c:extLst>
            </c:dLbl>
            <c:dLbl>
              <c:idx val="1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D1-43A1-B303-EE793B2F5293}"/>
                </c:ext>
              </c:extLst>
            </c:dLbl>
            <c:dLbl>
              <c:idx val="2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D1-43A1-B303-EE793B2F5293}"/>
                </c:ext>
              </c:extLst>
            </c:dLbl>
            <c:dLbl>
              <c:idx val="3"/>
              <c:layout>
                <c:manualLayout>
                  <c:x val="3.3169625001042936E-3"/>
                  <c:y val="1.388350651018425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D1-43A1-B303-EE793B2F5293}"/>
                </c:ext>
              </c:extLst>
            </c:dLbl>
            <c:dLbl>
              <c:idx val="4"/>
              <c:layout>
                <c:manualLayout>
                  <c:x val="3.6229977896456288E-2"/>
                  <c:y val="4.3613936097804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D1-43A1-B303-EE793B2F5293}"/>
                </c:ext>
              </c:extLst>
            </c:dLbl>
            <c:dLbl>
              <c:idx val="5"/>
              <c:layout>
                <c:manualLayout>
                  <c:x val="5.4355275630559169E-3"/>
                  <c:y val="-8.063150549646618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1D1-43A1-B303-EE793B2F5293}"/>
                </c:ext>
              </c:extLst>
            </c:dLbl>
            <c:dLbl>
              <c:idx val="6"/>
              <c:layout>
                <c:manualLayout>
                  <c:x val="-2.1138824926871021E-3"/>
                  <c:y val="3.09684076783458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D1-43A1-B303-EE793B2F5293}"/>
                </c:ext>
              </c:extLst>
            </c:dLbl>
            <c:dLbl>
              <c:idx val="7"/>
              <c:layout>
                <c:manualLayout>
                  <c:x val="-1.2640159968851704E-3"/>
                  <c:y val="4.95001468822370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1D1-43A1-B303-EE793B2F5293}"/>
                </c:ext>
              </c:extLst>
            </c:dLbl>
            <c:dLbl>
              <c:idx val="9"/>
              <c:layout>
                <c:manualLayout>
                  <c:x val="-5.5131730918057918E-3"/>
                  <c:y val="4.3488357204573083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1D1-43A1-B303-EE793B2F5293}"/>
                </c:ext>
              </c:extLst>
            </c:dLbl>
            <c:dLbl>
              <c:idx val="10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1D1-43A1-B303-EE793B2F5293}"/>
                </c:ext>
              </c:extLst>
            </c:dLbl>
            <c:dLbl>
              <c:idx val="11"/>
              <c:layout>
                <c:manualLayout>
                  <c:x val="1.8479976393034855E-3"/>
                  <c:y val="1.922503595934065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1D1-43A1-B303-EE793B2F5293}"/>
                </c:ext>
              </c:extLst>
            </c:dLbl>
            <c:dLbl>
              <c:idx val="12"/>
              <c:layout>
                <c:manualLayout>
                  <c:x val="-1.2685338259510768E-2"/>
                  <c:y val="1.31931098986395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1D1-43A1-B303-EE793B2F529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Jednostki_Narew_RW!$A$4:$A$19</c:f>
              <c:strCache>
                <c:ptCount val="13"/>
                <c:pt idx="0">
                  <c:v>PGL LP, RDLP</c:v>
                </c:pt>
                <c:pt idx="1">
                  <c:v>gmina lub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sprawujący zarząd i sprawujący nadzór nad obszarami chronionymi</c:v>
                </c:pt>
                <c:pt idx="9">
                  <c:v>właściciel wód obowiązany do utrzymania wód</c:v>
                </c:pt>
                <c:pt idx="10">
                  <c:v>PGWWP: ZZ; właściciel urządzenia wodnego</c:v>
                </c:pt>
                <c:pt idx="11">
                  <c:v>wojewódzki inspektor ochrony roślin i nasiennictwa</c:v>
                </c:pt>
                <c:pt idx="12">
                  <c:v>wojewódzkie ośrodki doradztwa rolniczego</c:v>
                </c:pt>
              </c:strCache>
            </c:strRef>
          </c:cat>
          <c:val>
            <c:numRef>
              <c:f>Jednostki_Narew_RW!$AC$4:$AC$19</c:f>
              <c:numCache>
                <c:formatCode>0.00%</c:formatCode>
                <c:ptCount val="13"/>
                <c:pt idx="0">
                  <c:v>1.4763779527559055E-3</c:v>
                </c:pt>
                <c:pt idx="1">
                  <c:v>8.4645669291338585E-2</c:v>
                </c:pt>
                <c:pt idx="2">
                  <c:v>3.937007874015748E-2</c:v>
                </c:pt>
                <c:pt idx="3">
                  <c:v>1.1318897637795276E-2</c:v>
                </c:pt>
                <c:pt idx="4">
                  <c:v>9.8425196850393699E-4</c:v>
                </c:pt>
                <c:pt idx="5">
                  <c:v>9.2519685039370081E-2</c:v>
                </c:pt>
                <c:pt idx="6">
                  <c:v>6.3976377952755905E-3</c:v>
                </c:pt>
                <c:pt idx="7">
                  <c:v>2.7066929133858268E-2</c:v>
                </c:pt>
                <c:pt idx="8">
                  <c:v>0.57824803149606296</c:v>
                </c:pt>
                <c:pt idx="9">
                  <c:v>1.624015748031496E-2</c:v>
                </c:pt>
                <c:pt idx="10">
                  <c:v>1.8208661417322834E-2</c:v>
                </c:pt>
                <c:pt idx="11">
                  <c:v>3.937007874015748E-2</c:v>
                </c:pt>
                <c:pt idx="12">
                  <c:v>4.1338582677165357E-2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31D1-43A1-B303-EE793B2F5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F95-4DD2-A3C3-06A7F87872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F95-4DD2-A3C3-06A7F878723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Narew!$C$72:$C$73</c:f>
              <c:strCache>
                <c:ptCount val="2"/>
                <c:pt idx="0">
                  <c:v>RWrC (presje skumulowane)</c:v>
                </c:pt>
                <c:pt idx="1">
                  <c:v>RWrP (presje fizykochemiczne i chemiczne)</c:v>
                </c:pt>
              </c:strCache>
            </c:strRef>
          </c:cat>
          <c:val>
            <c:numRef>
              <c:f>Narew!$D$72:$D$73</c:f>
              <c:numCache>
                <c:formatCode>0%</c:formatCode>
                <c:ptCount val="2"/>
                <c:pt idx="0">
                  <c:v>0.33</c:v>
                </c:pt>
                <c:pt idx="1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5-4DD2-A3C3-06A7F878723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B69-462C-A4B3-BD525610A5B2}"/>
              </c:ext>
            </c:extLst>
          </c:dPt>
          <c:dPt>
            <c:idx val="1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B69-462C-A4B3-BD525610A5B2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B69-462C-A4B3-BD525610A5B2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Jednostki_Narew_RWr!$A$4:$A$19</c:f>
              <c:strCache>
                <c:ptCount val="3"/>
                <c:pt idx="0">
                  <c:v>sprawujący zarząd i sprawujący nadzór nad obszarami chronionymi</c:v>
                </c:pt>
                <c:pt idx="1">
                  <c:v>właściciel wód obowiązany do utrzymania wód</c:v>
                </c:pt>
                <c:pt idx="2">
                  <c:v>wojewódzkie ośrodki doradztwa rolniczego</c:v>
                </c:pt>
              </c:strCache>
            </c:strRef>
          </c:cat>
          <c:val>
            <c:numRef>
              <c:f>Jednostki_Narew_RWr!$AD$4:$AD$19</c:f>
              <c:numCache>
                <c:formatCode>0.00%</c:formatCode>
                <c:ptCount val="3"/>
                <c:pt idx="0">
                  <c:v>0.33333333333333331</c:v>
                </c:pt>
                <c:pt idx="1">
                  <c:v>0.33333333333333331</c:v>
                </c:pt>
                <c:pt idx="2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69-462C-A4B3-BD525610A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0.34166171451070365"/>
          <c:w val="0.42924527514034999"/>
          <c:h val="0.5430584452114660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Harmonogram_Narew_RWr!$K$4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Harmonogram_Narew_RWr!$K$15</c:f>
            </c:numRef>
          </c:val>
          <c:extLst>
            <c:ext xmlns:c16="http://schemas.microsoft.com/office/drawing/2014/chart" uri="{C3380CC4-5D6E-409C-BE32-E72D297353CC}">
              <c16:uniqueId val="{00000000-0E38-4AD8-9FD7-AA5D0A1170F4}"/>
            </c:ext>
          </c:extLst>
        </c:ser>
        <c:ser>
          <c:idx val="1"/>
          <c:order val="1"/>
          <c:tx>
            <c:strRef>
              <c:f>Harmonogram_Narew_RWr!$L$4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Harmonogram_Narew_RWr!$L$15</c:f>
            </c:numRef>
          </c:val>
          <c:extLst>
            <c:ext xmlns:c16="http://schemas.microsoft.com/office/drawing/2014/chart" uri="{C3380CC4-5D6E-409C-BE32-E72D297353CC}">
              <c16:uniqueId val="{00000001-0E38-4AD8-9FD7-AA5D0A1170F4}"/>
            </c:ext>
          </c:extLst>
        </c:ser>
        <c:ser>
          <c:idx val="2"/>
          <c:order val="2"/>
          <c:tx>
            <c:strRef>
              <c:f>Harmonogram_Narew_RW!$M$4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Harmonogram_Narew_RW!$M$15</c:f>
            </c:numRef>
          </c:val>
          <c:extLst>
            <c:ext xmlns:c16="http://schemas.microsoft.com/office/drawing/2014/chart" uri="{C3380CC4-5D6E-409C-BE32-E72D297353CC}">
              <c16:uniqueId val="{00000002-0E38-4AD8-9FD7-AA5D0A1170F4}"/>
            </c:ext>
          </c:extLst>
        </c:ser>
        <c:ser>
          <c:idx val="3"/>
          <c:order val="3"/>
          <c:tx>
            <c:strRef>
              <c:f>Harmonogram_Narew_RWr!$N$4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Harmonogram_Narew_RWr!$N$15</c:f>
            </c:numRef>
          </c:val>
          <c:extLst>
            <c:ext xmlns:c16="http://schemas.microsoft.com/office/drawing/2014/chart" uri="{C3380CC4-5D6E-409C-BE32-E72D297353CC}">
              <c16:uniqueId val="{00000003-0E38-4AD8-9FD7-AA5D0A1170F4}"/>
            </c:ext>
          </c:extLst>
        </c:ser>
        <c:ser>
          <c:idx val="4"/>
          <c:order val="4"/>
          <c:tx>
            <c:strRef>
              <c:f>Harmonogram_Narew_RW!$O$4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Harmonogram_Narew_RW!$O$15</c:f>
            </c:numRef>
          </c:val>
          <c:extLst>
            <c:ext xmlns:c16="http://schemas.microsoft.com/office/drawing/2014/chart" uri="{C3380CC4-5D6E-409C-BE32-E72D297353CC}">
              <c16:uniqueId val="{00000004-0E38-4AD8-9FD7-AA5D0A1170F4}"/>
            </c:ext>
          </c:extLst>
        </c:ser>
        <c:ser>
          <c:idx val="5"/>
          <c:order val="5"/>
          <c:tx>
            <c:strRef>
              <c:f>Harmonogram_Narew_RWr!$P$4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Harmonogram_Narew_RWr!$P$15</c:f>
            </c:numRef>
          </c:val>
          <c:extLst>
            <c:ext xmlns:c16="http://schemas.microsoft.com/office/drawing/2014/chart" uri="{C3380CC4-5D6E-409C-BE32-E72D297353CC}">
              <c16:uniqueId val="{00000005-0E38-4AD8-9FD7-AA5D0A1170F4}"/>
            </c:ext>
          </c:extLst>
        </c:ser>
        <c:ser>
          <c:idx val="6"/>
          <c:order val="6"/>
          <c:tx>
            <c:strRef>
              <c:f>Harmonogram_Narew_RWr!$Q$4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Harmonogram_Narew_RWr!$Q$15</c:f>
              <c:numCache>
                <c:formatCode>0.00%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38-4AD8-9FD7-AA5D0A117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B2E-407B-8988-DF235D6C2B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B2E-407B-8988-DF235D6C2B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B2E-407B-8988-DF235D6C2B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B2E-407B-8988-DF235D6C2B67}"/>
              </c:ext>
            </c:extLst>
          </c:dPt>
          <c:dLbls>
            <c:dLbl>
              <c:idx val="2"/>
              <c:layout>
                <c:manualLayout>
                  <c:x val="-9.5494313210848641E-3"/>
                  <c:y val="0.1345747842663004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2E-407B-8988-DF235D6C2B67}"/>
                </c:ext>
              </c:extLst>
            </c:dLbl>
            <c:dLbl>
              <c:idx val="3"/>
              <c:layout>
                <c:manualLayout>
                  <c:x val="3.2000656167979001E-2"/>
                  <c:y val="0.101133132655361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B2E-407B-8988-DF235D6C2B6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Narew!$C$91:$C$94</c:f>
              <c:strCache>
                <c:ptCount val="4"/>
                <c:pt idx="0">
                  <c:v>LWC (presje skumulowane)</c:v>
                </c:pt>
                <c:pt idx="1">
                  <c:v>LWP (presje fizykochemiczne i chemiczne)</c:v>
                </c:pt>
                <c:pt idx="2">
                  <c:v>LWHM (presje hydromorfologiczne)</c:v>
                </c:pt>
                <c:pt idx="3">
                  <c:v>LWH (presje hydrologiczne)</c:v>
                </c:pt>
              </c:strCache>
            </c:strRef>
          </c:cat>
          <c:val>
            <c:numRef>
              <c:f>Narew!$D$91:$D$94</c:f>
              <c:numCache>
                <c:formatCode>0%</c:formatCode>
                <c:ptCount val="4"/>
                <c:pt idx="0">
                  <c:v>0.57999999999999996</c:v>
                </c:pt>
                <c:pt idx="1">
                  <c:v>0.39</c:v>
                </c:pt>
                <c:pt idx="2">
                  <c:v>0.01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B2E-407B-8988-DF235D6C2B6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Harmonogram_Narew_LW!$K$4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Harmonogram_Narew_LW!$K$25</c:f>
            </c:numRef>
          </c:val>
          <c:extLst>
            <c:ext xmlns:c16="http://schemas.microsoft.com/office/drawing/2014/chart" uri="{C3380CC4-5D6E-409C-BE32-E72D297353CC}">
              <c16:uniqueId val="{00000000-B743-4E49-BF01-64D559A5D3E2}"/>
            </c:ext>
          </c:extLst>
        </c:ser>
        <c:ser>
          <c:idx val="1"/>
          <c:order val="1"/>
          <c:tx>
            <c:strRef>
              <c:f>Harmonogram_Narew_LW!$L$4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Harmonogram_Narew_LW!$L$25</c:f>
              <c:numCache>
                <c:formatCode>0.00%</c:formatCode>
                <c:ptCount val="1"/>
                <c:pt idx="0">
                  <c:v>4.6579330422125184E-2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43-4E49-BF01-64D559A5D3E2}"/>
            </c:ext>
          </c:extLst>
        </c:ser>
        <c:ser>
          <c:idx val="2"/>
          <c:order val="2"/>
          <c:tx>
            <c:strRef>
              <c:f>Harmonogram_Narew_RW!$M$4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Harmonogram_Narew_RW!$M$25</c:f>
            </c:numRef>
          </c:val>
          <c:extLst>
            <c:ext xmlns:c16="http://schemas.microsoft.com/office/drawing/2014/chart" uri="{C3380CC4-5D6E-409C-BE32-E72D297353CC}">
              <c16:uniqueId val="{00000002-B743-4E49-BF01-64D559A5D3E2}"/>
            </c:ext>
          </c:extLst>
        </c:ser>
        <c:ser>
          <c:idx val="3"/>
          <c:order val="3"/>
          <c:tx>
            <c:strRef>
              <c:f>Harmonogram_Narew_LW!$N$4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Harmonogram_Narew_LW!$N$25</c:f>
              <c:numCache>
                <c:formatCode>0.00%</c:formatCode>
                <c:ptCount val="1"/>
                <c:pt idx="0">
                  <c:v>0.38136826783114991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43-4E49-BF01-64D559A5D3E2}"/>
            </c:ext>
          </c:extLst>
        </c:ser>
        <c:ser>
          <c:idx val="4"/>
          <c:order val="4"/>
          <c:tx>
            <c:strRef>
              <c:f>Harmonogram_Narew_RW!$O$4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Harmonogram_Narew_RW!$O$25</c:f>
            </c:numRef>
          </c:val>
          <c:extLst>
            <c:ext xmlns:c16="http://schemas.microsoft.com/office/drawing/2014/chart" uri="{C3380CC4-5D6E-409C-BE32-E72D297353CC}">
              <c16:uniqueId val="{00000004-B743-4E49-BF01-64D559A5D3E2}"/>
            </c:ext>
          </c:extLst>
        </c:ser>
        <c:ser>
          <c:idx val="5"/>
          <c:order val="5"/>
          <c:tx>
            <c:strRef>
              <c:f>Harmonogram_Narew_LW!$P$4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Harmonogram_Narew_LW!$P$25</c:f>
              <c:numCache>
                <c:formatCode>0.00%</c:formatCode>
                <c:ptCount val="1"/>
                <c:pt idx="0">
                  <c:v>0.3522561863173217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43-4E49-BF01-64D559A5D3E2}"/>
            </c:ext>
          </c:extLst>
        </c:ser>
        <c:ser>
          <c:idx val="6"/>
          <c:order val="6"/>
          <c:tx>
            <c:strRef>
              <c:f>Harmonogram_Narew_LW!$Q$4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Harmonogram_Narew_LW!$Q$25</c:f>
              <c:numCache>
                <c:formatCode>0.00%</c:formatCode>
                <c:ptCount val="1"/>
                <c:pt idx="0">
                  <c:v>0.2197962154294032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43-4E49-BF01-64D559A5D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DE-48D6-8797-E69B1432F1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5DE-48D6-8797-E69B1432F1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5DE-48D6-8797-E69B1432F1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5DE-48D6-8797-E69B1432F11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5DE-48D6-8797-E69B1432F11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5DE-48D6-8797-E69B1432F111}"/>
              </c:ext>
            </c:extLst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5DE-48D6-8797-E69B1432F111}"/>
              </c:ext>
            </c:extLst>
          </c:dPt>
          <c:dPt>
            <c:idx val="7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5DE-48D6-8797-E69B1432F11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5DE-48D6-8797-E69B1432F111}"/>
              </c:ext>
            </c:extLst>
          </c:dPt>
          <c:dPt>
            <c:idx val="9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95DE-48D6-8797-E69B1432F111}"/>
              </c:ext>
            </c:extLst>
          </c:dPt>
          <c:dLbls>
            <c:dLbl>
              <c:idx val="0"/>
              <c:layout>
                <c:manualLayout>
                  <c:x val="-4.7554808926440579E-3"/>
                  <c:y val="-1.850676009157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DE-48D6-8797-E69B1432F111}"/>
                </c:ext>
              </c:extLst>
            </c:dLbl>
            <c:dLbl>
              <c:idx val="1"/>
              <c:layout>
                <c:manualLayout>
                  <c:x val="-1.5980919779766312E-3"/>
                  <c:y val="-4.7542796219182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DE-48D6-8797-E69B1432F111}"/>
                </c:ext>
              </c:extLst>
            </c:dLbl>
            <c:dLbl>
              <c:idx val="3"/>
              <c:layout>
                <c:manualLayout>
                  <c:x val="7.8415951965770427E-3"/>
                  <c:y val="-1.210164250291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5DE-48D6-8797-E69B1432F111}"/>
                </c:ext>
              </c:extLst>
            </c:dLbl>
            <c:dLbl>
              <c:idx val="4"/>
              <c:layout>
                <c:manualLayout>
                  <c:x val="4.6946164003226305E-3"/>
                  <c:y val="-7.2099361092005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5DE-48D6-8797-E69B1432F111}"/>
                </c:ext>
              </c:extLst>
            </c:dLbl>
            <c:dLbl>
              <c:idx val="5"/>
              <c:layout>
                <c:manualLayout>
                  <c:x val="1.0241266292355822E-2"/>
                  <c:y val="3.11491647438438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5DE-48D6-8797-E69B1432F111}"/>
                </c:ext>
              </c:extLst>
            </c:dLbl>
            <c:dLbl>
              <c:idx val="7"/>
              <c:layout>
                <c:manualLayout>
                  <c:x val="-2.1941267777532716E-2"/>
                  <c:y val="-7.1469149564555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5DE-48D6-8797-E69B1432F111}"/>
                </c:ext>
              </c:extLst>
            </c:dLbl>
            <c:dLbl>
              <c:idx val="8"/>
              <c:layout>
                <c:manualLayout>
                  <c:x val="4.5898212082982805E-3"/>
                  <c:y val="-2.7174992122355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5DE-48D6-8797-E69B1432F111}"/>
                </c:ext>
              </c:extLst>
            </c:dLbl>
            <c:dLbl>
              <c:idx val="9"/>
              <c:layout>
                <c:manualLayout>
                  <c:x val="1.201862050940457E-2"/>
                  <c:y val="-2.6126446634749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5DE-48D6-8797-E69B1432F111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Jednostki_Narew_LW!$A$4:$A$19</c:f>
              <c:strCache>
                <c:ptCount val="10"/>
                <c:pt idx="0">
                  <c:v>PGWWP: RZGW, ZZ; WIOŚ/GIOŚ</c:v>
                </c:pt>
                <c:pt idx="1">
                  <c:v>gmina lub przedsiębiorstwo wodociągowo-kanalizacyjne</c:v>
                </c:pt>
                <c:pt idx="2">
                  <c:v>gmina</c:v>
                </c:pt>
                <c:pt idx="3">
                  <c:v>Inspekcja Ochrony Środowiska</c:v>
                </c:pt>
                <c:pt idx="4">
                  <c:v>IMGW</c:v>
                </c:pt>
                <c:pt idx="5">
                  <c:v>województwo, powiat i gmina</c:v>
                </c:pt>
                <c:pt idx="6">
                  <c:v>sprawujący zarząd i sprawujący nadzór nad obszarami chronionymi</c:v>
                </c:pt>
                <c:pt idx="7">
                  <c:v>właściciel wód obowiązany do utrzymania wód</c:v>
                </c:pt>
                <c:pt idx="8">
                  <c:v>wojewódzki inspektor ochrony roślin i nasiennictwa</c:v>
                </c:pt>
                <c:pt idx="9">
                  <c:v>wojewódzkie ośrodki doradztwa rolniczego</c:v>
                </c:pt>
              </c:strCache>
            </c:strRef>
          </c:cat>
          <c:val>
            <c:numRef>
              <c:f>Jednostki_Narew_LW!$AD$4:$AD$19</c:f>
              <c:numCache>
                <c:formatCode>0.00%</c:formatCode>
                <c:ptCount val="10"/>
                <c:pt idx="0">
                  <c:v>0.10334788937409024</c:v>
                </c:pt>
                <c:pt idx="1">
                  <c:v>9.3158660844250368E-2</c:v>
                </c:pt>
                <c:pt idx="2">
                  <c:v>4.3668122270742356E-3</c:v>
                </c:pt>
                <c:pt idx="3">
                  <c:v>3.7845705967976713E-2</c:v>
                </c:pt>
                <c:pt idx="4">
                  <c:v>1.4556040756914119E-2</c:v>
                </c:pt>
                <c:pt idx="5">
                  <c:v>0.10334788937409024</c:v>
                </c:pt>
                <c:pt idx="6">
                  <c:v>0.54294032023289662</c:v>
                </c:pt>
                <c:pt idx="7">
                  <c:v>1.1644832605531296E-2</c:v>
                </c:pt>
                <c:pt idx="8">
                  <c:v>5.0946142649199416E-2</c:v>
                </c:pt>
                <c:pt idx="9">
                  <c:v>3.7845705967976713E-2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5DE-48D6-8797-E69B1432F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89775973"/>
          <c:y val="9.4952999547106037E-2"/>
          <c:w val="0.42924527514034999"/>
          <c:h val="0.8072006749362165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Brak jcwpd dla których stwierdzono konieczność </a:t>
          </a: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budowania zestawu działań</a:t>
          </a:r>
          <a:endParaRPr lang="pl-PL" sz="1400" b="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400"/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400"/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400"/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400"/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44000"/>
        <a:lstStyle/>
        <a:p>
          <a:endParaRPr lang="pl-PL" sz="18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600"/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600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0" presStyleCnt="1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0" presStyleCnt="1" custScaleX="97474" custLinFactNeighborX="318" custLinFactNeighborY="1627">
        <dgm:presLayoutVars>
          <dgm:bulletEnabled val="1"/>
        </dgm:presLayoutVars>
      </dgm:prSet>
      <dgm:spPr/>
    </dgm:pt>
  </dgm:ptLst>
  <dgm:cxnLst>
    <dgm:cxn modelId="{2B253C23-C990-4669-B27C-CB182715C135}" type="presOf" srcId="{C3E519F6-1D26-4952-BC49-0B6C523F0B34}" destId="{5EF44709-6539-45FC-873B-4EB588565682}" srcOrd="0" destOrd="0" presId="urn:microsoft.com/office/officeart/2005/8/layout/vList6"/>
    <dgm:cxn modelId="{63F0C929-7ACD-4E3A-AC86-CA68CF007EFF}" srcId="{44E56E60-771C-49EB-9ECB-4BB2B1CA9B40}" destId="{C3E519F6-1D26-4952-BC49-0B6C523F0B34}" srcOrd="0" destOrd="0" parTransId="{81F6CDE1-C408-4E9F-9DDE-4BC0A4FF74CB}" sibTransId="{B7F60DDF-690A-41C4-A770-7ED614A9BC41}"/>
    <dgm:cxn modelId="{FAFA0C69-9F1B-48AA-AA2E-3A85DCCF1FB1}" type="presOf" srcId="{750343E6-678D-4274-98D4-3B5CBEBC7304}" destId="{402B96BA-08EE-46DA-9BD6-5A81EAD9D8AD}" srcOrd="0" destOrd="0" presId="urn:microsoft.com/office/officeart/2005/8/layout/vList6"/>
    <dgm:cxn modelId="{C80A41AD-8B5C-434D-A2E9-ABC3599C8338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9B6DEEE3-7AA2-489E-97D9-841F9B497541}" type="presOf" srcId="{BBCC4915-611E-47DE-9BE8-77C1361A62EA}" destId="{402B96BA-08EE-46DA-9BD6-5A81EAD9D8AD}" srcOrd="0" destOrd="1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DD9C41FF-22DE-4FEE-82D6-3340215A298F}" type="presParOf" srcId="{A979D2E4-E472-47E4-8E98-9283F11475CA}" destId="{F023FDBC-479C-4403-9639-42934CFDB6AC}" srcOrd="0" destOrd="0" presId="urn:microsoft.com/office/officeart/2005/8/layout/vList6"/>
    <dgm:cxn modelId="{035CE10F-5F39-4F7E-B2C3-50872B4365B7}" type="presParOf" srcId="{F023FDBC-479C-4403-9639-42934CFDB6AC}" destId="{5EF44709-6539-45FC-873B-4EB588565682}" srcOrd="0" destOrd="0" presId="urn:microsoft.com/office/officeart/2005/8/layout/vList6"/>
    <dgm:cxn modelId="{59BB284D-4F70-4B7B-9F81-5E3906CF0843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B96BA-08EE-46DA-9BD6-5A81EAD9D8AD}">
      <dsp:nvSpPr>
        <dsp:cNvPr id="0" name=""/>
        <dsp:cNvSpPr/>
      </dsp:nvSpPr>
      <dsp:spPr>
        <a:xfrm>
          <a:off x="2833340" y="0"/>
          <a:ext cx="4212840" cy="20786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4400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4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833340" y="259833"/>
        <a:ext cx="3433340" cy="1559001"/>
      </dsp:txXfrm>
    </dsp:sp>
    <dsp:sp modelId="{5EF44709-6539-45FC-873B-4EB588565682}">
      <dsp:nvSpPr>
        <dsp:cNvPr id="0" name=""/>
        <dsp:cNvSpPr/>
      </dsp:nvSpPr>
      <dsp:spPr>
        <a:xfrm>
          <a:off x="166339" y="80007"/>
          <a:ext cx="2657837" cy="1918651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Brak jcwpd dla których stwierdzono konieczność </a:t>
          </a: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budowania zestawu działań</a:t>
          </a:r>
          <a:endParaRPr lang="pl-PL" sz="1400" b="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60000" y="173668"/>
        <a:ext cx="2470515" cy="17313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75CB250E-0F25-4CA5-8619-BDC4CB70C8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E4139F05-AEF1-4ED2-AB50-5C99DB78B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A0419129-138B-4230-9322-A993C301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52E737-958A-4E97-A28D-3808BFCC4553}" type="slidenum">
              <a:rPr lang="pl-PL" altLang="pl-PL" smtClean="0">
                <a:latin typeface="Calibri" panose="020F0502020204030204" pitchFamily="34" charset="0"/>
              </a:rPr>
              <a:pPr/>
              <a:t>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EF24D33B-0EBA-44A0-AED4-B54CFE9D62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AFE327CB-4017-4064-B269-29788D2213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2D00630C-6A5D-42FF-80CE-A52E1ACF0D46}"/>
              </a:ext>
            </a:extLst>
          </p:cNvPr>
          <p:cNvSpPr txBox="1">
            <a:spLocks noGrp="1"/>
          </p:cNvSpPr>
          <p:nvPr/>
        </p:nvSpPr>
        <p:spPr bwMode="auto">
          <a:xfrm>
            <a:off x="3850443" y="9428584"/>
            <a:ext cx="2945659" cy="49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9FBC734-D02B-4AFE-8259-DD5F4CD41702}" type="slidenum">
              <a:rPr lang="pl-PL" altLang="pl-PL" sz="1300"/>
              <a:pPr algn="r"/>
              <a:t>8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32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0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>
            <a:extLst>
              <a:ext uri="{FF2B5EF4-FFF2-40B4-BE49-F238E27FC236}">
                <a16:creationId xmlns:a16="http://schemas.microsoft.com/office/drawing/2014/main" id="{5CF3D60A-448E-49CF-82B9-8FB8CD8F15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ymbol zastępczy notatek 2">
            <a:extLst>
              <a:ext uri="{FF2B5EF4-FFF2-40B4-BE49-F238E27FC236}">
                <a16:creationId xmlns:a16="http://schemas.microsoft.com/office/drawing/2014/main" id="{8EC9EB4A-7DFB-4BA6-BF55-DFFAEFB605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7891" name="Symbol zastępczy numeru slajdu 3">
            <a:extLst>
              <a:ext uri="{FF2B5EF4-FFF2-40B4-BE49-F238E27FC236}">
                <a16:creationId xmlns:a16="http://schemas.microsoft.com/office/drawing/2014/main" id="{5EFCF920-316D-4EBC-8168-34E3E84D93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D89601E-19EA-414B-A2CE-52862A4D19A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ymbol zastępczy obrazu slajdu 1">
            <a:extLst>
              <a:ext uri="{FF2B5EF4-FFF2-40B4-BE49-F238E27FC236}">
                <a16:creationId xmlns:a16="http://schemas.microsoft.com/office/drawing/2014/main" id="{9321433B-4E4B-4C35-A327-1B9524BEE1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Symbol zastępczy notatek 2">
            <a:extLst>
              <a:ext uri="{FF2B5EF4-FFF2-40B4-BE49-F238E27FC236}">
                <a16:creationId xmlns:a16="http://schemas.microsoft.com/office/drawing/2014/main" id="{2E2AC988-75D3-46C3-A4A7-6CAF710B04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5476" name="Symbol zastępczy numeru slajdu 3">
            <a:extLst>
              <a:ext uri="{FF2B5EF4-FFF2-40B4-BE49-F238E27FC236}">
                <a16:creationId xmlns:a16="http://schemas.microsoft.com/office/drawing/2014/main" id="{A8546602-2BFA-4ECD-9A52-6EE55D42EE2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BEC9C99-5E85-42A3-96B9-67234E169EA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13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2FC66D22-F96D-4469-9618-6C633A6818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84365DD6-A5F5-413E-A9BC-9433A591F2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AE2E3879-C8A9-4D3F-B629-8276BEC40D5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BA4CFF2-5663-4F6C-8285-70BE92ED04ED}" type="slidenum">
              <a:rPr lang="pl-PL" altLang="pl-PL" sz="1300"/>
              <a:pPr algn="r">
                <a:spcBef>
                  <a:spcPct val="0"/>
                </a:spcBef>
              </a:pPr>
              <a:t>14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ymbol zastępczy obrazu slajdu 1">
            <a:extLst>
              <a:ext uri="{FF2B5EF4-FFF2-40B4-BE49-F238E27FC236}">
                <a16:creationId xmlns:a16="http://schemas.microsoft.com/office/drawing/2014/main" id="{7A039B54-A010-45C1-8949-B94DAA6B49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Symbol zastępczy notatek 2">
            <a:extLst>
              <a:ext uri="{FF2B5EF4-FFF2-40B4-BE49-F238E27FC236}">
                <a16:creationId xmlns:a16="http://schemas.microsoft.com/office/drawing/2014/main" id="{E94F187D-0EF1-4A25-A02B-08A3E57DA9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9092" name="Symbol zastępczy numeru slajdu 3">
            <a:extLst>
              <a:ext uri="{FF2B5EF4-FFF2-40B4-BE49-F238E27FC236}">
                <a16:creationId xmlns:a16="http://schemas.microsoft.com/office/drawing/2014/main" id="{E3E12F46-99E0-445A-83B3-CB4E0B7E847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D56155B-8F92-4E13-B2FD-109040501624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ymbol zastępczy obrazu slajdu 1">
            <a:extLst>
              <a:ext uri="{FF2B5EF4-FFF2-40B4-BE49-F238E27FC236}">
                <a16:creationId xmlns:a16="http://schemas.microsoft.com/office/drawing/2014/main" id="{6819AB17-FE28-42DC-9FA0-BEC08E4C3B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Symbol zastępczy notatek 2">
            <a:extLst>
              <a:ext uri="{FF2B5EF4-FFF2-40B4-BE49-F238E27FC236}">
                <a16:creationId xmlns:a16="http://schemas.microsoft.com/office/drawing/2014/main" id="{5C26C0BD-B434-46FD-836F-200AC91545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70660" name="Symbol zastępczy numeru slajdu 3">
            <a:extLst>
              <a:ext uri="{FF2B5EF4-FFF2-40B4-BE49-F238E27FC236}">
                <a16:creationId xmlns:a16="http://schemas.microsoft.com/office/drawing/2014/main" id="{1B43296C-B9B5-4C01-8266-5CAF6E636334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76411A8-7A4E-4BA1-A177-24AD30C55F80}" type="slidenum">
              <a:rPr lang="pl-PL" altLang="pl-PL" sz="1300">
                <a:latin typeface="Calibri" panose="020F0502020204030204" pitchFamily="34" charset="0"/>
              </a:rPr>
              <a:pPr algn="r"/>
              <a:t>16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ymbol zastępczy obrazu slajdu 1">
            <a:extLst>
              <a:ext uri="{FF2B5EF4-FFF2-40B4-BE49-F238E27FC236}">
                <a16:creationId xmlns:a16="http://schemas.microsoft.com/office/drawing/2014/main" id="{2AB4E301-AFDD-4F98-9C61-827A521F6A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Symbol zastępczy notatek 2">
            <a:extLst>
              <a:ext uri="{FF2B5EF4-FFF2-40B4-BE49-F238E27FC236}">
                <a16:creationId xmlns:a16="http://schemas.microsoft.com/office/drawing/2014/main" id="{40FAE37A-ADDF-4E92-9849-AE8744EF94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3188" name="Symbol zastępczy numeru slajdu 3">
            <a:extLst>
              <a:ext uri="{FF2B5EF4-FFF2-40B4-BE49-F238E27FC236}">
                <a16:creationId xmlns:a16="http://schemas.microsoft.com/office/drawing/2014/main" id="{B616448C-C01F-4CF8-9977-1AB822F327D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A285E6B-E5CE-45E0-8688-B127C551CEE5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ymbol zastępczy obrazu slajdu 1">
            <a:extLst>
              <a:ext uri="{FF2B5EF4-FFF2-40B4-BE49-F238E27FC236}">
                <a16:creationId xmlns:a16="http://schemas.microsoft.com/office/drawing/2014/main" id="{848911B1-9D5C-4F19-91D4-C0A3793A9A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Symbol zastępczy notatek 2">
            <a:extLst>
              <a:ext uri="{FF2B5EF4-FFF2-40B4-BE49-F238E27FC236}">
                <a16:creationId xmlns:a16="http://schemas.microsoft.com/office/drawing/2014/main" id="{778EEFD7-BC9E-429B-9566-02ACA6DD00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95236" name="Symbol zastępczy numeru slajdu 3">
            <a:extLst>
              <a:ext uri="{FF2B5EF4-FFF2-40B4-BE49-F238E27FC236}">
                <a16:creationId xmlns:a16="http://schemas.microsoft.com/office/drawing/2014/main" id="{98B5B8B3-F97D-4625-9AFB-C0E43E1E9D6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EA4A6A-375F-43C6-8B55-B31B03C2D76A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ABB2D4E2-2A3C-4B73-BF08-39CA691731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DD542401-7962-45B1-90E9-BBE547D056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E3B49F23-D469-4014-817C-BBDC7845AD6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291E01E-1070-4775-BD9B-179454C859C8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456F8CC7-41CA-46C5-818C-8239B55606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2E7660AA-F03E-4945-8483-B47F0CD1B5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AF6FF617-F563-4B3B-B700-968A5B37482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596874B-2CD9-4152-AF85-7A3D9767285F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78315931-BF5F-4D1D-8A03-0B5D9400C5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0BFF4DEC-6B84-4247-A52A-0D0C29865F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1531A9C5-A5D8-4578-AD96-7D180D1E930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3C55433-BB93-445E-9786-0CB38F350728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C800F22E-FB31-4E39-907C-FFAE8D44D2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E5B5E142-CADB-4043-AE11-6341636E24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BDCC3333-90FA-4B28-9D13-298F3C04F25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69BC72C-80C4-4656-82B5-23EDB03D441D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3AD37C32-FE21-4428-A3F3-59D18FC3D2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B75BE931-2BCD-49E7-9DC4-6BEF62A6A4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D04BFBB4-0CC6-4B67-8BC2-D571FF0E0AC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7319F98-EE8E-4269-88DF-5F13B98F719C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9651B38C-397A-4F06-80D1-849A7C7E58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75B7EBD8-55CB-48BF-BC9A-5141C490C9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1C43E2D-D8BC-4475-BA13-918D8F046C9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AA2D64B-2C8F-4B35-AD32-AE0F6EB6FDC6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79621814-0789-4B28-89AE-45F44DE3AC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5047E6C3-9DE5-45B7-BB08-67B06C6B94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8665A937-E76C-4293-B970-6E6A66462D4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66F6A4E-83A4-4FE1-82BD-AD3B0ED84EB2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8997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95380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0310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30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08.06.2021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zaplanowane do realizacji na obszarze dorzecza Wisły, regionu wodnego Narwi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Wisły,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regionu wodnego Narwi</a:t>
            </a: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Agnieszka Piasecka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51751"/>
            <a:ext cx="4003675" cy="45473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zestawy działań opracowano łącznie dla 76 % wszystkich jcw w obszarze dorzecza</a:t>
            </a:r>
            <a:r>
              <a:rPr lang="pl-PL" altLang="pl-PL" sz="1400" dirty="0">
                <a:solidFill>
                  <a:schemeClr val="accent1"/>
                </a:solidFill>
              </a:rPr>
              <a:t>,</a:t>
            </a:r>
            <a:r>
              <a:rPr lang="pl-PL" altLang="pl-PL" sz="1400" dirty="0"/>
              <a:t> w tym dla: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Środkowej Wisły (zestaw działań opracowany dla 84 %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303 jcw w regionie Narwi (zestaw działań opracowany dla 76 %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 w regionie Małej Wisły (zestaw działań opracowany dla 96%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215 jcw w regionie Górnej Zachodniej Wisły (zestaw działań opracowany dla 83%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194 jcw w regionie Górnej Wschodniej Wisły (zestaw działań opracowany </a:t>
            </a:r>
            <a:r>
              <a:rPr lang="pl-PL" altLang="pl-PL" sz="13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87%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wszystkich jcw regionu).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551 w regionie Dolnej Wisły (zestaw działań opracowany dla 81 % wszystkich jcw regionu).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237 w regionie Bugu (zestaw działań opracowany dla 83 % wszystkich jcw regionu). </a:t>
            </a: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967081"/>
              </p:ext>
            </p:extLst>
          </p:nvPr>
        </p:nvGraphicFramePr>
        <p:xfrm>
          <a:off x="8746808" y="5899150"/>
          <a:ext cx="3237230" cy="213088"/>
        </p:xfrm>
        <a:graphic>
          <a:graphicData uri="http://schemas.openxmlformats.org/drawingml/2006/table">
            <a:tbl>
              <a:tblPr/>
              <a:tblGrid>
                <a:gridCol w="323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573482"/>
              </p:ext>
            </p:extLst>
          </p:nvPr>
        </p:nvGraphicFramePr>
        <p:xfrm>
          <a:off x="4886325" y="59326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33778A-6202-4165-8D7B-6BD74F468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3" y="1330003"/>
            <a:ext cx="3620517" cy="452229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F3AAFD7-4C47-407D-B6B6-2B984D97F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2083" y="1328737"/>
            <a:ext cx="3620518" cy="4522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0DA38B7-D872-4A51-B1B4-31262EA1F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39"/>
          <a:stretch/>
        </p:blipFill>
        <p:spPr>
          <a:xfrm>
            <a:off x="7207212" y="503199"/>
            <a:ext cx="4930814" cy="56120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7766AD-379E-4D2F-9C6E-3C88E8FB0745}"/>
              </a:ext>
            </a:extLst>
          </p:cNvPr>
          <p:cNvSpPr/>
          <p:nvPr/>
        </p:nvSpPr>
        <p:spPr bwMode="auto">
          <a:xfrm>
            <a:off x="8321675" y="13493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 (RW)</a:t>
            </a:r>
          </a:p>
          <a:p>
            <a:pPr algn="ctr">
              <a:defRPr/>
            </a:pPr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10 355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(80% wszystkich działań)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27CE89B-07FE-48D0-83CA-05A223160829}"/>
              </a:ext>
            </a:extLst>
          </p:cNvPr>
          <p:cNvSpPr/>
          <p:nvPr/>
        </p:nvSpPr>
        <p:spPr bwMode="auto">
          <a:xfrm>
            <a:off x="10289543" y="2756694"/>
            <a:ext cx="1712912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 (</a:t>
            </a:r>
            <a:r>
              <a:rPr lang="pl-PL" sz="1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94 działania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(1% wszystkich działań)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485755-8552-45EE-BB20-EDD19A56AFD0}"/>
              </a:ext>
            </a:extLst>
          </p:cNvPr>
          <p:cNvSpPr/>
          <p:nvPr/>
        </p:nvSpPr>
        <p:spPr bwMode="auto">
          <a:xfrm>
            <a:off x="8321675" y="297338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 (LW)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 009 działań 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(16% wszystkich działań)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A7BCACF-5324-423B-A51E-A090FAEEA4EA}"/>
              </a:ext>
            </a:extLst>
          </p:cNvPr>
          <p:cNvSpPr/>
          <p:nvPr/>
        </p:nvSpPr>
        <p:spPr bwMode="auto">
          <a:xfrm>
            <a:off x="10390034" y="3931840"/>
            <a:ext cx="1712912" cy="8332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przybrzeżne i przejściowe (TW i CW)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1% wszystkich działań</a:t>
            </a:r>
          </a:p>
        </p:txBody>
      </p:sp>
      <p:sp>
        <p:nvSpPr>
          <p:cNvPr id="22" name="Prostokąt: zaokrąglone rogi 21">
            <a:extLst>
              <a:ext uri="{FF2B5EF4-FFF2-40B4-BE49-F238E27FC236}">
                <a16:creationId xmlns:a16="http://schemas.microsoft.com/office/drawing/2014/main" id="{E31A31C2-F19A-48F5-8890-E7E6CA4DD468}"/>
              </a:ext>
            </a:extLst>
          </p:cNvPr>
          <p:cNvSpPr/>
          <p:nvPr/>
        </p:nvSpPr>
        <p:spPr bwMode="auto">
          <a:xfrm>
            <a:off x="8321675" y="44069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 258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2% wszystkich działań</a:t>
            </a:r>
          </a:p>
        </p:txBody>
      </p: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80921"/>
              </p:ext>
            </p:extLst>
          </p:nvPr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Wisły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7620"/>
            <a:ext cx="7567613" cy="5900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ponad 16,6 mld zł.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Największy udział w kosztach zestawu działań mają działania podstawowe - 90%, pozostałe 10% stanowią działania uzupełniające. Największy udział w kosztach mają działania z zakresu gospodarki komunalnej i odpadami - 89%.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60% stanowią działania podstawowe, a 40% uzupełniające. Najliczniejszą grupę działań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62% działania podstawowe, 38% uzupełniające. Najliczniejszą grupę działań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40 % działania podstawowe, 60%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36% działania podstawowe, 64% działania uzupełniające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/>
          </a:p>
          <a:p>
            <a:pPr algn="just">
              <a:buFontTx/>
              <a:buChar char="-"/>
            </a:pPr>
            <a:endParaRPr lang="pl-PL" altLang="pl-PL" sz="1400" dirty="0"/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1BEB36A7-67EF-4A51-84A1-42B83DF14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877EBAA2-D7E9-477B-9137-B1FE51D4F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94A7F2C-A9EE-4548-A8AB-42A03E0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875" y="2516427"/>
            <a:ext cx="2557056" cy="30192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Dla 202 jcwp RW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opracowano 1329 działań naprawczych (75% - działania podstawowe, 25% - uzupełniające).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Dla 1 jcwp </a:t>
            </a:r>
            <a:r>
              <a:rPr lang="pl-PL" altLang="pl-PL" sz="11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opracowano </a:t>
            </a:r>
            <a:b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</a:rPr>
              <a:t>3 działania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naprawcze (33% - działania podstawowe, 67% - uzupełniające)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100 jcwp LW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687 działań naprawczych (61% - działania podstawowe, 39% - uzupełniające)</a:t>
            </a:r>
          </a:p>
          <a:p>
            <a:pPr algn="just"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1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jcwpd -  brak </a:t>
            </a:r>
            <a:r>
              <a:rPr lang="pl-PL" altLang="pl-PL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zidentyfikowanej konieczności opracowania zestawów działań, realizowane będą wyłącznie działania z  katalogu działań krajowych</a:t>
            </a:r>
            <a:endParaRPr lang="pl-PL" altLang="pl-PL" sz="11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1751" name="Obraz 9">
            <a:extLst>
              <a:ext uri="{FF2B5EF4-FFF2-40B4-BE49-F238E27FC236}">
                <a16:creationId xmlns:a16="http://schemas.microsoft.com/office/drawing/2014/main" id="{63FEA208-AE93-40D4-A973-0AB411599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A3D921A-044B-4DBB-911D-F8BF428CF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Narwi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24187AD6-1921-46E4-9D77-0E3B49841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792976"/>
              </p:ext>
            </p:extLst>
          </p:nvPr>
        </p:nvGraphicFramePr>
        <p:xfrm>
          <a:off x="7437931" y="5840825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77AC11-AA33-41CD-896C-628C5E145B7D}"/>
              </a:ext>
            </a:extLst>
          </p:cNvPr>
          <p:cNvSpPr txBox="1"/>
          <p:nvPr/>
        </p:nvSpPr>
        <p:spPr>
          <a:xfrm>
            <a:off x="263524" y="1196188"/>
            <a:ext cx="118150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Narwi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zestawy działań dla 303 jcwp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(76 % wszystkich jcw):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łącznie 2019  działań: 1 421 to działania podstawowe, 598 uzupełniające.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F8C53150-85B5-4E74-ACDE-82C3EABF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210762"/>
              </p:ext>
            </p:extLst>
          </p:nvPr>
        </p:nvGraphicFramePr>
        <p:xfrm>
          <a:off x="263524" y="5842000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Narwi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F5E90B10-5262-4E89-99BA-9D6752598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23" y="1688630"/>
            <a:ext cx="4617351" cy="4199531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379CA4FB-970F-4DAB-AC5D-B02D7BBFE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2965" y="1688629"/>
            <a:ext cx="4617350" cy="41995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Narwi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56477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6" y="2616465"/>
            <a:ext cx="46799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739 205 952,39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8350B15E-A8A3-4BCB-9071-403E11F7B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98766"/>
              </p:ext>
            </p:extLst>
          </p:nvPr>
        </p:nvGraphicFramePr>
        <p:xfrm>
          <a:off x="540765" y="2202802"/>
          <a:ext cx="6022595" cy="3469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2466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Narwi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77380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 – region wodny Narwi)</a:t>
            </a: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0E9718EF-1973-4039-893D-4EBC704FF3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142376"/>
              </p:ext>
            </p:extLst>
          </p:nvPr>
        </p:nvGraphicFramePr>
        <p:xfrm>
          <a:off x="1219200" y="1824679"/>
          <a:ext cx="9982744" cy="4231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Obraz 7">
            <a:extLst>
              <a:ext uri="{FF2B5EF4-FFF2-40B4-BE49-F238E27FC236}">
                <a16:creationId xmlns:a16="http://schemas.microsoft.com/office/drawing/2014/main" id="{C30C9890-54FE-44D4-9CDB-50F82FC0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Obraz 9">
            <a:extLst>
              <a:ext uri="{FF2B5EF4-FFF2-40B4-BE49-F238E27FC236}">
                <a16:creationId xmlns:a16="http://schemas.microsoft.com/office/drawing/2014/main" id="{01C218E6-3784-4E6F-95A5-38ABAA50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15507F4-9B72-4C27-855F-C9E746F50DC4}"/>
              </a:ext>
            </a:extLst>
          </p:cNvPr>
          <p:cNvSpPr txBox="1"/>
          <p:nvPr/>
        </p:nvSpPr>
        <p:spPr>
          <a:xfrm>
            <a:off x="257175" y="868363"/>
            <a:ext cx="10523538" cy="36933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Narwi</a:t>
            </a:r>
          </a:p>
        </p:txBody>
      </p:sp>
      <p:sp>
        <p:nvSpPr>
          <p:cNvPr id="67617" name="Text Box 33">
            <a:extLst>
              <a:ext uri="{FF2B5EF4-FFF2-40B4-BE49-F238E27FC236}">
                <a16:creationId xmlns:a16="http://schemas.microsoft.com/office/drawing/2014/main" id="{45397678-B7B2-45C3-9B0D-C90AFA453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113" y="2746533"/>
            <a:ext cx="593090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typów działań nakierowanych na redukcję presji – jcwp RW</a:t>
            </a:r>
          </a:p>
        </p:txBody>
      </p:sp>
      <p:sp>
        <p:nvSpPr>
          <p:cNvPr id="67619" name="Text Box 35">
            <a:extLst>
              <a:ext uri="{FF2B5EF4-FFF2-40B4-BE49-F238E27FC236}">
                <a16:creationId xmlns:a16="http://schemas.microsoft.com/office/drawing/2014/main" id="{65AC2BDE-615B-4C99-85A7-847FF9815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876"/>
            <a:ext cx="11099083" cy="147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Narwi dla jcwp RW opracowano 1329 działań naprawczych, z czego 884 to działania nietechniczne, 229 techniczne,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216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46%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29 %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23%, zaś 2% stanowią działania nakierowane na redukcje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</a:t>
            </a:r>
            <a:r>
              <a:rPr lang="pl-PL" altLang="pl-PL" sz="13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defRPr/>
            </a:pPr>
            <a:br>
              <a:rPr lang="pl-PL" altLang="pl-PL" sz="1200" dirty="0">
                <a:latin typeface="Arial" panose="020B0604020202020204" pitchFamily="34" charset="0"/>
              </a:rPr>
            </a:b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113933"/>
              </p:ext>
            </p:extLst>
          </p:nvPr>
        </p:nvGraphicFramePr>
        <p:xfrm>
          <a:off x="3232944" y="3254779"/>
          <a:ext cx="4572000" cy="2749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Narwi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65" y="1698212"/>
            <a:ext cx="346441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 - jcwp RW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515" y="2616465"/>
            <a:ext cx="4855711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RW–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727 246 674,40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 rot="5400000">
            <a:off x="8721153" y="3366122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795516" y="4137716"/>
            <a:ext cx="485571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pic>
        <p:nvPicPr>
          <p:cNvPr id="17" name="Obraz 15">
            <a:extLst>
              <a:ext uri="{FF2B5EF4-FFF2-40B4-BE49-F238E27FC236}">
                <a16:creationId xmlns:a16="http://schemas.microsoft.com/office/drawing/2014/main" id="{4A1DBC88-887B-4B4D-9D80-C42447320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883" y="1288359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0C2CD301-62D3-48C7-8734-385A0D59E9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826844"/>
              </p:ext>
            </p:extLst>
          </p:nvPr>
        </p:nvGraphicFramePr>
        <p:xfrm>
          <a:off x="591496" y="2184742"/>
          <a:ext cx="5504504" cy="322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0953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Narwi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45159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działań –jcwp RW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A76EF6E3-8914-4A77-A926-9AF5E63671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0969566"/>
              </p:ext>
            </p:extLst>
          </p:nvPr>
        </p:nvGraphicFramePr>
        <p:xfrm>
          <a:off x="1297859" y="1911473"/>
          <a:ext cx="10024313" cy="405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64470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Obraz 7">
            <a:extLst>
              <a:ext uri="{FF2B5EF4-FFF2-40B4-BE49-F238E27FC236}">
                <a16:creationId xmlns:a16="http://schemas.microsoft.com/office/drawing/2014/main" id="{AA7744F1-8451-4169-98D2-78D0E89C7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Obraz 9">
            <a:extLst>
              <a:ext uri="{FF2B5EF4-FFF2-40B4-BE49-F238E27FC236}">
                <a16:creationId xmlns:a16="http://schemas.microsoft.com/office/drawing/2014/main" id="{A23D6FA4-37B1-43C7-934D-6FEB1C5EE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pole tekstowe 1">
            <a:extLst>
              <a:ext uri="{FF2B5EF4-FFF2-40B4-BE49-F238E27FC236}">
                <a16:creationId xmlns:a16="http://schemas.microsoft.com/office/drawing/2014/main" id="{754B3590-2A4D-4C02-9895-6FB529A56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1121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Narwi – przykład jcwp Biebrza do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Kropiwnej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66745A5E-9238-4320-B0AC-751F5533A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3001963"/>
            <a:ext cx="5297488" cy="2698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</a:rPr>
              <a:t>Działania podstawowe: 9, w tym 4 techniczne, 5 nietechnicznych</a:t>
            </a:r>
          </a:p>
        </p:txBody>
      </p:sp>
      <p:graphicFrame>
        <p:nvGraphicFramePr>
          <p:cNvPr id="37031" name="Group 167">
            <a:extLst>
              <a:ext uri="{FF2B5EF4-FFF2-40B4-BE49-F238E27FC236}">
                <a16:creationId xmlns:a16="http://schemas.microsoft.com/office/drawing/2014/main" id="{DB77351D-88FC-4122-8297-30A37711F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778493"/>
              </p:ext>
            </p:extLst>
          </p:nvPr>
        </p:nvGraphicFramePr>
        <p:xfrm>
          <a:off x="257175" y="3378200"/>
          <a:ext cx="5316538" cy="2457446"/>
        </p:xfrm>
        <a:graphic>
          <a:graphicData uri="http://schemas.openxmlformats.org/drawingml/2006/table">
            <a:tbl>
              <a:tblPr/>
              <a:tblGrid>
                <a:gridCol w="1103313">
                  <a:extLst>
                    <a:ext uri="{9D8B030D-6E8A-4147-A177-3AD203B41FA5}">
                      <a16:colId xmlns:a16="http://schemas.microsoft.com/office/drawing/2014/main" val="485627039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1564172819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1410867787"/>
                    </a:ext>
                  </a:extLst>
                </a:gridCol>
              </a:tblGrid>
              <a:tr h="31432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RWC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(4 DZIAŁANIA)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RWHM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(4 DZIAŁANIA)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kumimoji="0" lang="pl-PL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(1 DZIAŁANIE)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203375"/>
                  </a:ext>
                </a:extLst>
              </a:tr>
              <a:tr h="114935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wynikających z planów ochrony i planów zadań ochronnych dla obszarów chronionych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zależnych od hydromorfologii (wg celów środowiskowych: wymogów rzek </a:t>
                      </a:r>
                      <a:r>
                        <a:rPr kumimoji="0" lang="pl-PL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włosienicznikowych</a:t>
                      </a: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wylewy Q50).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naprawczych dla obszarów chronionych w zakresie utrzymania naturalnego charakteru koryta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Kontrola przestrzegania warunków stosowania środków ochrony roślin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167473"/>
                  </a:ext>
                </a:extLst>
              </a:tr>
            </a:tbl>
          </a:graphicData>
        </a:graphic>
      </p:graphicFrame>
      <p:graphicFrame>
        <p:nvGraphicFramePr>
          <p:cNvPr id="37030" name="Group 166">
            <a:extLst>
              <a:ext uri="{FF2B5EF4-FFF2-40B4-BE49-F238E27FC236}">
                <a16:creationId xmlns:a16="http://schemas.microsoft.com/office/drawing/2014/main" id="{9A1C896C-9ECC-467A-8BAD-0204F4D31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202191"/>
              </p:ext>
            </p:extLst>
          </p:nvPr>
        </p:nvGraphicFramePr>
        <p:xfrm>
          <a:off x="257175" y="1319213"/>
          <a:ext cx="11444288" cy="1514476"/>
        </p:xfrm>
        <a:graphic>
          <a:graphicData uri="http://schemas.openxmlformats.org/drawingml/2006/table">
            <a:tbl>
              <a:tblPr/>
              <a:tblGrid>
                <a:gridCol w="1242772">
                  <a:extLst>
                    <a:ext uri="{9D8B030D-6E8A-4147-A177-3AD203B41FA5}">
                      <a16:colId xmlns:a16="http://schemas.microsoft.com/office/drawing/2014/main" val="3500545239"/>
                    </a:ext>
                  </a:extLst>
                </a:gridCol>
                <a:gridCol w="2444296">
                  <a:extLst>
                    <a:ext uri="{9D8B030D-6E8A-4147-A177-3AD203B41FA5}">
                      <a16:colId xmlns:a16="http://schemas.microsoft.com/office/drawing/2014/main" val="1090326685"/>
                    </a:ext>
                  </a:extLst>
                </a:gridCol>
                <a:gridCol w="1447194">
                  <a:extLst>
                    <a:ext uri="{9D8B030D-6E8A-4147-A177-3AD203B41FA5}">
                      <a16:colId xmlns:a16="http://schemas.microsoft.com/office/drawing/2014/main" val="1356699419"/>
                    </a:ext>
                  </a:extLst>
                </a:gridCol>
                <a:gridCol w="1606227">
                  <a:extLst>
                    <a:ext uri="{9D8B030D-6E8A-4147-A177-3AD203B41FA5}">
                      <a16:colId xmlns:a16="http://schemas.microsoft.com/office/drawing/2014/main" val="307410654"/>
                    </a:ext>
                  </a:extLst>
                </a:gridCol>
                <a:gridCol w="4703799">
                  <a:extLst>
                    <a:ext uri="{9D8B030D-6E8A-4147-A177-3AD203B41FA5}">
                      <a16:colId xmlns:a16="http://schemas.microsoft.com/office/drawing/2014/main" val="307238155"/>
                    </a:ext>
                  </a:extLst>
                </a:gridCol>
              </a:tblGrid>
              <a:tr h="285750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621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Biebrza do </a:t>
                      </a:r>
                      <a:r>
                        <a:rPr kumimoji="0" lang="pl-PL" altLang="pl-PL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Kropiwnej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318650"/>
                  </a:ext>
                </a:extLst>
              </a:tr>
              <a:tr h="5889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RW200015262151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naturalna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Presje: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BIO_HM, CHEM, CHEM_B, CHEM_SZ, OCH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576529"/>
                  </a:ext>
                </a:extLst>
              </a:tr>
              <a:tr h="6397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Biebrza do Kropiwnej</a:t>
                      </a:r>
                      <a:endParaRPr kumimoji="0" lang="pl-PL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803526"/>
                  </a:ext>
                </a:extLst>
              </a:tr>
            </a:tbl>
          </a:graphicData>
        </a:graphic>
      </p:graphicFrame>
      <p:sp>
        <p:nvSpPr>
          <p:cNvPr id="2" name="pole tekstowe 5">
            <a:extLst>
              <a:ext uri="{FF2B5EF4-FFF2-40B4-BE49-F238E27FC236}">
                <a16:creationId xmlns:a16="http://schemas.microsoft.com/office/drawing/2014/main" id="{D579DEA9-F518-47C1-8DC9-B20977A6A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475" y="3001962"/>
            <a:ext cx="5614988" cy="2698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</a:rPr>
              <a:t>Działania uzupełniające: 3, w tym 1 techniczne, 2 nietechniczne</a:t>
            </a:r>
          </a:p>
        </p:txBody>
      </p:sp>
      <p:graphicFrame>
        <p:nvGraphicFramePr>
          <p:cNvPr id="37032" name="Group 168">
            <a:extLst>
              <a:ext uri="{FF2B5EF4-FFF2-40B4-BE49-F238E27FC236}">
                <a16:creationId xmlns:a16="http://schemas.microsoft.com/office/drawing/2014/main" id="{F04ED43B-4184-4616-A6E0-63E1C0025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093749"/>
              </p:ext>
            </p:extLst>
          </p:nvPr>
        </p:nvGraphicFramePr>
        <p:xfrm>
          <a:off x="6086475" y="3378200"/>
          <a:ext cx="5646738" cy="2457446"/>
        </p:xfrm>
        <a:graphic>
          <a:graphicData uri="http://schemas.openxmlformats.org/drawingml/2006/table">
            <a:tbl>
              <a:tblPr/>
              <a:tblGrid>
                <a:gridCol w="2727325">
                  <a:extLst>
                    <a:ext uri="{9D8B030D-6E8A-4147-A177-3AD203B41FA5}">
                      <a16:colId xmlns:a16="http://schemas.microsoft.com/office/drawing/2014/main" val="3397443440"/>
                    </a:ext>
                  </a:extLst>
                </a:gridCol>
                <a:gridCol w="2919413">
                  <a:extLst>
                    <a:ext uri="{9D8B030D-6E8A-4147-A177-3AD203B41FA5}">
                      <a16:colId xmlns:a16="http://schemas.microsoft.com/office/drawing/2014/main" val="1710435981"/>
                    </a:ext>
                  </a:extLst>
                </a:gridCol>
              </a:tblGrid>
              <a:tr h="64279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RWHM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(2 DZIAŁANIA)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(1 DZIAŁANIE)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903549"/>
                  </a:ext>
                </a:extLst>
              </a:tr>
              <a:tr h="181465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przebudowy budowli piętrzących w zakresie zapewniającym ciągłość biologiczną i spełnienie celów środowiskowych.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wpływu budowli poprzecznych na ciągłość biologiczną i cele środowiskowe jcwp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i aktualizacja programu ochrony środowiska pod kątem poprawy efektywności dotyczącej ograniczania dopływu zanieczyszczeń do jcwp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4942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6" name="Obraz 7">
            <a:extLst>
              <a:ext uri="{FF2B5EF4-FFF2-40B4-BE49-F238E27FC236}">
                <a16:creationId xmlns:a16="http://schemas.microsoft.com/office/drawing/2014/main" id="{B0D84B60-589B-4CF0-95F7-7114F6B4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Obraz 9">
            <a:extLst>
              <a:ext uri="{FF2B5EF4-FFF2-40B4-BE49-F238E27FC236}">
                <a16:creationId xmlns:a16="http://schemas.microsoft.com/office/drawing/2014/main" id="{604F59C4-2193-40CD-8F16-B80C4848E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8" name="pole tekstowe 1">
            <a:extLst>
              <a:ext uri="{FF2B5EF4-FFF2-40B4-BE49-F238E27FC236}">
                <a16:creationId xmlns:a16="http://schemas.microsoft.com/office/drawing/2014/main" id="{37FB0793-786A-4A95-A5FB-7675AF4D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6270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Narwi – działania w zakresie ciągłości biologicznej jcwp Biebrza do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Kropiwnej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4463" name="Text Box 15">
            <a:extLst>
              <a:ext uri="{FF2B5EF4-FFF2-40B4-BE49-F238E27FC236}">
                <a16:creationId xmlns:a16="http://schemas.microsoft.com/office/drawing/2014/main" id="{72625070-E126-47B3-84BD-F81E0817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518126"/>
            <a:ext cx="305243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nr 1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IIaPGW_Wykaz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działań dla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6149C986-C9BA-4CDC-A893-070B7C5A9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1997076"/>
            <a:ext cx="3997325" cy="311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algn="just" defTabSz="914400" eaLnBrk="1" hangingPunct="1"/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/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np..czy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104465" name="Picture 17">
            <a:extLst>
              <a:ext uri="{FF2B5EF4-FFF2-40B4-BE49-F238E27FC236}">
                <a16:creationId xmlns:a16="http://schemas.microsoft.com/office/drawing/2014/main" id="{B041D3D6-8FFF-45BB-9524-C566D645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t="-2431" r="4880" b="12500"/>
          <a:stretch>
            <a:fillRect/>
          </a:stretch>
        </p:blipFill>
        <p:spPr bwMode="auto">
          <a:xfrm>
            <a:off x="4391025" y="1654175"/>
            <a:ext cx="7131050" cy="379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94497"/>
            <a:ext cx="5774213" cy="2855913"/>
            <a:chOff x="665798" y="1653027"/>
            <a:chExt cx="5774213" cy="2855913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44369" y="421175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3506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02106" y="265583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395278" y="165302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ukierunkowana na zapewnienie drożności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Obraz 13" descr="Obraz zawierający mapa&#10;&#10;Opis wygenerowany automatycznie">
            <a:extLst>
              <a:ext uri="{FF2B5EF4-FFF2-40B4-BE49-F238E27FC236}">
                <a16:creationId xmlns:a16="http://schemas.microsoft.com/office/drawing/2014/main" id="{8F866D24-A1C2-4156-8997-64BAEE672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472" y="1273849"/>
            <a:ext cx="4959527" cy="45107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35408ED-020E-4942-90E7-34432097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80EC7B7F-6266-45ED-AF42-C758C447A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0708B78F-040A-40B8-ABAF-0E0F9323A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udział poszczególnych typów działań – region wodny Narwi</a:t>
            </a:r>
          </a:p>
        </p:txBody>
      </p:sp>
      <p:sp>
        <p:nvSpPr>
          <p:cNvPr id="46085" name="Text Box 33">
            <a:extLst>
              <a:ext uri="{FF2B5EF4-FFF2-40B4-BE49-F238E27FC236}">
                <a16:creationId xmlns:a16="http://schemas.microsoft.com/office/drawing/2014/main" id="{E6DA24C7-EB0B-496E-BD0A-84CA360AC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3494" y="2559615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46086" name="Text Box 35">
            <a:extLst>
              <a:ext uri="{FF2B5EF4-FFF2-40B4-BE49-F238E27FC236}">
                <a16:creationId xmlns:a16="http://schemas.microsoft.com/office/drawing/2014/main" id="{D3EAF7E0-B018-49BF-9AF8-F8D5EAFA0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92840"/>
            <a:ext cx="11136313" cy="125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Narwi opracowano 3 działania naprawcze dla jcwp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, w tym 2 techniczne, 1 nietechniczne. Działania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RWrC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33% wszystkich działań</a:t>
            </a:r>
            <a:r>
              <a:rPr lang="pl-PL" altLang="pl-PL" sz="1300" dirty="0">
                <a:solidFill>
                  <a:srgbClr val="000000"/>
                </a:solidFill>
              </a:rPr>
              <a:t>.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RWrP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stanowią 67% wszystkich działań.</a:t>
            </a:r>
            <a:endParaRPr lang="pl-PL" altLang="pl-PL" sz="1300" dirty="0"/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br>
              <a:rPr lang="pl-PL" altLang="pl-PL" sz="1200" dirty="0">
                <a:latin typeface="Arial" panose="020B0604020202020204" pitchFamily="34" charset="0"/>
              </a:rPr>
            </a:b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692490"/>
              </p:ext>
            </p:extLst>
          </p:nvPr>
        </p:nvGraphicFramePr>
        <p:xfrm>
          <a:off x="3810000" y="3054352"/>
          <a:ext cx="4572000" cy="2656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C0E21B21-9950-4B9B-AD73-CA1DB5962F50}"/>
              </a:ext>
            </a:extLst>
          </p:cNvPr>
          <p:cNvGraphicFramePr>
            <a:graphicFrameLocks/>
          </p:cNvGraphicFramePr>
          <p:nvPr/>
        </p:nvGraphicFramePr>
        <p:xfrm>
          <a:off x="413834" y="3353717"/>
          <a:ext cx="4718605" cy="3293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8066" name="Obraz 7">
            <a:extLst>
              <a:ext uri="{FF2B5EF4-FFF2-40B4-BE49-F238E27FC236}">
                <a16:creationId xmlns:a16="http://schemas.microsoft.com/office/drawing/2014/main" id="{94DFC9E2-5D67-401B-A55E-87E0EB73E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Obraz 9">
            <a:extLst>
              <a:ext uri="{FF2B5EF4-FFF2-40B4-BE49-F238E27FC236}">
                <a16:creationId xmlns:a16="http://schemas.microsoft.com/office/drawing/2014/main" id="{A2D4FB70-935B-476E-9939-EED3FC094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780F4932-0344-4D43-9882-FBC8C9F88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Narwii</a:t>
            </a:r>
          </a:p>
        </p:txBody>
      </p:sp>
      <p:sp>
        <p:nvSpPr>
          <p:cNvPr id="88069" name="pole tekstowe 12">
            <a:extLst>
              <a:ext uri="{FF2B5EF4-FFF2-40B4-BE49-F238E27FC236}">
                <a16:creationId xmlns:a16="http://schemas.microsoft.com/office/drawing/2014/main" id="{31E95DDF-AF5C-4BDC-99CB-30A7DCB6A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304801"/>
            <a:ext cx="352532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-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2DCDB9E-64CB-46F1-BBFA-C5DA01370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RWr– łącznie 96 738,99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49DE8F6A-052B-4138-BE5B-B3757DB6E32B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28564A1-8FF6-481A-83B4-3373F6832C9B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88073" name="Obraz 15">
            <a:extLst>
              <a:ext uri="{FF2B5EF4-FFF2-40B4-BE49-F238E27FC236}">
                <a16:creationId xmlns:a16="http://schemas.microsoft.com/office/drawing/2014/main" id="{B3CE9D45-1B84-4341-84D4-BCD46E1A3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2">
            <a:extLst>
              <a:ext uri="{FF2B5EF4-FFF2-40B4-BE49-F238E27FC236}">
                <a16:creationId xmlns:a16="http://schemas.microsoft.com/office/drawing/2014/main" id="{3CDC422E-4BFC-4E11-90A9-6A3DB3A2A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3713956"/>
            <a:ext cx="452559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Jednostki odpowiedzialne za realizację działań -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5B5394E7-2FFC-42BA-A115-4AED52953B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929786"/>
              </p:ext>
            </p:extLst>
          </p:nvPr>
        </p:nvGraphicFramePr>
        <p:xfrm>
          <a:off x="590924" y="1695837"/>
          <a:ext cx="4955349" cy="188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Obraz 7">
            <a:extLst>
              <a:ext uri="{FF2B5EF4-FFF2-40B4-BE49-F238E27FC236}">
                <a16:creationId xmlns:a16="http://schemas.microsoft.com/office/drawing/2014/main" id="{A332D565-F169-4168-A9C0-A55D6E2F5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Obraz 9">
            <a:extLst>
              <a:ext uri="{FF2B5EF4-FFF2-40B4-BE49-F238E27FC236}">
                <a16:creationId xmlns:a16="http://schemas.microsoft.com/office/drawing/2014/main" id="{36EA2CC2-3A8D-429F-95C4-787689FDD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pole tekstowe 1">
            <a:extLst>
              <a:ext uri="{FF2B5EF4-FFF2-40B4-BE49-F238E27FC236}">
                <a16:creationId xmlns:a16="http://schemas.microsoft.com/office/drawing/2014/main" id="{5D7BBA4F-611F-4C8A-B6B1-49E32FB43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– region wodny Narwi</a:t>
            </a:r>
          </a:p>
        </p:txBody>
      </p:sp>
      <p:sp>
        <p:nvSpPr>
          <p:cNvPr id="69637" name="Text Box 33">
            <a:extLst>
              <a:ext uri="{FF2B5EF4-FFF2-40B4-BE49-F238E27FC236}">
                <a16:creationId xmlns:a16="http://schemas.microsoft.com/office/drawing/2014/main" id="{6AB950C7-78E1-48DF-B134-39F68754A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25590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LW</a:t>
            </a:r>
          </a:p>
        </p:txBody>
      </p:sp>
      <p:sp>
        <p:nvSpPr>
          <p:cNvPr id="69638" name="Text Box 35">
            <a:extLst>
              <a:ext uri="{FF2B5EF4-FFF2-40B4-BE49-F238E27FC236}">
                <a16:creationId xmlns:a16="http://schemas.microsoft.com/office/drawing/2014/main" id="{BCAE4531-630C-49F0-B438-4A33F9B3F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27175"/>
            <a:ext cx="11136313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Narwi opracowano 687 działań naprawczych dla jcwp LW. Działania nakierowane na redukcję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(LWC)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59%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fizykochemiczne i chemiczne (LWP)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39% wszystkich działań. Działania nakierowane na redukcję presji hydromorfologicznych i hydrologicznych ok. 3 %. 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473456"/>
              </p:ext>
            </p:extLst>
          </p:nvPr>
        </p:nvGraphicFramePr>
        <p:xfrm>
          <a:off x="3810000" y="3136025"/>
          <a:ext cx="4572000" cy="2756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Obraz 7">
            <a:extLst>
              <a:ext uri="{FF2B5EF4-FFF2-40B4-BE49-F238E27FC236}">
                <a16:creationId xmlns:a16="http://schemas.microsoft.com/office/drawing/2014/main" id="{F3C8E05C-B1DC-4691-B558-9C50AAFD2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Obraz 9">
            <a:extLst>
              <a:ext uri="{FF2B5EF4-FFF2-40B4-BE49-F238E27FC236}">
                <a16:creationId xmlns:a16="http://schemas.microsoft.com/office/drawing/2014/main" id="{E99F8CE6-C7E3-4801-B777-A1F3215EC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260156C0-C6B8-4712-9501-32AF14EB5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Narwi</a:t>
            </a:r>
          </a:p>
        </p:txBody>
      </p:sp>
      <p:sp>
        <p:nvSpPr>
          <p:cNvPr id="92165" name="pole tekstowe 12">
            <a:extLst>
              <a:ext uri="{FF2B5EF4-FFF2-40B4-BE49-F238E27FC236}">
                <a16:creationId xmlns:a16="http://schemas.microsoft.com/office/drawing/2014/main" id="{7AF0A38D-8590-4FAC-AE04-6010EE2BA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333937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jcwp LW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699DFDA9-FD33-467F-8715-C38D56CB1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LW– łącznie 11 862 539,00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C123CFF4-35C2-49E7-B32A-EA57E0B30C03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2BDE6A0-58EF-4C09-8F7A-B6739AD4C20F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92169" name="Obraz 15">
            <a:extLst>
              <a:ext uri="{FF2B5EF4-FFF2-40B4-BE49-F238E27FC236}">
                <a16:creationId xmlns:a16="http://schemas.microsoft.com/office/drawing/2014/main" id="{32275FE7-192D-42F9-8895-49F1E155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94F56DBF-A858-4C38-8D99-A23D3642B8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909330"/>
              </p:ext>
            </p:extLst>
          </p:nvPr>
        </p:nvGraphicFramePr>
        <p:xfrm>
          <a:off x="695698" y="2379036"/>
          <a:ext cx="5244353" cy="2780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7B5EF11F-008E-45A9-BFC0-D701A77709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2392068"/>
              </p:ext>
            </p:extLst>
          </p:nvPr>
        </p:nvGraphicFramePr>
        <p:xfrm>
          <a:off x="2733623" y="1751188"/>
          <a:ext cx="7810914" cy="4427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4210" name="Obraz 7">
            <a:extLst>
              <a:ext uri="{FF2B5EF4-FFF2-40B4-BE49-F238E27FC236}">
                <a16:creationId xmlns:a16="http://schemas.microsoft.com/office/drawing/2014/main" id="{B82403B0-4011-4818-9DC3-EFE279483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Obraz 9">
            <a:extLst>
              <a:ext uri="{FF2B5EF4-FFF2-40B4-BE49-F238E27FC236}">
                <a16:creationId xmlns:a16="http://schemas.microsoft.com/office/drawing/2014/main" id="{F143D766-4B7C-4B54-9B51-F54AD53DE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352C149D-ED13-464B-B32A-9A9C17823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Narwii</a:t>
            </a:r>
          </a:p>
        </p:txBody>
      </p:sp>
      <p:sp>
        <p:nvSpPr>
          <p:cNvPr id="94213" name="pole tekstowe 13">
            <a:extLst>
              <a:ext uri="{FF2B5EF4-FFF2-40B4-BE49-F238E27FC236}">
                <a16:creationId xmlns:a16="http://schemas.microsoft.com/office/drawing/2014/main" id="{EA62E87D-294D-4DA8-BB1E-2E7D2A98C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66522"/>
            <a:ext cx="43925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dirty="0">
                <a:latin typeface="Calibri" panose="020F0502020204030204" pitchFamily="34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odpowiedzialne za realizację działań jcwp LW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BF54159B-8B19-476C-B66F-E5FC421AE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55" y="1434545"/>
            <a:ext cx="4584144" cy="4169330"/>
          </a:xfrm>
          <a:prstGeom prst="rect">
            <a:avLst/>
          </a:prstGeom>
        </p:spPr>
      </p:pic>
      <p:pic>
        <p:nvPicPr>
          <p:cNvPr id="3074" name="Obraz 7">
            <a:extLst>
              <a:ext uri="{FF2B5EF4-FFF2-40B4-BE49-F238E27FC236}">
                <a16:creationId xmlns:a16="http://schemas.microsoft.com/office/drawing/2014/main" id="{F89A6929-C2DB-46AC-8565-69FFD1CCF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9">
            <a:extLst>
              <a:ext uri="{FF2B5EF4-FFF2-40B4-BE49-F238E27FC236}">
                <a16:creationId xmlns:a16="http://schemas.microsoft.com/office/drawing/2014/main" id="{8F071797-1705-4A6C-BC3B-9D45ACB193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pole tekstowe 1">
            <a:extLst>
              <a:ext uri="{FF2B5EF4-FFF2-40B4-BE49-F238E27FC236}">
                <a16:creationId xmlns:a16="http://schemas.microsoft.com/office/drawing/2014/main" id="{BDACAB1C-CE46-4B0F-AA60-B8EDC0332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0863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przykład I: Jezioro Inulec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E229064B-E2AF-478D-BB16-86D716A77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3485861"/>
            <a:ext cx="7247491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11 działań podstawowych; 2 nietechniczne oraz 9 technicznych dla obszarów chronionych.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6757F78-BAED-4F60-8CF5-00CFBB5048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648685"/>
              </p:ext>
            </p:extLst>
          </p:nvPr>
        </p:nvGraphicFramePr>
        <p:xfrm>
          <a:off x="360363" y="1254125"/>
          <a:ext cx="7247491" cy="2130666"/>
        </p:xfrm>
        <a:graphic>
          <a:graphicData uri="http://schemas.openxmlformats.org/drawingml/2006/table">
            <a:tbl>
              <a:tblPr/>
              <a:tblGrid>
                <a:gridCol w="787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1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32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30169 – Jez. Inulec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LW30169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Naturalna (NAT)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biologiczne zależne od fizykochemii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fizykochemiczne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(woda)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elementy chemiczne (biota)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elementy chemiczne (substancje zakazane)</a:t>
                      </a:r>
                    </a:p>
                    <a:p>
                      <a:pPr marL="228600" marR="0" lvl="0" indent="-2286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obszary chronione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2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Narwi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6691DAD-2A8E-4F5F-B5C1-6D7748D53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230209"/>
              </p:ext>
            </p:extLst>
          </p:nvPr>
        </p:nvGraphicFramePr>
        <p:xfrm>
          <a:off x="360363" y="3832994"/>
          <a:ext cx="7247491" cy="1923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8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7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52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LWP_02.01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stosowania środków ochrony roślin.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Prawidłowe stosowanie środków ochrony roślin dla zapewnienia ochrony zasobów wodnych przed zanieczyszczeniem.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9526" marR="9526" marT="953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</a:txBody>
                  <a:tcPr marL="9526" marR="9526" marT="953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4328458B-5C4B-4577-A098-62545EE88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490850"/>
              </p:ext>
            </p:extLst>
          </p:nvPr>
        </p:nvGraphicFramePr>
        <p:xfrm>
          <a:off x="7607854" y="5537464"/>
          <a:ext cx="3970184" cy="334962"/>
        </p:xfrm>
        <a:graphic>
          <a:graphicData uri="http://schemas.openxmlformats.org/drawingml/2006/table">
            <a:tbl>
              <a:tblPr/>
              <a:tblGrid>
                <a:gridCol w="3970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Narwi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05" marB="456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7">
            <a:extLst>
              <a:ext uri="{FF2B5EF4-FFF2-40B4-BE49-F238E27FC236}">
                <a16:creationId xmlns:a16="http://schemas.microsoft.com/office/drawing/2014/main" id="{79431100-4534-4FDC-B095-361144F9E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9">
            <a:extLst>
              <a:ext uri="{FF2B5EF4-FFF2-40B4-BE49-F238E27FC236}">
                <a16:creationId xmlns:a16="http://schemas.microsoft.com/office/drawing/2014/main" id="{2B0FEF5B-F6A0-4306-89FB-DF7658E70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0ADAF70E-21B3-4054-8419-3B1832063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97013"/>
            <a:ext cx="6400800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 (9) dla obszarów chronionych (techniczne)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6CFE4AB5-9DDC-4D2E-8DFB-BA9FC227DF27}"/>
              </a:ext>
            </a:extLst>
          </p:cNvPr>
          <p:cNvGraphicFramePr>
            <a:graphicFrameLocks noGrp="1"/>
          </p:cNvGraphicFramePr>
          <p:nvPr/>
        </p:nvGraphicFramePr>
        <p:xfrm>
          <a:off x="7251700" y="5857875"/>
          <a:ext cx="4017963" cy="261938"/>
        </p:xfrm>
        <a:graphic>
          <a:graphicData uri="http://schemas.openxmlformats.org/drawingml/2006/table">
            <a:tbl>
              <a:tblPr/>
              <a:tblGrid>
                <a:gridCol w="4017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9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 topograficzny: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OpenStreetMap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5" marR="91455" marT="45682" marB="4568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31AB90E-204D-471B-9357-AF3CBD75C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999940"/>
              </p:ext>
            </p:extLst>
          </p:nvPr>
        </p:nvGraphicFramePr>
        <p:xfrm>
          <a:off x="257175" y="2027238"/>
          <a:ext cx="6400800" cy="3665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0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8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55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LWC_08.01</a:t>
                      </a:r>
                    </a:p>
                  </a:txBody>
                  <a:tcPr marL="8180" marR="8180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Realizacja działań wynikających z planów ochrony i planów zadań ochronnych dla obszarów chronionych.</a:t>
                      </a:r>
                    </a:p>
                  </a:txBody>
                  <a:tcPr marL="8180" marR="8180" marT="8175" marB="0" anchor="ctr"/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Łącznie 9 zadań technicznych, opracowanych na podstawie Uchwały nr XIX/368/12 Sejmiku Województwa Warmińsko-Mazurskiego z dnia 28 sierpnia 2012 r. w sprawie ustanowienia Planu Ochrony Mazurskiego Parku Krajobrazowego.</a:t>
                      </a:r>
                    </a:p>
                    <a:p>
                      <a:pPr marL="88900" marR="0" lvl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 tym działania w zakresie: 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regulacji własności gruntów,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ochrony przed zmianą stosunków wodnych,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 zasad gospodarki rybackiej i wędkarskiego połowu ryb,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zasad prowadzenia zabiegów melioracyjnych,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realizacji projektów ochrony i regeneracji ekosystemów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mokradłowych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gospodarki ściekowej,</a:t>
                      </a:r>
                    </a:p>
                    <a:p>
                      <a:pPr marL="8890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oraz zakaz likwidowania, zasypywania i przekształcania zbiorników wodnych, starorzeczy oraz obszarów wodno-błotnych.</a:t>
                      </a:r>
                    </a:p>
                    <a:p>
                      <a:pPr marL="171450" marR="0" lvl="0" indent="-17145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80" marR="8180" marT="8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</a:t>
                      </a:r>
                    </a:p>
                  </a:txBody>
                  <a:tcPr marL="8180" marR="8180" marT="817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39" name="pole tekstowe 1">
            <a:extLst>
              <a:ext uri="{FF2B5EF4-FFF2-40B4-BE49-F238E27FC236}">
                <a16:creationId xmlns:a16="http://schemas.microsoft.com/office/drawing/2014/main" id="{8BD64AB4-DFA5-4264-ADCF-067782E6A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345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wybrany przykład: Jezioro Inulec</a:t>
            </a:r>
          </a:p>
        </p:txBody>
      </p:sp>
      <p:pic>
        <p:nvPicPr>
          <p:cNvPr id="5140" name="Obraz 2">
            <a:extLst>
              <a:ext uri="{FF2B5EF4-FFF2-40B4-BE49-F238E27FC236}">
                <a16:creationId xmlns:a16="http://schemas.microsoft.com/office/drawing/2014/main" id="{76BB7CBA-34C8-4E30-B9E4-AF348D3C1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1235075"/>
            <a:ext cx="4683125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17F6B328-258C-4565-A8E2-F689033B5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1AF9C883-CB22-4656-9827-74333C126A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611E7A66-36B7-4E91-84F8-505BEB4E7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4313"/>
            <a:ext cx="11401425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 – 2 działania, w tym jedno techniczne i jedno nietechniczne: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9CFD345-0DB7-451F-AD87-AF78483C9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739210"/>
              </p:ext>
            </p:extLst>
          </p:nvPr>
        </p:nvGraphicFramePr>
        <p:xfrm>
          <a:off x="260350" y="2092325"/>
          <a:ext cx="11398250" cy="3492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6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2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94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LWHM_02.01</a:t>
                      </a: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obrębie litoralu polegające na mozaikowym usuwaniu trzcinowisk poza okresem wegetacyjnym </a:t>
                      </a:r>
                      <a:b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i lęgowym</a:t>
                      </a:r>
                    </a:p>
                  </a:txBody>
                  <a:tcPr marL="8179" marR="8179" marT="817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Optymalizacja funkcjonowania strefy buforowej, przywrócenie różnorodności warunków siedliskowych, ograniczenie negatywnych oddziaływań na jezioro ze strony odkładanej materii organicznej. Ograniczenie rozwoju gatunków inwazyjnych oraz nadmiernego zarastania jeziora monokulturami trzcinowymi.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Usuwanie biogenów wraz z biomasą roślinną. Działanie zalecane dla jezior zarastających bądź z dominacją monokultur trzcinowych. Mozaikowe wykaszanie trzcinowisk, nie może obejmować całej powierzchni trzcinowiska na wykaszanym odcinku.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Usuwać należy jedynie część roślin, bez ingerencji w dno zbiornika (kłącza nie mogą zostać usunięte). Wykaszanie należy przeprowadzać  poza okresem lęgowym oraz sezonem wegetacji. Usunięciu podlegają są martwe części roślin z wbudowanymi substancjami biogennymi. Zasięg wykaszania (w układzie mozaikowym) nie może przekraczać 1/3 całkowitej powierzchni monokultur trzcinowych.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Powierzchnia monokultur trzcinowych przeznaczanych do wykaszania w systemie mozaikowym – 1/4 do 1/3 całkowitej powierzchni trzcinowisk.</a:t>
                      </a:r>
                    </a:p>
                  </a:txBody>
                  <a:tcPr marL="8179" marR="8179" marT="817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(ciągłe)</a:t>
                      </a:r>
                    </a:p>
                  </a:txBody>
                  <a:tcPr marL="8179" marR="8179" marT="817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31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2 Programy Ochrony Środowiska.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90" name="pole tekstowe 1">
            <a:extLst>
              <a:ext uri="{FF2B5EF4-FFF2-40B4-BE49-F238E27FC236}">
                <a16:creationId xmlns:a16="http://schemas.microsoft.com/office/drawing/2014/main" id="{FE6F0219-EC58-449C-A0D3-736457F3E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3982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wybrany przykład: Jezioro Inulec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5F538FEB-1751-467C-939A-C70FB3771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026B348F-D4BC-4384-8EFA-BFBB6DC2F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D86F309-DFCD-4FCD-B6AD-D6866763D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63" y="1235075"/>
            <a:ext cx="467995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5">
            <a:extLst>
              <a:ext uri="{FF2B5EF4-FFF2-40B4-BE49-F238E27FC236}">
                <a16:creationId xmlns:a16="http://schemas.microsoft.com/office/drawing/2014/main" id="{9631142F-4544-4AA0-93A2-373515AA7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11843"/>
            <a:ext cx="5969000" cy="89255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3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3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LWHM_02.01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Aktywne kształtowanie stref buforowych w obrębie litoralu polegające na mozaikowym usuwaniu trzcinowisk poza okresem wegetacyjnym </a:t>
            </a:r>
            <a:b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lęgowym</a:t>
            </a:r>
          </a:p>
        </p:txBody>
      </p:sp>
      <p:sp>
        <p:nvSpPr>
          <p:cNvPr id="9222" name="pole tekstowe 1">
            <a:extLst>
              <a:ext uri="{FF2B5EF4-FFF2-40B4-BE49-F238E27FC236}">
                <a16:creationId xmlns:a16="http://schemas.microsoft.com/office/drawing/2014/main" id="{64396085-00FB-425E-920D-6809E474B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171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wybrany przykład: Jezioro Inulec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49C03FE-D1A3-450E-BC04-6F5ED6DC57BE}"/>
              </a:ext>
            </a:extLst>
          </p:cNvPr>
          <p:cNvSpPr txBox="1"/>
          <p:nvPr/>
        </p:nvSpPr>
        <p:spPr>
          <a:xfrm>
            <a:off x="257175" y="2438231"/>
            <a:ext cx="59690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Ok. 3,4 ha powierzchni usuwanych trzcinowisk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tempa zarastania zbiornika oraz usunięcie z misy jeziornej części substancji biogennych związanych w biomasie usuwanej roślinności.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Inne wybrane korzyści: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udostepnienie przestrzeni wodnej dla innych gatunków flory i fauny, poprawa bioróżnorodności, 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odtworzenie tarlisk,</a:t>
            </a:r>
          </a:p>
          <a:p>
            <a:pPr marL="171450" indent="-171450" algn="just" defTabSz="914400" eaLnBrk="1" fontAlgn="ctr" hangingPunct="1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Ograniczenie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ewapotranspiracji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(parowanie z powierzchni trzcinowisk  jest o ok. 30% wyższe niż z otwartej powierzchni wodnej.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ograniczania powierzchni monokultur trzcinowych, działanie będzie polegało na zimowym naprzemiennym wykaszaniu fragmentów litoralu w układzie mozaikowym. Dopuszczalne jest coroczne powtarzanie  zabiegów na powierzchniach, na których zaobserwowano nadmierną sukcesję roślinności szuwarowej. </a:t>
            </a: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Założona wielkość ładunków azotu i fosforu absorbowanego przez usuwaną biomasę 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makrofitów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z 0,1 ha wynosi odpowiednio: 34,6 kg N i 3,4 kg P.</a:t>
            </a: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8EEAE1CD-DF97-4A20-9508-163DB4516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047476"/>
              </p:ext>
            </p:extLst>
          </p:nvPr>
        </p:nvGraphicFramePr>
        <p:xfrm>
          <a:off x="6748463" y="5860232"/>
          <a:ext cx="4383087" cy="363537"/>
        </p:xfrm>
        <a:graphic>
          <a:graphicData uri="http://schemas.openxmlformats.org/drawingml/2006/table">
            <a:tbl>
              <a:tblPr/>
              <a:tblGrid>
                <a:gridCol w="4383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5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465" marB="4546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B03ECD7-1836-4B73-9260-B23F37FB1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926" y="1477356"/>
            <a:ext cx="4537074" cy="4126519"/>
          </a:xfrm>
          <a:prstGeom prst="rect">
            <a:avLst/>
          </a:prstGeom>
        </p:spPr>
      </p:pic>
      <p:pic>
        <p:nvPicPr>
          <p:cNvPr id="11266" name="Obraz 7">
            <a:extLst>
              <a:ext uri="{FF2B5EF4-FFF2-40B4-BE49-F238E27FC236}">
                <a16:creationId xmlns:a16="http://schemas.microsoft.com/office/drawing/2014/main" id="{33CC00E3-9A00-4125-B302-BF507B49B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9">
            <a:extLst>
              <a:ext uri="{FF2B5EF4-FFF2-40B4-BE49-F238E27FC236}">
                <a16:creationId xmlns:a16="http://schemas.microsoft.com/office/drawing/2014/main" id="{133F8451-999D-44A6-8333-2031F34B2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pole tekstowe 1">
            <a:extLst>
              <a:ext uri="{FF2B5EF4-FFF2-40B4-BE49-F238E27FC236}">
                <a16:creationId xmlns:a16="http://schemas.microsoft.com/office/drawing/2014/main" id="{7776B6D1-4FC5-4455-A90F-C67568302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2662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przykład II: Jezioro Toczyłowo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64EAE59E-BB04-48AC-8FAA-C0EC34EE3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873068"/>
            <a:ext cx="7294563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podstawowe: 3 działania nietechniczne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B1A11E5-92F3-4CE4-93D8-71AB22986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666262"/>
              </p:ext>
            </p:extLst>
          </p:nvPr>
        </p:nvGraphicFramePr>
        <p:xfrm>
          <a:off x="360363" y="1254125"/>
          <a:ext cx="7294563" cy="1508740"/>
        </p:xfrm>
        <a:graphic>
          <a:graphicData uri="http://schemas.openxmlformats.org/drawingml/2006/table">
            <a:tbl>
              <a:tblPr/>
              <a:tblGrid>
                <a:gridCol w="792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6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53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66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JCWP PLLW 30124 – Jez. Toczyłowo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18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Kod JCWP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LW30124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Naturalna (NAT)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-1397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cechy chemiczne (woda)</a:t>
                      </a:r>
                    </a:p>
                    <a:p>
                      <a:pPr marL="228600" marR="0" lvl="0" indent="-1397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Presje na cechy chemiczne (biota)</a:t>
                      </a:r>
                    </a:p>
                    <a:p>
                      <a:pPr marL="228600" marR="0" lvl="0" indent="-1397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cechy chemiczne (substancje zakazane)</a:t>
                      </a:r>
                    </a:p>
                    <a:p>
                      <a:pPr marL="228600" marR="0" lvl="0" indent="-13970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Presja na obszary chronione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6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 wodny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Narwi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Ocena ryzyka nieosiągnięcia  celu środowiskowego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E34CCFD-9447-4AC8-A191-7572EF9F4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581742"/>
              </p:ext>
            </p:extLst>
          </p:nvPr>
        </p:nvGraphicFramePr>
        <p:xfrm>
          <a:off x="360363" y="3251687"/>
          <a:ext cx="7294563" cy="2823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0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7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9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645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LWC_11.01</a:t>
                      </a:r>
                    </a:p>
                  </a:txBody>
                  <a:tcPr marL="8179" marR="8179" marT="818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Kontrole dotyczące stosowania programu działań mających na celu zmniejszenie zanieczyszczenia wód azotanami pochodzącymi ze źródeł rolniczych oraz zapobieganie dalszemu zanieczyszczeniu przez podmioty prowadzące produkcję rolną i działalność.</a:t>
                      </a:r>
                    </a:p>
                  </a:txBody>
                  <a:tcPr marL="8179" marR="8179" marT="818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Działania kontrolne przestrzegania przez rolników rozporządzenia z dnia 12 lutego 2020 r w sprawie przyjęcia „Programu działań mających na celu zmniejszenie zanieczyszczenia wód azotanami pochodzącymi ze źródeł rolniczych oraz zapobieganie dalszemu zanieczyszczeniu” zgodnie z art. 108 pr. w., tj.: 1) stosowania programu działań, 2) spełnienia obowiązku posiadania planu nawożenia azotem, 3) stosowania nawozów zgodnie z planem nawożenia azotem.</a:t>
                      </a:r>
                    </a:p>
                  </a:txBody>
                  <a:tcPr marL="8179" marR="8179" marT="818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8179" marR="8179" marT="818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5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LWP_02.01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stosowania środków ochrony roślin.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Prawidłowe stosowanie środków ochrony roślin dla zapewnienia ochrony zasobów wodnych przed zanieczyszczeniem.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9525" marR="9525" marT="953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66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LWP_09.01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gospodarowania wodami oraz przeglądy pozwoleń wodnoprawnych.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Kontrola przestrzegania warunków ustalonych w decyzjach i korzystania z wód w ramach procedury kontroli gospodarowania wodami (na podstawie art. 334 Prawa wodnego) oraz wykonanie przeglądów pozwoleń wodnoprawnych (na podstawie art. 416 Prawa wodnego).</a:t>
                      </a:r>
                    </a:p>
                  </a:txBody>
                  <a:tcPr marL="9525" marR="9525" marT="953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(ciągłe)</a:t>
                      </a:r>
                    </a:p>
                  </a:txBody>
                  <a:tcPr marL="9525" marR="9525" marT="953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2E57C010-E09E-4966-BA22-941701F43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720085"/>
              </p:ext>
            </p:extLst>
          </p:nvPr>
        </p:nvGraphicFramePr>
        <p:xfrm>
          <a:off x="7654926" y="5555369"/>
          <a:ext cx="4458416" cy="334962"/>
        </p:xfrm>
        <a:graphic>
          <a:graphicData uri="http://schemas.openxmlformats.org/drawingml/2006/table">
            <a:tbl>
              <a:tblPr/>
              <a:tblGrid>
                <a:gridCol w="4458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Narwi – prezentowany przykład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51" marR="91451" marT="45605" marB="456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10322ED-821C-479A-87B6-FB41632EC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470BB9AD-1EE1-4D6E-8517-6284E235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420652BB-0107-43AD-A2DA-A86755015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484313"/>
            <a:ext cx="11401425" cy="246062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Działania uzupełniające: 3 działania uzupełniające, w tym 1 działanie techniczne ciągłe i 2 działania nietechniczne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11B58F5-47CF-48B5-BCBC-A63F5480E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899552"/>
              </p:ext>
            </p:extLst>
          </p:nvPr>
        </p:nvGraphicFramePr>
        <p:xfrm>
          <a:off x="260350" y="1858963"/>
          <a:ext cx="11401425" cy="4130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0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6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5422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LWHM_01.02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Aktywne kształtowanie stref buforowych w pasie 15 m od linii brzegowej jezior</a:t>
                      </a: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Tworzenie strefy buforowej dla ograniczenia spływu biogenów i zawiesin ze zlewni. Szczególnie istotne w zlewniach intensywnie użytkowanych rolniczo. Ograniczenie zamulania oraz redukcja dopływu biogenów. Utworzenie płatów nieużytkowanej roślinności jako ostoi różnorodności biologicznej. 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Długość odcinka linii brzegowej (tworzenie lub uzupełnienie strefy buforowej) – 2270 </a:t>
                      </a:r>
                      <a:r>
                        <a:rPr kumimoji="0" lang="pl-PL" sz="10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mb</a:t>
                      </a: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8179" marR="8179" marT="817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Techniczne (ciągłe)</a:t>
                      </a: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86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Ograniczenie zanieczyszczenia jezior związkami biogennymi pochodzącymi z rolnictwa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Promocja działań wynikające ze zbioru zaleceń dobrych praktyk rolniczych dotyczących ograniczenia zanieczyszczenia związkami azotu i fosforu, w tym w szczególności działania ograniczające migrację biogenów wraz ze spływem powierzchniowym oraz działania wynikające z Kodeksu doradczego dobrej praktyki rolniczej dotyczącej ograniczenia emisji amoniaku. Działania doradcze ukierunkowane są na: doradztwo technologiczne, pomoc rolnikom w ubieganiu się o przyznanie pomocy finansowej ze środków pochodzących z funduszy UE lub innych instytucji krajowych i zagranicznych. Działania edukacyjne dotyczące właściwego sposobu stosowania środków ochrony roślin (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pestydcydów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Szkolenia dla gospodarstw rolnych (38).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8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LWP_08.01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pod kątem poprawy efektywności ograniczania dopływu zanieczyszczeń do jcwp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Programu Ochrony Środowiska w celu ograniczenia emisji zanieczyszczeń do powietrza substancji będących czynnikami presji w wodzie oraz redukcji dopływu substancji priorytetowych ze zlewni do </a:t>
                      </a:r>
                      <a:r>
                        <a:rPr kumimoji="0" lang="pl-PL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jcwp</a:t>
                      </a: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Weryfikacja obejmująca 5 Programów Ochrony Środowiska.</a:t>
                      </a: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+mn-ea"/>
                          <a:cs typeface="Arial" panose="020B0604020202020204" pitchFamily="34" charset="0"/>
                        </a:rPr>
                        <a:t>Nietechniczne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79" marR="8179" marT="817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339" name="pole tekstowe 1">
            <a:extLst>
              <a:ext uri="{FF2B5EF4-FFF2-40B4-BE49-F238E27FC236}">
                <a16:creationId xmlns:a16="http://schemas.microsoft.com/office/drawing/2014/main" id="{3196E1DA-2DC7-487D-B8BE-D1A7AB1AB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401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wybrany przykład: Jezioro Toczyłowo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4C10AD84-94D1-436D-9449-C88FDD3A9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FC8D7F0F-46EF-4C57-9C0C-6EC099BAC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9C9C5465-2123-49ED-9FAD-F9A2BFECC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06513"/>
            <a:ext cx="6084888" cy="49244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LWHM_01.02 - Aktywne kształtowanie stref buforowych w pasie </a:t>
            </a:r>
            <a:b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 m od linii brzegowej jezior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9FC82CE-D25D-42F3-A527-82A10D7EC061}"/>
              </a:ext>
            </a:extLst>
          </p:cNvPr>
          <p:cNvSpPr txBox="1"/>
          <p:nvPr/>
        </p:nvSpPr>
        <p:spPr>
          <a:xfrm>
            <a:off x="350838" y="2160588"/>
            <a:ext cx="4994275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ctr" hangingPunct="1">
              <a:defRPr/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2270 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mb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strefy buforowej </a:t>
            </a:r>
          </a:p>
          <a:p>
            <a:pPr algn="ctr" defTabSz="914400" eaLnBrk="1" fontAlgn="ctr" hangingPunct="1">
              <a:defRPr/>
            </a:pPr>
            <a:endParaRPr 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Utworzenie lub/oraz uzupełnienie strefy buforowej dla ograniczenia spływu biogenów i zawiesin ze zlewni. 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Głównym celem realizacji działania, poza poprawą stanu hydromorfologicznego, jest ograniczenie zamulania zbiornika oraz redukcja dopływu biogenów. Ma to szczególne znaczenie w sytuacji znacznego udziału terenów zabudowanych oraz użytkowanych rolniczo w zlewni oraz ograniczonej wymiany wód.</a:t>
            </a:r>
          </a:p>
          <a:p>
            <a:pPr algn="just" defTabSz="914400" eaLnBrk="1" fontAlgn="ctr" hangingPunct="1">
              <a:defRPr/>
            </a:pPr>
            <a:endParaRPr lang="pl-PL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</a:endParaRPr>
          </a:p>
          <a:p>
            <a:pPr algn="just" defTabSz="914400" eaLnBrk="1" fontAlgn="ctr" hangingPunct="1">
              <a:defRPr/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przypadku właścicieli gruntów przybrzeżnych działanie realizowane w formie zaleceń przekazywanych w ramach akcji edukacyjnych dot. realizacji Programu Azotanowego. Zachęcanie właścicieli gruntów rolnych sąsiadujących z jeziorami do utrzymywania/tworzenia stref buforowych.</a:t>
            </a: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3AF4F487-74CE-46BA-9D22-4947A0789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308462"/>
              </p:ext>
            </p:extLst>
          </p:nvPr>
        </p:nvGraphicFramePr>
        <p:xfrm>
          <a:off x="6450423" y="5824188"/>
          <a:ext cx="5181139" cy="365125"/>
        </p:xfrm>
        <a:graphic>
          <a:graphicData uri="http://schemas.openxmlformats.org/drawingml/2006/table">
            <a:tbl>
              <a:tblPr/>
              <a:tblGrid>
                <a:gridCol w="5181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Podkład: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ortofotomapa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GUGiK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WMS; https://mapy.geoportal.gov.pl/wss/service/PZGIK/ORTO/WMS/StandardResolution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663" marB="4566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368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50B11E9-EED5-4757-A6BD-12F5FE40C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1270000"/>
            <a:ext cx="4620699" cy="460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pole tekstowe 1">
            <a:extLst>
              <a:ext uri="{FF2B5EF4-FFF2-40B4-BE49-F238E27FC236}">
                <a16:creationId xmlns:a16="http://schemas.microsoft.com/office/drawing/2014/main" id="{4B4BF680-62CB-4E79-A415-5B6A14109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15317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obszar dorzecza Wisły, region wodny Narwi – wybrany przykład: Jezioro Toczyłowo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Narwi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67173" y="3140704"/>
          <a:ext cx="4295775" cy="257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843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RW</a:t>
                      </a:r>
                      <a:r>
                        <a:rPr lang="pl-PL" sz="1100" baseline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Narwi</a:t>
                      </a:r>
                      <a:endParaRPr lang="pl-PL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5*</a:t>
                      </a:r>
                      <a:endParaRPr lang="pl-PL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328437"/>
            <a:ext cx="61536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-czwartorzędowe piętro wodonośne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57331" y="5715953"/>
            <a:ext cx="51052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* jcwpd nr 50, 51 zlokalizowane są na obszarze dwóch regionów wodnych</a:t>
            </a: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6BB1679B-5503-4B0C-99B7-2265710F2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610" y="891146"/>
            <a:ext cx="5628455" cy="511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9"/>
          <a:stretch/>
        </p:blipFill>
        <p:spPr>
          <a:xfrm>
            <a:off x="5085928" y="1438396"/>
            <a:ext cx="7106072" cy="468638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Narwi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1184" y="1913250"/>
            <a:ext cx="490306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8 GZWP związanych z utworami 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neogeńsko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-czwartorzędowymi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2 GZWP związany z utworami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paleogeńsko-neogeńskimi</a:t>
            </a:r>
            <a:endParaRPr 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557B7BF-31AB-412E-AECD-6A3DFB368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9555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156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4"/>
          <a:stretch/>
        </p:blipFill>
        <p:spPr>
          <a:xfrm>
            <a:off x="4813012" y="1341205"/>
            <a:ext cx="7378988" cy="481077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Narwi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81184" y="1948586"/>
            <a:ext cx="49030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Dokumentowanie zasobów dyspozycyjnych wód podziemnych </a:t>
            </a:r>
          </a:p>
          <a:p>
            <a:endParaRPr lang="pl-PL" sz="14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Dokumentacja hydrogeologiczna ustalająca zasoby dyspozycyjne wód podziemnych obszaru bilansowego zlewni Biebrzy (2018 r.)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</a:rPr>
              <a:t>Ekosystemy zależne od wód podziemnych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557B7BF-31AB-412E-AECD-6A3DFB368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9555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409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Narwi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01082012"/>
              </p:ext>
            </p:extLst>
          </p:nvPr>
        </p:nvGraphicFramePr>
        <p:xfrm>
          <a:off x="2933689" y="2580166"/>
          <a:ext cx="7203358" cy="207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1" y="1971674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4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62125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4024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466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Agnieszka Piasecka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3418</Words>
  <Application>Microsoft Office PowerPoint</Application>
  <PresentationFormat>Panoramiczny</PresentationFormat>
  <Paragraphs>359</Paragraphs>
  <Slides>30</Slides>
  <Notes>30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139</cp:revision>
  <cp:lastPrinted>2021-05-06T12:51:49Z</cp:lastPrinted>
  <dcterms:created xsi:type="dcterms:W3CDTF">2017-12-14T14:22:37Z</dcterms:created>
  <dcterms:modified xsi:type="dcterms:W3CDTF">2021-06-08T07:15:53Z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