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9"/>
  </p:notesMasterIdLst>
  <p:sldIdLst>
    <p:sldId id="432" r:id="rId2"/>
    <p:sldId id="285" r:id="rId3"/>
    <p:sldId id="258" r:id="rId4"/>
    <p:sldId id="288" r:id="rId5"/>
    <p:sldId id="289" r:id="rId6"/>
    <p:sldId id="295" r:id="rId7"/>
    <p:sldId id="296" r:id="rId8"/>
    <p:sldId id="451" r:id="rId9"/>
    <p:sldId id="440" r:id="rId10"/>
    <p:sldId id="452" r:id="rId11"/>
    <p:sldId id="453" r:id="rId12"/>
    <p:sldId id="449" r:id="rId13"/>
    <p:sldId id="434" r:id="rId14"/>
    <p:sldId id="450" r:id="rId15"/>
    <p:sldId id="268" r:id="rId16"/>
    <p:sldId id="454" r:id="rId17"/>
    <p:sldId id="455" r:id="rId18"/>
    <p:sldId id="438" r:id="rId19"/>
    <p:sldId id="456" r:id="rId20"/>
    <p:sldId id="262" r:id="rId21"/>
    <p:sldId id="457" r:id="rId22"/>
    <p:sldId id="264" r:id="rId23"/>
    <p:sldId id="458" r:id="rId24"/>
    <p:sldId id="439" r:id="rId25"/>
    <p:sldId id="269" r:id="rId26"/>
    <p:sldId id="267" r:id="rId27"/>
    <p:sldId id="294" r:id="rId28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18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/>
  </p:normalViewPr>
  <p:slideViewPr>
    <p:cSldViewPr snapToGrid="0">
      <p:cViewPr>
        <p:scale>
          <a:sx n="100" d="100"/>
          <a:sy n="100" d="100"/>
        </p:scale>
        <p:origin x="5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lukowskak\Documents\2aPGW\Monitoring%20&#346;rodowiska\Wykresy%20PIG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lukowskak\Documents\2aPGW\Monitoring%20&#346;rodowiska\Wykresy%20PIG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PGW\KONSULTACJE_SPOLECZNE\P_Kielce_18.05.2021\kielce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PGW\KONSULTACJE_SPOLECZNE\P_Kielce_18.05.2021\kielce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PGW\KONSULTACJE_SPOLECZNE\P_Kielce_18.05.2021\kielce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PGW\KONSULTACJE_SPOLECZNE\P_Kielce_18.05.2021\kielce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PGW\KONSULTACJE_SPOLECZNE\P_Kielce_18.05.2021\kielc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Harmonogram!$B$37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Harmonogram!$B$50</c:f>
              <c:numCache>
                <c:formatCode>0.00%</c:formatCode>
                <c:ptCount val="1"/>
                <c:pt idx="0">
                  <c:v>1.0538641686182669E-2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81-49F2-9918-C5789E87B13F}"/>
            </c:ext>
          </c:extLst>
        </c:ser>
        <c:ser>
          <c:idx val="1"/>
          <c:order val="1"/>
          <c:tx>
            <c:strRef>
              <c:f>Harmonogram!$C$37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Harmonogram!$C$50</c:f>
              <c:numCache>
                <c:formatCode>0.00%</c:formatCode>
                <c:ptCount val="1"/>
                <c:pt idx="0">
                  <c:v>2.3419203747072601E-2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81-49F2-9918-C5789E87B13F}"/>
            </c:ext>
          </c:extLst>
        </c:ser>
        <c:ser>
          <c:idx val="2"/>
          <c:order val="2"/>
          <c:tx>
            <c:strRef>
              <c:f>Harmonogram!$D$37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Harmonogram!$D$50</c:f>
              <c:numCache>
                <c:formatCode>0.00%</c:formatCode>
                <c:ptCount val="1"/>
                <c:pt idx="0">
                  <c:v>5.8548009367681499E-4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81-49F2-9918-C5789E87B13F}"/>
            </c:ext>
          </c:extLst>
        </c:ser>
        <c:ser>
          <c:idx val="3"/>
          <c:order val="3"/>
          <c:tx>
            <c:strRef>
              <c:f>Harmonogram!$E$37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Harmonogram!$E$50</c:f>
              <c:numCache>
                <c:formatCode>0.00%</c:formatCode>
                <c:ptCount val="1"/>
                <c:pt idx="0">
                  <c:v>0.54098360655737709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81-49F2-9918-C5789E87B13F}"/>
            </c:ext>
          </c:extLst>
        </c:ser>
        <c:ser>
          <c:idx val="4"/>
          <c:order val="4"/>
          <c:tx>
            <c:strRef>
              <c:f>Harmonogram!$F$37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Harmonogram!$F$50</c:f>
            </c:numRef>
          </c:val>
          <c:extLst>
            <c:ext xmlns:c16="http://schemas.microsoft.com/office/drawing/2014/chart" uri="{C3380CC4-5D6E-409C-BE32-E72D297353CC}">
              <c16:uniqueId val="{00000004-9181-49F2-9918-C5789E87B13F}"/>
            </c:ext>
          </c:extLst>
        </c:ser>
        <c:ser>
          <c:idx val="5"/>
          <c:order val="5"/>
          <c:tx>
            <c:strRef>
              <c:f>Harmonogram!$G$37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Harmonogram!$G$50</c:f>
              <c:numCache>
                <c:formatCode>0.00%</c:formatCode>
                <c:ptCount val="1"/>
                <c:pt idx="0">
                  <c:v>0.36124121779859486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81-49F2-9918-C5789E87B13F}"/>
            </c:ext>
          </c:extLst>
        </c:ser>
        <c:ser>
          <c:idx val="6"/>
          <c:order val="6"/>
          <c:tx>
            <c:strRef>
              <c:f>Harmonogram!$H$37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Harmonogram!$H$50</c:f>
              <c:numCache>
                <c:formatCode>0.00%</c:formatCode>
                <c:ptCount val="1"/>
                <c:pt idx="0">
                  <c:v>6.323185011709602E-2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81-49F2-9918-C5789E87B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11757777486079"/>
          <c:y val="0.10254324033489935"/>
          <c:w val="0.28810165752627231"/>
          <c:h val="0.8974567596651007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090-4C7C-9DD6-520F7A5BEDA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090-4C7C-9DD6-520F7A5BEDA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090-4C7C-9DD6-520F7A5BEDA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090-4C7C-9DD6-520F7A5BEDA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090-4C7C-9DD6-520F7A5BEDA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090-4C7C-9DD6-520F7A5BEDA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090-4C7C-9DD6-520F7A5BEDA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6090-4C7C-9DD6-520F7A5BEDA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6090-4C7C-9DD6-520F7A5BEDA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6090-4C7C-9DD6-520F7A5BEDA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6090-4C7C-9DD6-520F7A5BEDA2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6090-4C7C-9DD6-520F7A5BEDA2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6090-4C7C-9DD6-520F7A5BEDA2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6090-4C7C-9DD6-520F7A5BEDA2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6090-4C7C-9DD6-520F7A5BEDA2}"/>
              </c:ext>
            </c:extLst>
          </c:dPt>
          <c:dLbls>
            <c:dLbl>
              <c:idx val="0"/>
              <c:layout>
                <c:manualLayout>
                  <c:x val="3.1762700382296533E-2"/>
                  <c:y val="-2.198993159860328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90-4C7C-9DD6-520F7A5BEDA2}"/>
                </c:ext>
              </c:extLst>
            </c:dLbl>
            <c:dLbl>
              <c:idx val="1"/>
              <c:layout>
                <c:manualLayout>
                  <c:x val="6.994452784841583E-2"/>
                  <c:y val="1.645997255036387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90-4C7C-9DD6-520F7A5BEDA2}"/>
                </c:ext>
              </c:extLst>
            </c:dLbl>
            <c:dLbl>
              <c:idx val="2"/>
              <c:layout>
                <c:manualLayout>
                  <c:x val="1.4604255553911453E-2"/>
                  <c:y val="6.14973859633367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90-4C7C-9DD6-520F7A5BEDA2}"/>
                </c:ext>
              </c:extLst>
            </c:dLbl>
            <c:dLbl>
              <c:idx val="3"/>
              <c:layout>
                <c:manualLayout>
                  <c:x val="2.7699139747609371E-2"/>
                  <c:y val="-4.3713426223071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90-4C7C-9DD6-520F7A5BEDA2}"/>
                </c:ext>
              </c:extLst>
            </c:dLbl>
            <c:dLbl>
              <c:idx val="4"/>
              <c:layout>
                <c:manualLayout>
                  <c:x val="2.3499154045433037E-2"/>
                  <c:y val="-4.72113062596252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090-4C7C-9DD6-520F7A5BEDA2}"/>
                </c:ext>
              </c:extLst>
            </c:dLbl>
            <c:dLbl>
              <c:idx val="5"/>
              <c:layout>
                <c:manualLayout>
                  <c:x val="2.2092860960473325E-2"/>
                  <c:y val="2.488070649011245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090-4C7C-9DD6-520F7A5BEDA2}"/>
                </c:ext>
              </c:extLst>
            </c:dLbl>
            <c:dLbl>
              <c:idx val="6"/>
              <c:layout>
                <c:manualLayout>
                  <c:x val="2.2729114113654001E-2"/>
                  <c:y val="5.927626173813938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090-4C7C-9DD6-520F7A5BEDA2}"/>
                </c:ext>
              </c:extLst>
            </c:dLbl>
            <c:dLbl>
              <c:idx val="7"/>
              <c:layout>
                <c:manualLayout>
                  <c:x val="2.4990553223648602E-2"/>
                  <c:y val="1.31977765635674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090-4C7C-9DD6-520F7A5BEDA2}"/>
                </c:ext>
              </c:extLst>
            </c:dLbl>
            <c:dLbl>
              <c:idx val="8"/>
              <c:layout>
                <c:manualLayout>
                  <c:x val="3.0658023291835604E-2"/>
                  <c:y val="3.46320346320345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090-4C7C-9DD6-520F7A5BEDA2}"/>
                </c:ext>
              </c:extLst>
            </c:dLbl>
            <c:dLbl>
              <c:idx val="10"/>
              <c:layout>
                <c:manualLayout>
                  <c:x val="-2.4968425639402079E-2"/>
                  <c:y val="4.42046776788646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090-4C7C-9DD6-520F7A5BEDA2}"/>
                </c:ext>
              </c:extLst>
            </c:dLbl>
            <c:dLbl>
              <c:idx val="11"/>
              <c:layout>
                <c:manualLayout>
                  <c:x val="-3.2710441836793745E-2"/>
                  <c:y val="-3.892630936540545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090-4C7C-9DD6-520F7A5BEDA2}"/>
                </c:ext>
              </c:extLst>
            </c:dLbl>
            <c:dLbl>
              <c:idx val="12"/>
              <c:layout>
                <c:manualLayout>
                  <c:x val="-4.0509649328853349E-2"/>
                  <c:y val="-4.78846892589314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090-4C7C-9DD6-520F7A5BEDA2}"/>
                </c:ext>
              </c:extLst>
            </c:dLbl>
            <c:dLbl>
              <c:idx val="13"/>
              <c:layout>
                <c:manualLayout>
                  <c:x val="-6.8177640246331076E-3"/>
                  <c:y val="-4.070123030255310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090-4C7C-9DD6-520F7A5BEDA2}"/>
                </c:ext>
              </c:extLst>
            </c:dLbl>
            <c:dLbl>
              <c:idx val="14"/>
              <c:layout>
                <c:manualLayout>
                  <c:x val="6.2139228227431394E-3"/>
                  <c:y val="-3.732232941521418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090-4C7C-9DD6-520F7A5BEDA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Jednostki_GZW!$A$4:$A$19</c:f>
              <c:strCache>
                <c:ptCount val="7"/>
                <c:pt idx="0">
                  <c:v>PGWWP: RZGW, ZZ; WIOŚ/GIOŚ</c:v>
                </c:pt>
                <c:pt idx="1">
                  <c:v>gmina lub przedsiębiorstwo wodociągowo-kanalizacyjne</c:v>
                </c:pt>
                <c:pt idx="2">
                  <c:v>województwo, powiat i gmina</c:v>
                </c:pt>
                <c:pt idx="3">
                  <c:v>PGWWP: RZGW</c:v>
                </c:pt>
                <c:pt idx="4">
                  <c:v>sprawujący zarząd i sprawujący nadzór nad obszarami chronionymi</c:v>
                </c:pt>
                <c:pt idx="5">
                  <c:v>właściciel wód obowiązany do utrzymania wód</c:v>
                </c:pt>
                <c:pt idx="6">
                  <c:v>PGWWP: ZZ; właściciel urządzenia wodnego</c:v>
                </c:pt>
              </c:strCache>
            </c:strRef>
          </c:cat>
          <c:val>
            <c:numRef>
              <c:f>Jednostki_GZW!$AC$4:$AC$19</c:f>
              <c:numCache>
                <c:formatCode>0.00%</c:formatCode>
                <c:ptCount val="7"/>
                <c:pt idx="0">
                  <c:v>1.1743981209630064E-3</c:v>
                </c:pt>
                <c:pt idx="1">
                  <c:v>0.17498532002348796</c:v>
                </c:pt>
                <c:pt idx="2">
                  <c:v>3.69935408103347E-2</c:v>
                </c:pt>
                <c:pt idx="3">
                  <c:v>3.9342337052260715E-2</c:v>
                </c:pt>
                <c:pt idx="4">
                  <c:v>0.54374633000587203</c:v>
                </c:pt>
                <c:pt idx="5">
                  <c:v>4.5801526717557252E-2</c:v>
                </c:pt>
                <c:pt idx="6">
                  <c:v>4.0516735173223725E-2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6090-4C7C-9DD6-520F7A5BE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241105933645329"/>
          <c:y val="4.8969260066081682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EE3-4167-8BF5-0BB4DB688278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EE3-4167-8BF5-0BB4DB68827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ŚrodkowaWisla!$F$53:$F$54</c:f>
              <c:strCache>
                <c:ptCount val="2"/>
                <c:pt idx="0">
                  <c:v>pozostałe typu RWHM</c:v>
                </c:pt>
                <c:pt idx="1">
                  <c:v>RWHM_02.01</c:v>
                </c:pt>
              </c:strCache>
            </c:strRef>
          </c:cat>
          <c:val>
            <c:numRef>
              <c:f>ŚrodkowaWisla!$G$53:$G$54</c:f>
              <c:numCache>
                <c:formatCode>0%</c:formatCode>
                <c:ptCount val="2"/>
                <c:pt idx="0">
                  <c:v>0.77</c:v>
                </c:pt>
                <c:pt idx="1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E3-4167-8BF5-0BB4DB68827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236067366579185"/>
          <c:y val="5.5555555555555552E-2"/>
          <c:w val="0.53888888888888886"/>
          <c:h val="0.8981481481481481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485-4F51-8397-0EBE0194ED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485-4F51-8397-0EBE0194ED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485-4F51-8397-0EBE0194ED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485-4F51-8397-0EBE0194EDB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'GZachWisla (2)'!$C$6:$C$9</c:f>
              <c:strCache>
                <c:ptCount val="4"/>
                <c:pt idx="0">
                  <c:v>RWC (presje skumulowane)</c:v>
                </c:pt>
                <c:pt idx="1">
                  <c:v>RWP (presje fizykochemiczne)</c:v>
                </c:pt>
                <c:pt idx="2">
                  <c:v>RWHM (presje hydromorfologiczne)</c:v>
                </c:pt>
                <c:pt idx="3">
                  <c:v>RWH (presje hydrologiczne)</c:v>
                </c:pt>
              </c:strCache>
            </c:strRef>
          </c:cat>
          <c:val>
            <c:numRef>
              <c:f>'GZachWisla (2)'!$D$6:$D$9</c:f>
              <c:numCache>
                <c:formatCode>0%</c:formatCode>
                <c:ptCount val="4"/>
                <c:pt idx="0">
                  <c:v>0.41</c:v>
                </c:pt>
                <c:pt idx="1">
                  <c:v>0.3</c:v>
                </c:pt>
                <c:pt idx="2">
                  <c:v>0.28000000000000003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85-4F51-8397-0EBE0194EDB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solidFill>
            <a:schemeClr val="bg1"/>
          </a:solidFill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ayout>
        <c:manualLayout>
          <c:xMode val="edge"/>
          <c:yMode val="edge"/>
          <c:x val="2.0832458442694667E-2"/>
          <c:y val="0.22444444444444445"/>
          <c:w val="0.30416754155730535"/>
          <c:h val="0.5511111111111111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Harmonogram!$K$5</c:f>
              <c:numCache>
                <c:formatCode>0.00%</c:formatCode>
                <c:ptCount val="1"/>
                <c:pt idx="0">
                  <c:v>8.9392133492252682E-3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6F-4779-B9F8-0559F537AB0C}"/>
            </c:ext>
          </c:extLst>
        </c:ser>
        <c:ser>
          <c:idx val="1"/>
          <c:order val="1"/>
          <c:tx>
            <c:strRef>
              <c:f>Harmonogram!$L$4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Harmonogram!$L$5</c:f>
            </c:numRef>
          </c:val>
          <c:extLst>
            <c:ext xmlns:c16="http://schemas.microsoft.com/office/drawing/2014/chart" uri="{C3380CC4-5D6E-409C-BE32-E72D297353CC}">
              <c16:uniqueId val="{00000001-BF6F-4779-B9F8-0559F537AB0C}"/>
            </c:ext>
          </c:extLst>
        </c:ser>
        <c:ser>
          <c:idx val="2"/>
          <c:order val="2"/>
          <c:tx>
            <c:strRef>
              <c:f>Harmonogram!$M$4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Harmonogram!$M$5</c:f>
            </c:numRef>
          </c:val>
          <c:extLst>
            <c:ext xmlns:c16="http://schemas.microsoft.com/office/drawing/2014/chart" uri="{C3380CC4-5D6E-409C-BE32-E72D297353CC}">
              <c16:uniqueId val="{00000002-BF6F-4779-B9F8-0559F537AB0C}"/>
            </c:ext>
          </c:extLst>
        </c:ser>
        <c:ser>
          <c:idx val="3"/>
          <c:order val="3"/>
          <c:tx>
            <c:strRef>
              <c:f>Harmonogram!$N$4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Harmonogram!$N$5</c:f>
              <c:numCache>
                <c:formatCode>0.00%</c:formatCode>
                <c:ptCount val="1"/>
                <c:pt idx="0">
                  <c:v>0.54350417163289633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6F-4779-B9F8-0559F537AB0C}"/>
            </c:ext>
          </c:extLst>
        </c:ser>
        <c:ser>
          <c:idx val="4"/>
          <c:order val="4"/>
          <c:tx>
            <c:strRef>
              <c:f>Harmonogram!$O$4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Harmonogram!$O$5</c:f>
            </c:numRef>
          </c:val>
          <c:extLst>
            <c:ext xmlns:c16="http://schemas.microsoft.com/office/drawing/2014/chart" uri="{C3380CC4-5D6E-409C-BE32-E72D297353CC}">
              <c16:uniqueId val="{00000004-BF6F-4779-B9F8-0559F537AB0C}"/>
            </c:ext>
          </c:extLst>
        </c:ser>
        <c:ser>
          <c:idx val="5"/>
          <c:order val="5"/>
          <c:tx>
            <c:strRef>
              <c:f>Harmonogram!$P$4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Harmonogram!$P$5</c:f>
              <c:numCache>
                <c:formatCode>0.00%</c:formatCode>
                <c:ptCount val="1"/>
                <c:pt idx="0">
                  <c:v>0.36054827175208581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6F-4779-B9F8-0559F537AB0C}"/>
            </c:ext>
          </c:extLst>
        </c:ser>
        <c:ser>
          <c:idx val="6"/>
          <c:order val="6"/>
          <c:tx>
            <c:strRef>
              <c:f>Harmonogram!$Q$4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Harmonogram!$Q$5</c:f>
              <c:numCache>
                <c:formatCode>0.00%</c:formatCode>
                <c:ptCount val="1"/>
                <c:pt idx="0">
                  <c:v>6.3170441001191902E-2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6F-4779-B9F8-0559F537AB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3E1-4F34-9C88-34CF46EDB3F4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3E1-4F34-9C88-34CF46EDB3F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3E1-4F34-9C88-34CF46EDB3F4}"/>
              </c:ext>
            </c:extLst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3E1-4F34-9C88-34CF46EDB3F4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3E1-4F34-9C88-34CF46EDB3F4}"/>
              </c:ext>
            </c:extLst>
          </c:dPt>
          <c:dPt>
            <c:idx val="5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3E1-4F34-9C88-34CF46EDB3F4}"/>
              </c:ext>
            </c:extLst>
          </c:dPt>
          <c:dPt>
            <c:idx val="6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3E1-4F34-9C88-34CF46EDB3F4}"/>
              </c:ext>
            </c:extLst>
          </c:dPt>
          <c:dPt>
            <c:idx val="7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93E1-4F34-9C88-34CF46EDB3F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93E1-4F34-9C88-34CF46EDB3F4}"/>
              </c:ext>
            </c:extLst>
          </c:dPt>
          <c:dPt>
            <c:idx val="9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93E1-4F34-9C88-34CF46EDB3F4}"/>
              </c:ext>
            </c:extLst>
          </c:dPt>
          <c:dPt>
            <c:idx val="1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93E1-4F34-9C88-34CF46EDB3F4}"/>
              </c:ext>
            </c:extLst>
          </c:dPt>
          <c:dPt>
            <c:idx val="11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93E1-4F34-9C88-34CF46EDB3F4}"/>
              </c:ext>
            </c:extLst>
          </c:dPt>
          <c:dPt>
            <c:idx val="1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93E1-4F34-9C88-34CF46EDB3F4}"/>
              </c:ext>
            </c:extLst>
          </c:dPt>
          <c:dLbls>
            <c:dLbl>
              <c:idx val="0"/>
              <c:layout>
                <c:manualLayout>
                  <c:x val="3.6603557964234854E-2"/>
                  <c:y val="-3.6800278054535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E1-4F34-9C88-34CF46EDB3F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E1-4F34-9C88-34CF46EDB3F4}"/>
                </c:ext>
              </c:extLst>
            </c:dLbl>
            <c:dLbl>
              <c:idx val="2"/>
              <c:layout>
                <c:manualLayout>
                  <c:x val="6.6658753083000219E-2"/>
                  <c:y val="-3.3979608639283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3E1-4F34-9C88-34CF46EDB3F4}"/>
                </c:ext>
              </c:extLst>
            </c:dLbl>
            <c:dLbl>
              <c:idx val="3"/>
              <c:layout>
                <c:manualLayout>
                  <c:x val="1.3768351138719584E-2"/>
                  <c:y val="1.6550185500179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E1-4F34-9C88-34CF46EDB3F4}"/>
                </c:ext>
              </c:extLst>
            </c:dLbl>
            <c:dLbl>
              <c:idx val="4"/>
              <c:layout>
                <c:manualLayout>
                  <c:x val="-2.4254708475916115E-2"/>
                  <c:y val="-3.445041499743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3E1-4F34-9C88-34CF46EDB3F4}"/>
                </c:ext>
              </c:extLst>
            </c:dLbl>
            <c:dLbl>
              <c:idx val="5"/>
              <c:layout>
                <c:manualLayout>
                  <c:x val="-3.1233638346673677E-2"/>
                  <c:y val="-1.9254599155414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3E1-4F34-9C88-34CF46EDB3F4}"/>
                </c:ext>
              </c:extLst>
            </c:dLbl>
            <c:dLbl>
              <c:idx val="6"/>
              <c:layout>
                <c:manualLayout>
                  <c:x val="1.2310132492961803E-2"/>
                  <c:y val="-4.2074247230918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3E1-4F34-9C88-34CF46EDB3F4}"/>
                </c:ext>
              </c:extLst>
            </c:dLbl>
            <c:dLbl>
              <c:idx val="7"/>
              <c:layout>
                <c:manualLayout>
                  <c:x val="-1.3804143979956468E-2"/>
                  <c:y val="1.476103324932324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3E1-4F34-9C88-34CF46EDB3F4}"/>
                </c:ext>
              </c:extLst>
            </c:dLbl>
            <c:dLbl>
              <c:idx val="8"/>
              <c:layout>
                <c:manualLayout>
                  <c:x val="-2.1100166823449243E-2"/>
                  <c:y val="2.2070057653586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3E1-4F34-9C88-34CF46EDB3F4}"/>
                </c:ext>
              </c:extLst>
            </c:dLbl>
            <c:dLbl>
              <c:idx val="9"/>
              <c:layout>
                <c:manualLayout>
                  <c:x val="-3.3619371091338515E-2"/>
                  <c:y val="-6.83854702956882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3E1-4F34-9C88-34CF46EDB3F4}"/>
                </c:ext>
              </c:extLst>
            </c:dLbl>
            <c:dLbl>
              <c:idx val="10"/>
              <c:layout>
                <c:manualLayout>
                  <c:x val="-2.4030745548928284E-2"/>
                  <c:y val="-3.982156777735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3E1-4F34-9C88-34CF46EDB3F4}"/>
                </c:ext>
              </c:extLst>
            </c:dLbl>
            <c:dLbl>
              <c:idx val="11"/>
              <c:layout>
                <c:manualLayout>
                  <c:x val="-7.6491168057712996E-3"/>
                  <c:y val="-5.5981924370833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3E1-4F34-9C88-34CF46EDB3F4}"/>
                </c:ext>
              </c:extLst>
            </c:dLbl>
            <c:dLbl>
              <c:idx val="12"/>
              <c:layout>
                <c:manualLayout>
                  <c:x val="3.6358820912166662E-3"/>
                  <c:y val="-3.1394417300544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3E1-4F34-9C88-34CF46EDB3F4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Jednostki_GZW!$A$4:$A$19</c:f>
              <c:strCache>
                <c:ptCount val="7"/>
                <c:pt idx="0">
                  <c:v>PGWWP: RZGW, ZZ; WIOŚ/GIOŚ</c:v>
                </c:pt>
                <c:pt idx="1">
                  <c:v>gmina lub przedsiębiorstwo wodociągowo-kanalizacyjne</c:v>
                </c:pt>
                <c:pt idx="2">
                  <c:v>województwo, powiat i gmina</c:v>
                </c:pt>
                <c:pt idx="3">
                  <c:v>PGWWP: RZGW</c:v>
                </c:pt>
                <c:pt idx="4">
                  <c:v>sprawujący zarząd i sprawujący nadzór nad obszarami chronionymi</c:v>
                </c:pt>
                <c:pt idx="5">
                  <c:v>właściciel wód obowiązany do utrzymania wód</c:v>
                </c:pt>
                <c:pt idx="6">
                  <c:v>PGWWP: ZZ; właściciel urządzenia wodnego</c:v>
                </c:pt>
              </c:strCache>
            </c:strRef>
          </c:cat>
          <c:val>
            <c:numRef>
              <c:f>Jednostki_GZW!$AD$4:$AD$19</c:f>
              <c:numCache>
                <c:formatCode>0.00%</c:formatCode>
                <c:ptCount val="7"/>
                <c:pt idx="0">
                  <c:v>1.0569583088667059E-2</c:v>
                </c:pt>
                <c:pt idx="1">
                  <c:v>0</c:v>
                </c:pt>
                <c:pt idx="2">
                  <c:v>7.046388725778039E-3</c:v>
                </c:pt>
                <c:pt idx="3">
                  <c:v>0.53904873752201998</c:v>
                </c:pt>
                <c:pt idx="4">
                  <c:v>4.4627128596594248E-2</c:v>
                </c:pt>
                <c:pt idx="5">
                  <c:v>1.1743981209630064E-3</c:v>
                </c:pt>
                <c:pt idx="6">
                  <c:v>7.6335877862595417E-3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93E1-4F34-9C88-34CF46EDB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711-4482-AEB5-0DAEB370349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711-4482-AEB5-0DAEB370349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711-4482-AEB5-0DAEB370349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'GZachWisla (2)'!$C$19:$C$21</c:f>
              <c:strCache>
                <c:ptCount val="3"/>
                <c:pt idx="0">
                  <c:v>RWC (presje skumulowane)</c:v>
                </c:pt>
                <c:pt idx="1">
                  <c:v>RWP (presje fizykochemiczne)</c:v>
                </c:pt>
                <c:pt idx="2">
                  <c:v>RWHM (presje hydromorfologiczne)</c:v>
                </c:pt>
              </c:strCache>
            </c:strRef>
          </c:cat>
          <c:val>
            <c:numRef>
              <c:f>'GZachWisla (2)'!$D$19:$D$21</c:f>
              <c:numCache>
                <c:formatCode>0%</c:formatCode>
                <c:ptCount val="3"/>
                <c:pt idx="0">
                  <c:v>0.31</c:v>
                </c:pt>
                <c:pt idx="1">
                  <c:v>0.42</c:v>
                </c:pt>
                <c:pt idx="2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11-4482-AEB5-0DAEB370349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179041625553418E-2"/>
          <c:y val="5.0885558345074501E-2"/>
          <c:w val="0.4220047019089036"/>
          <c:h val="0.808458977940265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Jednostki_GZW!$A$4</c:f>
              <c:strCache>
                <c:ptCount val="1"/>
                <c:pt idx="0">
                  <c:v>PGWWP: RZGW, ZZ; WIOŚ/GIOŚ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Jednostki_GZW!$AE$4</c:f>
              <c:numCache>
                <c:formatCode>0.00%</c:formatCode>
                <c:ptCount val="1"/>
                <c:pt idx="0">
                  <c:v>1.1743981209630064E-3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C-4548-843B-8C894FADFB41}"/>
            </c:ext>
          </c:extLst>
        </c:ser>
        <c:ser>
          <c:idx val="1"/>
          <c:order val="1"/>
          <c:tx>
            <c:strRef>
              <c:f>Jednostki_GZW!$A$5</c:f>
              <c:strCache>
                <c:ptCount val="1"/>
                <c:pt idx="0">
                  <c:v>PGL LP, RDLP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Jednostki_GZW!$AE$5</c:f>
            </c:numRef>
          </c:val>
          <c:extLst>
            <c:ext xmlns:c16="http://schemas.microsoft.com/office/drawing/2014/chart" uri="{C3380CC4-5D6E-409C-BE32-E72D297353CC}">
              <c16:uniqueId val="{00000001-9F6C-4548-843B-8C894FADFB41}"/>
            </c:ext>
          </c:extLst>
        </c:ser>
        <c:ser>
          <c:idx val="2"/>
          <c:order val="2"/>
          <c:tx>
            <c:strRef>
              <c:f>Jednostki_GZW!$A$6</c:f>
              <c:strCache>
                <c:ptCount val="1"/>
                <c:pt idx="0">
                  <c:v>gmina lub przedsiębiorstwo wodociągowo-kanalizacyjne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Jednostki_GZW!$AE$6</c:f>
              <c:numCache>
                <c:formatCode>0.00%</c:formatCode>
                <c:ptCount val="1"/>
                <c:pt idx="0">
                  <c:v>4.6975924838520257E-3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6C-4548-843B-8C894FADFB41}"/>
            </c:ext>
          </c:extLst>
        </c:ser>
        <c:ser>
          <c:idx val="3"/>
          <c:order val="3"/>
          <c:tx>
            <c:strRef>
              <c:f>Jednostki_GZW!$A$7</c:f>
              <c:strCache>
                <c:ptCount val="1"/>
                <c:pt idx="0">
                  <c:v>gmina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Jednostki_GZW!$AE$7</c:f>
            </c:numRef>
          </c:val>
          <c:extLst>
            <c:ext xmlns:c16="http://schemas.microsoft.com/office/drawing/2014/chart" uri="{C3380CC4-5D6E-409C-BE32-E72D297353CC}">
              <c16:uniqueId val="{00000003-9F6C-4548-843B-8C894FADFB41}"/>
            </c:ext>
          </c:extLst>
        </c:ser>
        <c:ser>
          <c:idx val="4"/>
          <c:order val="4"/>
          <c:tx>
            <c:strRef>
              <c:f>Jednostki_GZW!$A$8</c:f>
              <c:strCache>
                <c:ptCount val="1"/>
                <c:pt idx="0">
                  <c:v>Inspekcja Ochrony Środowiska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Jednostki_GZW!$AE$8</c:f>
            </c:numRef>
          </c:val>
          <c:extLst>
            <c:ext xmlns:c16="http://schemas.microsoft.com/office/drawing/2014/chart" uri="{C3380CC4-5D6E-409C-BE32-E72D297353CC}">
              <c16:uniqueId val="{00000004-9F6C-4548-843B-8C894FADFB41}"/>
            </c:ext>
          </c:extLst>
        </c:ser>
        <c:ser>
          <c:idx val="5"/>
          <c:order val="5"/>
          <c:tx>
            <c:strRef>
              <c:f>Jednostki_GZW!$A$9</c:f>
              <c:strCache>
                <c:ptCount val="1"/>
                <c:pt idx="0">
                  <c:v>IMGW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Jednostki_GZW!$AE$9</c:f>
            </c:numRef>
          </c:val>
          <c:extLst>
            <c:ext xmlns:c16="http://schemas.microsoft.com/office/drawing/2014/chart" uri="{C3380CC4-5D6E-409C-BE32-E72D297353CC}">
              <c16:uniqueId val="{00000005-9F6C-4548-843B-8C894FADFB41}"/>
            </c:ext>
          </c:extLst>
        </c:ser>
        <c:ser>
          <c:idx val="6"/>
          <c:order val="6"/>
          <c:tx>
            <c:strRef>
              <c:f>Jednostki_GZW!$A$10</c:f>
              <c:strCache>
                <c:ptCount val="1"/>
                <c:pt idx="0">
                  <c:v>Oddziały Terenowe KOWR, ZZ, właściciele urządzeń wodnych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Jednostki_GZW!$AE$10</c:f>
            </c:numRef>
          </c:val>
          <c:extLst>
            <c:ext xmlns:c16="http://schemas.microsoft.com/office/drawing/2014/chart" uri="{C3380CC4-5D6E-409C-BE32-E72D297353CC}">
              <c16:uniqueId val="{00000006-9F6C-4548-843B-8C894FADFB41}"/>
            </c:ext>
          </c:extLst>
        </c:ser>
        <c:ser>
          <c:idx val="7"/>
          <c:order val="7"/>
          <c:tx>
            <c:strRef>
              <c:f>Jednostki_GZW!$A$11</c:f>
              <c:strCache>
                <c:ptCount val="1"/>
                <c:pt idx="0">
                  <c:v>województwo, powiat i gmina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Jednostki_GZW!$AE$11</c:f>
              <c:numCache>
                <c:formatCode>0.00%</c:formatCode>
                <c:ptCount val="1"/>
                <c:pt idx="0">
                  <c:v>5.8719906048150322E-4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6C-4548-843B-8C894FADFB41}"/>
            </c:ext>
          </c:extLst>
        </c:ser>
        <c:ser>
          <c:idx val="8"/>
          <c:order val="8"/>
          <c:tx>
            <c:strRef>
              <c:f>Jednostki_GZW!$A$12</c:f>
              <c:strCache>
                <c:ptCount val="1"/>
                <c:pt idx="0">
                  <c:v>organy właściwe w sprawach pozwoleń wodnoprawnych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Jednostki_GZW!$AE$12</c:f>
            </c:numRef>
          </c:val>
          <c:extLst>
            <c:ext xmlns:c16="http://schemas.microsoft.com/office/drawing/2014/chart" uri="{C3380CC4-5D6E-409C-BE32-E72D297353CC}">
              <c16:uniqueId val="{00000008-9F6C-4548-843B-8C894FADFB41}"/>
            </c:ext>
          </c:extLst>
        </c:ser>
        <c:ser>
          <c:idx val="9"/>
          <c:order val="9"/>
          <c:tx>
            <c:strRef>
              <c:f>Jednostki_GZW!$A$13</c:f>
              <c:strCache>
                <c:ptCount val="1"/>
                <c:pt idx="0">
                  <c:v>PGWWP: RZGW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Jednostki_GZW!$AE$13</c:f>
              <c:numCache>
                <c:formatCode>0.00%</c:formatCode>
                <c:ptCount val="1"/>
                <c:pt idx="0">
                  <c:v>5.8719906048150322E-4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6C-4548-843B-8C894FADFB41}"/>
            </c:ext>
          </c:extLst>
        </c:ser>
        <c:ser>
          <c:idx val="10"/>
          <c:order val="10"/>
          <c:tx>
            <c:strRef>
              <c:f>Jednostki_GZW!$A$14</c:f>
              <c:strCache>
                <c:ptCount val="1"/>
                <c:pt idx="0">
                  <c:v>sprawujący zarząd i sprawujący nadzór nad obszarami chronionymi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Jednostki_GZW!$AE$14</c:f>
              <c:numCache>
                <c:formatCode>0.00%</c:formatCode>
                <c:ptCount val="1"/>
                <c:pt idx="0">
                  <c:v>4.6975924838520257E-3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6C-4548-843B-8C894FADFB41}"/>
            </c:ext>
          </c:extLst>
        </c:ser>
        <c:ser>
          <c:idx val="11"/>
          <c:order val="11"/>
          <c:tx>
            <c:strRef>
              <c:f>Jednostki_GZW!$A$15</c:f>
              <c:strCache>
                <c:ptCount val="1"/>
                <c:pt idx="0">
                  <c:v>właściciel wód obowiązany do utrzymania wód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Jednostki_GZW!$AE$15</c:f>
              <c:numCache>
                <c:formatCode>0.00%</c:formatCode>
                <c:ptCount val="1"/>
                <c:pt idx="0">
                  <c:v>1.1743981209630064E-3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F6C-4548-843B-8C894FADFB41}"/>
            </c:ext>
          </c:extLst>
        </c:ser>
        <c:ser>
          <c:idx val="12"/>
          <c:order val="12"/>
          <c:tx>
            <c:strRef>
              <c:f>Jednostki_GZW!$A$16</c:f>
              <c:strCache>
                <c:ptCount val="1"/>
                <c:pt idx="0">
                  <c:v>właściciele nieruchomości, właściciele urządzeń melioracji wodnych, gminy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Jednostki_GZW!$AE$16</c:f>
            </c:numRef>
          </c:val>
          <c:extLst>
            <c:ext xmlns:c16="http://schemas.microsoft.com/office/drawing/2014/chart" uri="{C3380CC4-5D6E-409C-BE32-E72D297353CC}">
              <c16:uniqueId val="{0000000C-9F6C-4548-843B-8C894FADFB41}"/>
            </c:ext>
          </c:extLst>
        </c:ser>
        <c:ser>
          <c:idx val="13"/>
          <c:order val="13"/>
          <c:tx>
            <c:strRef>
              <c:f>Jednostki_GZW!$A$17</c:f>
              <c:strCache>
                <c:ptCount val="1"/>
                <c:pt idx="0">
                  <c:v>PGWWP: ZZ; właściciel urządzenia wodnego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Jednostki_GZW!$AE$17</c:f>
              <c:numCache>
                <c:formatCode>0.00%</c:formatCode>
                <c:ptCount val="1"/>
                <c:pt idx="0">
                  <c:v>3.5231943628890195E-3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F6C-4548-843B-8C894FADF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62937424"/>
        <c:axId val="662935456"/>
      </c:barChart>
      <c:valAx>
        <c:axId val="66293545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62937424"/>
        <c:crosses val="autoZero"/>
        <c:crossBetween val="between"/>
      </c:valAx>
      <c:catAx>
        <c:axId val="662937424"/>
        <c:scaling>
          <c:orientation val="minMax"/>
        </c:scaling>
        <c:delete val="1"/>
        <c:axPos val="l"/>
        <c:majorTickMark val="out"/>
        <c:minorTickMark val="none"/>
        <c:tickLblPos val="nextTo"/>
        <c:crossAx val="6629354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3519461652884"/>
          <c:y val="4.5945185140015228E-2"/>
          <c:w val="0.44469979800864934"/>
          <c:h val="0.91880266125698518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760507004669777E-2"/>
          <c:y val="4.9528082812939841E-2"/>
          <c:w val="0.62040469919874219"/>
          <c:h val="0.8469131985781859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Harmonogram!$K$4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Harmonogram!$K$15</c:f>
              <c:numCache>
                <c:formatCode>0.00%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7D-4D04-A2B6-E7AB29E24017}"/>
            </c:ext>
          </c:extLst>
        </c:ser>
        <c:ser>
          <c:idx val="1"/>
          <c:order val="1"/>
          <c:tx>
            <c:strRef>
              <c:f>Harmonogram!$L$4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Harmonogram!$L$15</c:f>
            </c:numRef>
          </c:val>
          <c:extLst>
            <c:ext xmlns:c16="http://schemas.microsoft.com/office/drawing/2014/chart" uri="{C3380CC4-5D6E-409C-BE32-E72D297353CC}">
              <c16:uniqueId val="{00000001-AD7D-4D04-A2B6-E7AB29E24017}"/>
            </c:ext>
          </c:extLst>
        </c:ser>
        <c:ser>
          <c:idx val="2"/>
          <c:order val="2"/>
          <c:tx>
            <c:strRef>
              <c:f>Harmonogram!$M$4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Harmonogram!$M$15</c:f>
            </c:numRef>
          </c:val>
          <c:extLst>
            <c:ext xmlns:c16="http://schemas.microsoft.com/office/drawing/2014/chart" uri="{C3380CC4-5D6E-409C-BE32-E72D297353CC}">
              <c16:uniqueId val="{00000002-AD7D-4D04-A2B6-E7AB29E24017}"/>
            </c:ext>
          </c:extLst>
        </c:ser>
        <c:ser>
          <c:idx val="3"/>
          <c:order val="3"/>
          <c:tx>
            <c:strRef>
              <c:f>Harmonogram!$N$4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Harmonogram!$N$15</c:f>
              <c:numCache>
                <c:formatCode>0.00%</c:formatCode>
                <c:ptCount val="1"/>
                <c:pt idx="0">
                  <c:v>7.1513706793802142E-3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7D-4D04-A2B6-E7AB29E24017}"/>
            </c:ext>
          </c:extLst>
        </c:ser>
        <c:ser>
          <c:idx val="4"/>
          <c:order val="4"/>
          <c:tx>
            <c:strRef>
              <c:f>Harmonogram!$O$4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Harmonogram!$O$15</c:f>
            </c:numRef>
          </c:val>
          <c:extLst>
            <c:ext xmlns:c16="http://schemas.microsoft.com/office/drawing/2014/chart" uri="{C3380CC4-5D6E-409C-BE32-E72D297353CC}">
              <c16:uniqueId val="{00000004-AD7D-4D04-A2B6-E7AB29E24017}"/>
            </c:ext>
          </c:extLst>
        </c:ser>
        <c:ser>
          <c:idx val="5"/>
          <c:order val="5"/>
          <c:tx>
            <c:strRef>
              <c:f>Harmonogram!$P$4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Harmonogram!$P$15</c:f>
              <c:numCache>
                <c:formatCode>0.00%</c:formatCode>
                <c:ptCount val="1"/>
                <c:pt idx="0">
                  <c:v>7.1513706793802142E-3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7D-4D04-A2B6-E7AB29E24017}"/>
            </c:ext>
          </c:extLst>
        </c:ser>
        <c:ser>
          <c:idx val="6"/>
          <c:order val="6"/>
          <c:tx>
            <c:strRef>
              <c:f>Harmonogram!$Q$4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Harmonogram!$Q$15</c:f>
              <c:numCache>
                <c:formatCode>0.00%</c:formatCode>
                <c:ptCount val="1"/>
                <c:pt idx="0">
                  <c:v>1.1918951132300357E-3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D7D-4D04-A2B6-E7AB29E240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55316524271079"/>
          <c:y val="0.17905802337214982"/>
          <c:w val="0.31067808140748876"/>
          <c:h val="0.7499452248475690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892362737671217E-2"/>
          <c:y val="0"/>
          <c:w val="0.60143725006250692"/>
          <c:h val="0.99841789544919102"/>
        </c:manualLayout>
      </c:layout>
      <c:doughnut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C3F-487A-B1BC-30D4A1CA1183}"/>
              </c:ext>
            </c:extLst>
          </c:dPt>
          <c:dPt>
            <c:idx val="1"/>
            <c:bubble3D val="0"/>
            <c:spPr>
              <a:solidFill>
                <a:srgbClr val="33993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C3F-487A-B1BC-30D4A1CA118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DDC3D43-B075-45DC-B6AA-DE2D843D64F1}" type="CELLREF">
                      <a:rPr lang="en-US">
                        <a:solidFill>
                          <a:schemeClr val="tx1"/>
                        </a:solidFill>
                      </a:rPr>
                      <a:pPr/>
                      <a:t>[ODWOŁANIE DO KOMÓRKI]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{0DDC3D43-B075-45DC-B6AA-DE2D843D64F1}</c15:txfldGUID>
                      <c15:f>'[Wykresy PIG.xlsx]dorzecze Wisły'!$B$6</c15:f>
                      <c15:dlblFieldTableCache>
                        <c:ptCount val="1"/>
                        <c:pt idx="0">
                          <c:v>0,3%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3C3F-487A-B1BC-30D4A1CA118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46F269B-AC54-403E-A100-B7F40195A7BA}" type="CELLREF">
                      <a:rPr lang="en-US"/>
                      <a:pPr/>
                      <a:t>[ODWOŁANIE DO KOMÓRKI]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{146F269B-AC54-403E-A100-B7F40195A7BA}</c15:txfldGUID>
                      <c15:f>'[Wykresy PIG.xlsx]dorzecze Wisły'!$C$6</c15:f>
                      <c15:dlblFieldTableCache>
                        <c:ptCount val="1"/>
                        <c:pt idx="0">
                          <c:v>99,7%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3C3F-487A-B1BC-30D4A1CA1183}"/>
                </c:ext>
              </c:extLst>
            </c:dLbl>
            <c:spPr>
              <a:noFill/>
              <a:ln>
                <a:noFill/>
              </a:ln>
              <a:effectLst>
                <a:outerShdw sx="1000" sy="1000" algn="tl" rotWithShape="0">
                  <a:schemeClr val="tx1"/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'dorzecze Wisły'!$B$3:$C$3</c:f>
              <c:strCache>
                <c:ptCount val="2"/>
                <c:pt idx="0">
                  <c:v>słaby stan chemiczny</c:v>
                </c:pt>
                <c:pt idx="1">
                  <c:v>dobry stan chemiczny</c:v>
                </c:pt>
              </c:strCache>
            </c:strRef>
          </c:cat>
          <c:val>
            <c:numRef>
              <c:f>'dorzecze Wisły'!$B$6:$C$6</c:f>
              <c:numCache>
                <c:formatCode>0.0%</c:formatCode>
                <c:ptCount val="2"/>
                <c:pt idx="0">
                  <c:v>3.0000000000000001E-3</c:v>
                </c:pt>
                <c:pt idx="1">
                  <c:v>0.997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3F-487A-B1BC-30D4A1CA118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090142279837934"/>
          <c:y val="0.43014736596380665"/>
          <c:w val="0.37708894180256219"/>
          <c:h val="0.1853932337249688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12641414668833"/>
          <c:y val="2.5382425208785437E-2"/>
          <c:w val="0.56347181699630566"/>
          <c:h val="0.9511474255225681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16A-4BAD-A5F6-C818B95A3417}"/>
              </c:ext>
            </c:extLst>
          </c:dPt>
          <c:dPt>
            <c:idx val="1"/>
            <c:bubble3D val="0"/>
            <c:spPr>
              <a:solidFill>
                <a:srgbClr val="33993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16A-4BAD-A5F6-C818B95A341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467A587D-9A6F-4F7F-9350-F307B9A83C1D}" type="CELLREF">
                      <a:rPr lang="en-US"/>
                      <a:pPr/>
                      <a:t>[ODWOŁANIE DO KOMÓRKI]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{467A587D-9A6F-4F7F-9350-F307B9A83C1D}</c15:txfldGUID>
                      <c15:f>'[Wykresy PIG.xlsx]dorzecze Wisły'!$H$4</c15:f>
                      <c15:dlblFieldTableCache>
                        <c:ptCount val="1"/>
                        <c:pt idx="0">
                          <c:v>2,2%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616A-4BAD-A5F6-C818B95A341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A89DC34-6F8D-4A27-9E19-FAFC24ADD3BF}" type="CELLREF">
                      <a:rPr lang="en-US"/>
                      <a:pPr/>
                      <a:t>[ODWOŁANIE DO KOMÓRKI]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{7A89DC34-6F8D-4A27-9E19-FAFC24ADD3BF}</c15:txfldGUID>
                      <c15:f>'[Wykresy PIG.xlsx]dorzecze Wisły'!$I$4</c15:f>
                      <c15:dlblFieldTableCache>
                        <c:ptCount val="1"/>
                        <c:pt idx="0">
                          <c:v>97,8%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616A-4BAD-A5F6-C818B95A3417}"/>
                </c:ext>
              </c:extLst>
            </c:dLbl>
            <c:spPr>
              <a:noFill/>
              <a:ln>
                <a:noFill/>
              </a:ln>
              <a:effectLst>
                <a:outerShdw dist="38100" sx="1000" sy="1000" algn="tl" rotWithShape="0">
                  <a:prstClr val="black"/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'dorzecze Wisły'!$H$3:$I$3</c:f>
              <c:strCache>
                <c:ptCount val="2"/>
                <c:pt idx="0">
                  <c:v>słaby stan ilościowy</c:v>
                </c:pt>
                <c:pt idx="1">
                  <c:v>dobry stan ilościowy</c:v>
                </c:pt>
              </c:strCache>
            </c:strRef>
          </c:cat>
          <c:val>
            <c:numRef>
              <c:f>'dorzecze Wisły'!$H$4:$I$4</c:f>
              <c:numCache>
                <c:formatCode>0.0%</c:formatCode>
                <c:ptCount val="2"/>
                <c:pt idx="0">
                  <c:v>2.1999999999999999E-2</c:v>
                </c:pt>
                <c:pt idx="1">
                  <c:v>0.97799999999999998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6A-4BAD-A5F6-C818B95A341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6.3449574338263176E-2"/>
                  <c:y val="-0.1541289682539681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5D-4733-B3BB-1DA5EF26492E}"/>
                </c:ext>
              </c:extLst>
            </c:dLbl>
            <c:dLbl>
              <c:idx val="2"/>
              <c:layout>
                <c:manualLayout>
                  <c:x val="-4.5321788650957429E-2"/>
                  <c:y val="-0.236919047619047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5D-4733-B3BB-1DA5EF26492E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Warszawa!$B$3:$B$6</c:f>
              <c:strCache>
                <c:ptCount val="4"/>
                <c:pt idx="0">
                  <c:v>gospodarka komunalna</c:v>
                </c:pt>
                <c:pt idx="1">
                  <c:v>przemysł</c:v>
                </c:pt>
                <c:pt idx="2">
                  <c:v>rolnictwo</c:v>
                </c:pt>
                <c:pt idx="3">
                  <c:v>inne</c:v>
                </c:pt>
              </c:strCache>
            </c:strRef>
          </c:cat>
          <c:val>
            <c:numRef>
              <c:f>Warszawa!$C$3:$C$6</c:f>
              <c:numCache>
                <c:formatCode>0%</c:formatCode>
                <c:ptCount val="4"/>
                <c:pt idx="0">
                  <c:v>0.20454545454545456</c:v>
                </c:pt>
                <c:pt idx="1">
                  <c:v>4.5454545454545456E-2</c:v>
                </c:pt>
                <c:pt idx="2">
                  <c:v>0.22727272727272727</c:v>
                </c:pt>
                <c:pt idx="3">
                  <c:v>0.52272727272727271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5D-4733-B3BB-1DA5EF26492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08764225595337"/>
          <c:y val="0.23933950702641993"/>
          <c:w val="0.34253891128326663"/>
          <c:h val="0.53919499911859681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37786622825998E-2"/>
          <c:y val="5.8124174372523117E-2"/>
          <c:w val="0.49010989010989009"/>
          <c:h val="0.8837516512549538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3CB-4B2A-81E2-09FC882B1BE2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3CB-4B2A-81E2-09FC882B1BE2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23CB-4B2A-81E2-09FC882B1BE2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7-23CB-4B2A-81E2-09FC882B1BE2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23CB-4B2A-81E2-09FC882B1BE2}"/>
              </c:ext>
            </c:extLst>
          </c:dPt>
          <c:dLbls>
            <c:dLbl>
              <c:idx val="1"/>
              <c:layout>
                <c:manualLayout>
                  <c:x val="-0.10817366123677867"/>
                  <c:y val="-0.1009110780470761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3CB-4B2A-81E2-09FC882B1BE2}"/>
                </c:ext>
              </c:extLst>
            </c:dLbl>
            <c:dLbl>
              <c:idx val="3"/>
              <c:layout>
                <c:manualLayout>
                  <c:x val="8.004197683148831E-2"/>
                  <c:y val="0.1278220551545139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3CB-4B2A-81E2-09FC882B1BE2}"/>
                </c:ext>
              </c:extLst>
            </c:dLbl>
            <c:dLbl>
              <c:idx val="4"/>
              <c:layout>
                <c:manualLayout>
                  <c:x val="3.2272673124016833E-2"/>
                  <c:y val="0.1359586507421997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3CB-4B2A-81E2-09FC882B1BE2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Kielce!$B$22:$B$26</c:f>
              <c:strCache>
                <c:ptCount val="5"/>
                <c:pt idx="0">
                  <c:v>organizacyjno-prawne</c:v>
                </c:pt>
                <c:pt idx="1">
                  <c:v>administracyjne</c:v>
                </c:pt>
                <c:pt idx="2">
                  <c:v>edukacyjne</c:v>
                </c:pt>
                <c:pt idx="3">
                  <c:v>naukowo badawcze</c:v>
                </c:pt>
                <c:pt idx="4">
                  <c:v>pozostałe</c:v>
                </c:pt>
              </c:strCache>
            </c:strRef>
          </c:cat>
          <c:val>
            <c:numRef>
              <c:f>Kielce!$C$22:$C$26</c:f>
              <c:numCache>
                <c:formatCode>0%</c:formatCode>
                <c:ptCount val="5"/>
                <c:pt idx="0">
                  <c:v>0.13636363636363635</c:v>
                </c:pt>
                <c:pt idx="1">
                  <c:v>0.56818181818181823</c:v>
                </c:pt>
                <c:pt idx="2">
                  <c:v>0.13636363636363635</c:v>
                </c:pt>
                <c:pt idx="3">
                  <c:v>9.0909090909090912E-2</c:v>
                </c:pt>
                <c:pt idx="4">
                  <c:v>6.8181818181818177E-2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3CB-4B2A-81E2-09FC882B1BE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544956997654417"/>
          <c:y val="0.27029784373856003"/>
          <c:w val="0.34035003307872741"/>
          <c:h val="0.45940431252287989"/>
        </c:manualLayout>
      </c:layout>
      <c:overlay val="0"/>
      <c:txPr>
        <a:bodyPr/>
        <a:lstStyle/>
        <a:p>
          <a:pPr rtl="0"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118357789615132E-2"/>
          <c:y val="5.8681033508676352E-2"/>
          <c:w val="0.48067699819328674"/>
          <c:h val="0.88263793298264726"/>
        </c:manualLayout>
      </c:layout>
      <c:pieChart>
        <c:varyColors val="1"/>
        <c:ser>
          <c:idx val="0"/>
          <c:order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Kielce!$B$35:$B$37</c:f>
              <c:strCache>
                <c:ptCount val="3"/>
                <c:pt idx="0">
                  <c:v>Presje ilościowe</c:v>
                </c:pt>
                <c:pt idx="1">
                  <c:v>Presje chemiczne</c:v>
                </c:pt>
                <c:pt idx="2">
                  <c:v>Presje chemiczne A (rolnictwo i gospodarka komunalna)</c:v>
                </c:pt>
              </c:strCache>
            </c:strRef>
          </c:cat>
          <c:val>
            <c:numRef>
              <c:f>Kielce!$C$35:$C$37</c:f>
              <c:numCache>
                <c:formatCode>0%</c:formatCode>
                <c:ptCount val="3"/>
                <c:pt idx="0">
                  <c:v>0.25</c:v>
                </c:pt>
                <c:pt idx="1">
                  <c:v>0.47727272727272729</c:v>
                </c:pt>
                <c:pt idx="2">
                  <c:v>0.27272727272727271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A6-4F0D-ADA8-3FE6B609639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6260199648905607"/>
          <c:y val="0.27154112691947258"/>
          <c:w val="0.43408104451724977"/>
          <c:h val="0.48359094321045321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Kielce!$B$71</c:f>
              <c:strCache>
                <c:ptCount val="1"/>
                <c:pt idx="0">
                  <c:v>działania ciągłe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Kielce!$C$71</c:f>
              <c:numCache>
                <c:formatCode>0%</c:formatCode>
                <c:ptCount val="1"/>
                <c:pt idx="0">
                  <c:v>0.13636363636363635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3C-464A-9252-DEFC2DD88123}"/>
            </c:ext>
          </c:extLst>
        </c:ser>
        <c:ser>
          <c:idx val="1"/>
          <c:order val="1"/>
          <c:tx>
            <c:strRef>
              <c:f>Kielce!$B$72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Kielce!$C$72</c:f>
              <c:numCache>
                <c:formatCode>0%</c:formatCode>
                <c:ptCount val="1"/>
                <c:pt idx="0">
                  <c:v>0.15909090909090909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3C-464A-9252-DEFC2DD88123}"/>
            </c:ext>
          </c:extLst>
        </c:ser>
        <c:ser>
          <c:idx val="2"/>
          <c:order val="2"/>
          <c:tx>
            <c:strRef>
              <c:f>Kielce!$B$73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Kielce!$C$73</c:f>
              <c:numCache>
                <c:formatCode>0%</c:formatCode>
                <c:ptCount val="1"/>
                <c:pt idx="0">
                  <c:v>0.70454545454545459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3C-464A-9252-DEFC2DD8812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27948240"/>
        <c:axId val="327945888"/>
      </c:barChart>
      <c:catAx>
        <c:axId val="327948240"/>
        <c:scaling>
          <c:orientation val="minMax"/>
        </c:scaling>
        <c:delete val="1"/>
        <c:axPos val="l"/>
        <c:majorTickMark val="out"/>
        <c:minorTickMark val="none"/>
        <c:tickLblPos val="nextTo"/>
        <c:crossAx val="327945888"/>
        <c:crosses val="autoZero"/>
        <c:auto val="1"/>
        <c:lblAlgn val="ctr"/>
        <c:lblOffset val="100"/>
        <c:noMultiLvlLbl val="0"/>
      </c:catAx>
      <c:valAx>
        <c:axId val="327945888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3279482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952777777777783"/>
          <c:y val="0.22068678915135609"/>
          <c:w val="0.31380555555555556"/>
          <c:h val="0.6234412365121027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972222222222223E-2"/>
          <c:y val="5.0925997055246142E-2"/>
          <c:w val="0.53279575221102693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Kielce!$B$49</c:f>
              <c:strCache>
                <c:ptCount val="1"/>
                <c:pt idx="0">
                  <c:v>CDR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Kielce!$C$49</c:f>
              <c:numCache>
                <c:formatCode>0%</c:formatCode>
                <c:ptCount val="1"/>
                <c:pt idx="0">
                  <c:v>4.5454545454545456E-2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57-476F-B654-E58547EB04C2}"/>
            </c:ext>
          </c:extLst>
        </c:ser>
        <c:ser>
          <c:idx val="1"/>
          <c:order val="1"/>
          <c:tx>
            <c:strRef>
              <c:f>Kielce!$B$50</c:f>
              <c:strCache>
                <c:ptCount val="1"/>
                <c:pt idx="0">
                  <c:v>ODR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Kielce!$C$50</c:f>
              <c:numCache>
                <c:formatCode>0%</c:formatCode>
                <c:ptCount val="1"/>
                <c:pt idx="0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57-476F-B654-E58547EB04C2}"/>
            </c:ext>
          </c:extLst>
        </c:ser>
        <c:ser>
          <c:idx val="2"/>
          <c:order val="2"/>
          <c:tx>
            <c:strRef>
              <c:f>Kielce!$B$51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Kielce!$C$51</c:f>
              <c:numCache>
                <c:formatCode>0%</c:formatCode>
                <c:ptCount val="1"/>
                <c:pt idx="0">
                  <c:v>0.36363636363636365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57-476F-B654-E58547EB04C2}"/>
            </c:ext>
          </c:extLst>
        </c:ser>
        <c:ser>
          <c:idx val="3"/>
          <c:order val="3"/>
          <c:tx>
            <c:strRef>
              <c:f>Kielce!$B$52</c:f>
              <c:strCache>
                <c:ptCount val="1"/>
                <c:pt idx="0">
                  <c:v>PGW WP (RZGW Kraków, RZGW Rzeszów 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Kielce!$C$52</c:f>
              <c:numCache>
                <c:formatCode>0%</c:formatCode>
                <c:ptCount val="1"/>
                <c:pt idx="0">
                  <c:v>0.11363636363636363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57-476F-B654-E58547EB04C2}"/>
            </c:ext>
          </c:extLst>
        </c:ser>
        <c:ser>
          <c:idx val="4"/>
          <c:order val="4"/>
          <c:tx>
            <c:strRef>
              <c:f>Kielce!$B$53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Kielce!$C$53</c:f>
              <c:numCache>
                <c:formatCode>0%</c:formatCode>
                <c:ptCount val="1"/>
                <c:pt idx="0">
                  <c:v>0.20454545454545456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57-476F-B654-E58547EB04C2}"/>
            </c:ext>
          </c:extLst>
        </c:ser>
        <c:ser>
          <c:idx val="5"/>
          <c:order val="5"/>
          <c:tx>
            <c:strRef>
              <c:f>Kielce!$B$54</c:f>
              <c:strCache>
                <c:ptCount val="1"/>
                <c:pt idx="0">
                  <c:v>organ administracji geologicznej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Kielce!$C$54</c:f>
              <c:numCache>
                <c:formatCode>0%</c:formatCode>
                <c:ptCount val="1"/>
                <c:pt idx="0">
                  <c:v>4.5454545454545456E-2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357-476F-B654-E58547EB04C2}"/>
            </c:ext>
          </c:extLst>
        </c:ser>
        <c:ser>
          <c:idx val="6"/>
          <c:order val="6"/>
          <c:tx>
            <c:strRef>
              <c:f>Kielce!$B$55</c:f>
              <c:strCache>
                <c:ptCount val="1"/>
                <c:pt idx="0">
                  <c:v>podmiot prowadzący działalność gospodarczą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 algn="ctr">
                  <a:defRPr lang="pl-PL" sz="1000" b="0" i="0" u="none" strike="noStrike" kern="1200" baseline="0">
                    <a:solidFill>
                      <a:sysClr val="window" lastClr="FFFFFF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Kielce!$C$55</c:f>
              <c:numCache>
                <c:formatCode>0%</c:formatCode>
                <c:ptCount val="1"/>
                <c:pt idx="0">
                  <c:v>4.5454545454545456E-2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57-476F-B654-E58547EB04C2}"/>
            </c:ext>
          </c:extLst>
        </c:ser>
        <c:ser>
          <c:idx val="7"/>
          <c:order val="7"/>
          <c:tx>
            <c:strRef>
              <c:f>Kielce!$B$56</c:f>
              <c:strCache>
                <c:ptCount val="1"/>
                <c:pt idx="0">
                  <c:v>podmiot prowadzący działalność rolniczą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8357-476F-B654-E58547EB04C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Kielce!$C$56</c:f>
              <c:numCache>
                <c:formatCode>0%</c:formatCode>
                <c:ptCount val="1"/>
                <c:pt idx="0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357-476F-B654-E58547EB04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41696448"/>
        <c:axId val="341696056"/>
      </c:barChart>
      <c:catAx>
        <c:axId val="341696448"/>
        <c:scaling>
          <c:orientation val="minMax"/>
        </c:scaling>
        <c:delete val="1"/>
        <c:axPos val="l"/>
        <c:majorTickMark val="none"/>
        <c:minorTickMark val="none"/>
        <c:tickLblPos val="nextTo"/>
        <c:crossAx val="341696056"/>
        <c:crosses val="autoZero"/>
        <c:auto val="1"/>
        <c:lblAlgn val="ctr"/>
        <c:lblOffset val="100"/>
        <c:noMultiLvlLbl val="0"/>
      </c:catAx>
      <c:valAx>
        <c:axId val="341696056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3416964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0744883436952413"/>
          <c:y val="3.6314896613533064E-2"/>
          <c:w val="0.38565967073477009"/>
          <c:h val="0.93154791626656419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4"/>
        </a:solidFill>
      </dgm:spPr>
      <dgm:t>
        <a:bodyPr/>
        <a:lstStyle/>
        <a:p>
          <a:r>
            <a:rPr lang="pl-PL" sz="1600" b="1" dirty="0">
              <a:solidFill>
                <a:srgbClr val="2F558D"/>
              </a:solidFill>
            </a:rPr>
            <a:t>8 jcwpd </a:t>
          </a:r>
          <a:br>
            <a:rPr lang="pl-PL" sz="1600" b="1" dirty="0">
              <a:solidFill>
                <a:srgbClr val="2F558D"/>
              </a:solidFill>
            </a:rPr>
          </a:br>
          <a:r>
            <a:rPr lang="pl-PL" sz="1600" b="1" dirty="0">
              <a:solidFill>
                <a:srgbClr val="2F558D"/>
              </a:solidFill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600" b="1" dirty="0">
              <a:solidFill>
                <a:schemeClr val="bg1"/>
              </a:solidFill>
            </a:rPr>
            <a:t>16 jcwpd bez zestawu działań </a:t>
          </a:r>
          <a:br>
            <a:rPr lang="pl-PL" sz="1600" dirty="0">
              <a:solidFill>
                <a:schemeClr val="bg1"/>
              </a:solidFill>
            </a:rPr>
          </a:br>
          <a:r>
            <a:rPr lang="pl-PL" sz="1600" dirty="0">
              <a:solidFill>
                <a:schemeClr val="bg1"/>
              </a:solidFill>
            </a:rPr>
            <a:t>(</a:t>
          </a:r>
          <a:r>
            <a:rPr lang="pl-PL" sz="1600" dirty="0"/>
            <a:t>jcwpd nr 100, 114, 115, 116, 133, 148, 149, 150, 158, 159, 160, 161, 165, 166, 167, 172)</a:t>
          </a:r>
          <a:endParaRPr lang="pl-PL" sz="1600" dirty="0">
            <a:solidFill>
              <a:schemeClr val="bg1"/>
            </a:solidFill>
          </a:endParaRP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400" dirty="0">
              <a:solidFill>
                <a:schemeClr val="bg1"/>
              </a:solidFill>
            </a:rPr>
            <a:t>Działania podstawowe ujęte w </a:t>
          </a:r>
          <a:r>
            <a:rPr lang="pl-PL" sz="1400" i="1" dirty="0">
              <a:solidFill>
                <a:schemeClr val="bg1"/>
              </a:solidFill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6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4D1C037-4F43-4DC7-B76D-2BCEB0B3A13C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r>
            <a:rPr lang="pl-PL" sz="1400" dirty="0">
              <a:solidFill>
                <a:srgbClr val="2F558D"/>
              </a:solidFill>
            </a:rPr>
            <a:t>Działania podstawowe ujęte w </a:t>
          </a:r>
          <a:r>
            <a:rPr lang="pl-PL" sz="1400" i="1" dirty="0">
              <a:solidFill>
                <a:srgbClr val="2F558D"/>
              </a:solidFill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ct val="0"/>
            </a:spcBef>
          </a:pPr>
          <a:r>
            <a:rPr lang="pl-PL" sz="1400" dirty="0">
              <a:solidFill>
                <a:srgbClr val="2F558D"/>
              </a:solidFill>
            </a:rPr>
            <a:t>Działania ujęte w </a:t>
          </a:r>
          <a:r>
            <a:rPr lang="pl-PL" sz="1400" i="1" dirty="0">
              <a:solidFill>
                <a:srgbClr val="2F558D"/>
              </a:solidFill>
            </a:rPr>
            <a:t>Zestawie działań</a:t>
          </a:r>
          <a:r>
            <a:rPr lang="pl-PL" sz="1400" dirty="0">
              <a:solidFill>
                <a:srgbClr val="2F558D"/>
              </a:solidFill>
            </a:rPr>
            <a:t>:</a:t>
          </a:r>
          <a:br>
            <a:rPr lang="pl-PL" sz="1400" dirty="0">
              <a:solidFill>
                <a:srgbClr val="2F558D"/>
              </a:solidFill>
            </a:rPr>
          </a:br>
          <a:r>
            <a:rPr lang="pl-PL" sz="1400" dirty="0">
              <a:solidFill>
                <a:srgbClr val="2F558D"/>
              </a:solidFill>
            </a:rPr>
            <a:t>- 12 działań podstawowych</a:t>
          </a:r>
          <a:br>
            <a:rPr lang="pl-PL" sz="1400" dirty="0">
              <a:solidFill>
                <a:srgbClr val="2F558D"/>
              </a:solidFill>
            </a:rPr>
          </a:br>
          <a:r>
            <a:rPr lang="pl-PL" sz="1400" dirty="0">
              <a:solidFill>
                <a:srgbClr val="2F558D"/>
              </a:solidFill>
            </a:rPr>
            <a:t>- 32 działania uzupełniające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endParaRPr lang="pl-PL" sz="1400" i="1" dirty="0">
            <a:solidFill>
              <a:srgbClr val="2F558D"/>
            </a:solidFill>
          </a:endParaRP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01A00505-3989-4C20-B7EC-F900E9007676}" type="presOf" srcId="{E4D1C037-4F43-4DC7-B76D-2BCEB0B3A13C}" destId="{E13A219E-83F7-40CD-B8DC-9B8FEAF0BA00}" srcOrd="0" destOrd="1" presId="urn:microsoft.com/office/officeart/2005/8/layout/vList6"/>
    <dgm:cxn modelId="{B2CEEC09-B814-4E00-8CF0-B25495FBC2A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1" destOrd="0" parTransId="{ED94EAE7-B998-414A-9CA2-4D165B981C6A}" sibTransId="{F7A8216B-4C99-4A97-96AE-106298C116F4}"/>
    <dgm:cxn modelId="{8A2D5170-7062-4A12-85B5-6688649CC8CA}" type="presOf" srcId="{BBCC4915-611E-47DE-9BE8-77C1361A62EA}" destId="{402B96BA-08EE-46DA-9BD6-5A81EAD9D8AD}" srcOrd="0" destOrd="1" presId="urn:microsoft.com/office/officeart/2005/8/layout/vList6"/>
    <dgm:cxn modelId="{3E6A797B-8CE6-44A9-977C-0F34E807FE43}" type="presOf" srcId="{750343E6-678D-4274-98D4-3B5CBEBC7304}" destId="{402B96BA-08EE-46DA-9BD6-5A81EAD9D8AD}" srcOrd="0" destOrd="0" presId="urn:microsoft.com/office/officeart/2005/8/layout/vList6"/>
    <dgm:cxn modelId="{F34EA782-8EBA-4718-9491-4EA1499C520E}" type="presOf" srcId="{44E56E60-771C-49EB-9ECB-4BB2B1CA9B40}" destId="{A979D2E4-E472-47E4-8E98-9283F11475CA}" srcOrd="0" destOrd="0" presId="urn:microsoft.com/office/officeart/2005/8/layout/vList6"/>
    <dgm:cxn modelId="{5290EEB6-8555-4EAC-8D8C-CF2D0D89EC4A}" type="presOf" srcId="{FD7E9940-CD8C-4BF0-8288-1DBAD6DB5626}" destId="{E13A219E-83F7-40CD-B8DC-9B8FEAF0BA00}" srcOrd="0" destOrd="0" presId="urn:microsoft.com/office/officeart/2005/8/layout/vList6"/>
    <dgm:cxn modelId="{2E04DEB8-9E55-4952-A09C-9E5436F9AED7}" type="presOf" srcId="{BCEDC948-4574-4752-9EE2-CB9150FAF367}" destId="{E13A219E-83F7-40CD-B8DC-9B8FEAF0BA00}" srcOrd="0" destOrd="2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2" destOrd="0" parTransId="{2D6032B2-B007-41B7-B9CF-49A9D6DA7811}" sibTransId="{B4BEDBB3-AEAA-4C52-A73C-370E4054107E}"/>
    <dgm:cxn modelId="{0B860ADB-44E9-4126-A44A-EECA06A768CA}" srcId="{20B328CA-872C-467E-A731-293305AA11DB}" destId="{FD7E9940-CD8C-4BF0-8288-1DBAD6DB5626}" srcOrd="0" destOrd="0" parTransId="{2900C69D-4389-49F6-8D96-05B77C380072}" sibTransId="{F66BC43A-5305-4BF6-85B8-38EDD50A4B3A}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40BD3FA-C3E1-43DB-9B38-B6E78FD2EAF1}" type="presOf" srcId="{20B328CA-872C-467E-A731-293305AA11DB}" destId="{0EF507C0-1134-4D53-A077-5469B0E333D8}" srcOrd="0" destOrd="0" presId="urn:microsoft.com/office/officeart/2005/8/layout/vList6"/>
    <dgm:cxn modelId="{8E0731E1-897A-4E80-AB4F-81DFF7AC4563}" type="presParOf" srcId="{A979D2E4-E472-47E4-8E98-9283F11475CA}" destId="{7C4A6C80-ACAB-44BA-A548-1D2BF24362E5}" srcOrd="0" destOrd="0" presId="urn:microsoft.com/office/officeart/2005/8/layout/vList6"/>
    <dgm:cxn modelId="{230B223F-CAA8-41A8-A23A-6CA59D4162D5}" type="presParOf" srcId="{7C4A6C80-ACAB-44BA-A548-1D2BF24362E5}" destId="{0EF507C0-1134-4D53-A077-5469B0E333D8}" srcOrd="0" destOrd="0" presId="urn:microsoft.com/office/officeart/2005/8/layout/vList6"/>
    <dgm:cxn modelId="{EB513433-14A4-40F6-BB88-ABE1E5C58E07}" type="presParOf" srcId="{7C4A6C80-ACAB-44BA-A548-1D2BF24362E5}" destId="{E13A219E-83F7-40CD-B8DC-9B8FEAF0BA00}" srcOrd="1" destOrd="0" presId="urn:microsoft.com/office/officeart/2005/8/layout/vList6"/>
    <dgm:cxn modelId="{08F966BA-3EE5-489C-A4A2-C0A5E6F476EA}" type="presParOf" srcId="{A979D2E4-E472-47E4-8E98-9283F11475CA}" destId="{602FDB67-F815-4442-A7BE-865AA87AE13B}" srcOrd="1" destOrd="0" presId="urn:microsoft.com/office/officeart/2005/8/layout/vList6"/>
    <dgm:cxn modelId="{440C71F3-2E8B-484B-9585-5B5351542961}" type="presParOf" srcId="{A979D2E4-E472-47E4-8E98-9283F11475CA}" destId="{F023FDBC-479C-4403-9639-42934CFDB6AC}" srcOrd="2" destOrd="0" presId="urn:microsoft.com/office/officeart/2005/8/layout/vList6"/>
    <dgm:cxn modelId="{D68E114F-716E-4827-A8B2-93C1A114BF76}" type="presParOf" srcId="{F023FDBC-479C-4403-9639-42934CFDB6AC}" destId="{5EF44709-6539-45FC-873B-4EB588565682}" srcOrd="0" destOrd="0" presId="urn:microsoft.com/office/officeart/2005/8/layout/vList6"/>
    <dgm:cxn modelId="{4FB40F27-4447-44F6-99D9-F3362F54B3DC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400" i="1" kern="1200" dirty="0">
            <a:solidFill>
              <a:srgbClr val="2F558D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rgbClr val="2F558D"/>
              </a:solidFill>
            </a:rPr>
            <a:t>Działania podstawowe ujęte w </a:t>
          </a:r>
          <a:r>
            <a:rPr lang="pl-PL" sz="1400" i="1" kern="1200" dirty="0">
              <a:solidFill>
                <a:srgbClr val="2F558D"/>
              </a:solidFill>
            </a:rPr>
            <a:t>Katalogu działań krajowych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rgbClr val="2F558D"/>
              </a:solidFill>
            </a:rPr>
            <a:t>Działania ujęte w </a:t>
          </a:r>
          <a:r>
            <a:rPr lang="pl-PL" sz="1400" i="1" kern="1200" dirty="0">
              <a:solidFill>
                <a:srgbClr val="2F558D"/>
              </a:solidFill>
            </a:rPr>
            <a:t>Zestawie działań</a:t>
          </a:r>
          <a:r>
            <a:rPr lang="pl-PL" sz="1400" kern="1200" dirty="0">
              <a:solidFill>
                <a:srgbClr val="2F558D"/>
              </a:solidFill>
            </a:rPr>
            <a:t>:</a:t>
          </a:r>
          <a:br>
            <a:rPr lang="pl-PL" sz="1400" kern="1200" dirty="0">
              <a:solidFill>
                <a:srgbClr val="2F558D"/>
              </a:solidFill>
            </a:rPr>
          </a:br>
          <a:r>
            <a:rPr lang="pl-PL" sz="1400" kern="1200" dirty="0">
              <a:solidFill>
                <a:srgbClr val="2F558D"/>
              </a:solidFill>
            </a:rPr>
            <a:t>- 12 działań podstawowych</a:t>
          </a:r>
          <a:br>
            <a:rPr lang="pl-PL" sz="1400" kern="1200" dirty="0">
              <a:solidFill>
                <a:srgbClr val="2F558D"/>
              </a:solidFill>
            </a:rPr>
          </a:br>
          <a:r>
            <a:rPr lang="pl-PL" sz="1400" kern="1200" dirty="0">
              <a:solidFill>
                <a:srgbClr val="2F558D"/>
              </a:solidFill>
            </a:rPr>
            <a:t>- 32 działania uzupełniające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2F558D"/>
              </a:solidFill>
            </a:rPr>
            <a:t>8 jcwpd </a:t>
          </a:r>
          <a:br>
            <a:rPr lang="pl-PL" sz="1600" b="1" kern="1200" dirty="0">
              <a:solidFill>
                <a:srgbClr val="2F558D"/>
              </a:solidFill>
            </a:rPr>
          </a:br>
          <a:r>
            <a:rPr lang="pl-PL" sz="1600" b="1" kern="1200" dirty="0">
              <a:solidFill>
                <a:srgbClr val="2F558D"/>
              </a:solidFill>
            </a:rPr>
            <a:t>z zestawem działań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0559" y="193107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600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bg1"/>
              </a:solidFill>
            </a:rPr>
            <a:t>Działania podstawowe ujęte w </a:t>
          </a:r>
          <a:r>
            <a:rPr lang="pl-PL" sz="1400" i="1" kern="1200" dirty="0">
              <a:solidFill>
                <a:schemeClr val="bg1"/>
              </a:solidFill>
            </a:rPr>
            <a:t>Katalogu działań krajowych</a:t>
          </a:r>
        </a:p>
      </dsp:txBody>
      <dsp:txXfrm>
        <a:off x="2790559" y="215046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bg1"/>
              </a:solidFill>
            </a:rPr>
            <a:t>16 jcwpd bez zestawu działań </a:t>
          </a:r>
          <a:br>
            <a:rPr lang="pl-PL" sz="1600" kern="1200" dirty="0">
              <a:solidFill>
                <a:schemeClr val="bg1"/>
              </a:solidFill>
            </a:rPr>
          </a:br>
          <a:r>
            <a:rPr lang="pl-PL" sz="1600" kern="1200" dirty="0">
              <a:solidFill>
                <a:schemeClr val="bg1"/>
              </a:solidFill>
            </a:rPr>
            <a:t>(</a:t>
          </a:r>
          <a:r>
            <a:rPr lang="pl-PL" sz="1600" kern="1200" dirty="0"/>
            <a:t>jcwpd nr 100, 114, 115, 116, 133, 148, 149, 150, 158, 159, 160, 161, 165, 166, 167, 172)</a:t>
          </a:r>
          <a:endParaRPr lang="pl-PL" sz="1600" kern="1200" dirty="0">
            <a:solidFill>
              <a:schemeClr val="bg1"/>
            </a:solidFill>
          </a:endParaRPr>
        </a:p>
      </dsp:txBody>
      <dsp:txXfrm>
        <a:off x="243441" y="2077711"/>
        <a:ext cx="2468035" cy="1461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645A5CC-A840-4475-B808-B01050632A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0E930AA4-A4EB-4506-8BD6-5C89CE27E7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BD9B984-6E5F-437A-9194-690FADCD1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F4AAC-F788-404C-807C-5A62696124FD}" type="slidenum">
              <a:rPr lang="pl-PL" altLang="pl-PL" smtClean="0">
                <a:latin typeface="Calibri" panose="020F0502020204030204" pitchFamily="34" charset="0"/>
              </a:rPr>
              <a:pPr/>
              <a:t>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>
            <a:extLst>
              <a:ext uri="{FF2B5EF4-FFF2-40B4-BE49-F238E27FC236}">
                <a16:creationId xmlns:a16="http://schemas.microsoft.com/office/drawing/2014/main" id="{75CB250E-0F25-4CA5-8619-BDC4CB70C8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Symbol zastępczy notatek 2">
            <a:extLst>
              <a:ext uri="{FF2B5EF4-FFF2-40B4-BE49-F238E27FC236}">
                <a16:creationId xmlns:a16="http://schemas.microsoft.com/office/drawing/2014/main" id="{E4139F05-AEF1-4ED2-AB50-5C99DB78B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2772" name="Symbol zastępczy numeru slajdu 3">
            <a:extLst>
              <a:ext uri="{FF2B5EF4-FFF2-40B4-BE49-F238E27FC236}">
                <a16:creationId xmlns:a16="http://schemas.microsoft.com/office/drawing/2014/main" id="{A0419129-138B-4230-9322-A993C3015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452E737-958A-4E97-A28D-3808BFCC4553}" type="slidenum">
              <a:rPr lang="pl-PL" altLang="pl-PL" smtClean="0">
                <a:latin typeface="Calibri" panose="020F0502020204030204" pitchFamily="34" charset="0"/>
              </a:rPr>
              <a:pPr/>
              <a:t>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88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8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ymbol zastępczy obrazu slajdu 1">
            <a:extLst>
              <a:ext uri="{FF2B5EF4-FFF2-40B4-BE49-F238E27FC236}">
                <a16:creationId xmlns:a16="http://schemas.microsoft.com/office/drawing/2014/main" id="{EF24D33B-0EBA-44A0-AED4-B54CFE9D62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Symbol zastępczy notatek 2">
            <a:extLst>
              <a:ext uri="{FF2B5EF4-FFF2-40B4-BE49-F238E27FC236}">
                <a16:creationId xmlns:a16="http://schemas.microsoft.com/office/drawing/2014/main" id="{AFE327CB-4017-4064-B269-29788D2213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68612" name="Symbol zastępczy numeru slajdu 3">
            <a:extLst>
              <a:ext uri="{FF2B5EF4-FFF2-40B4-BE49-F238E27FC236}">
                <a16:creationId xmlns:a16="http://schemas.microsoft.com/office/drawing/2014/main" id="{2D00630C-6A5D-42FF-80CE-A52E1ACF0D46}"/>
              </a:ext>
            </a:extLst>
          </p:cNvPr>
          <p:cNvSpPr txBox="1">
            <a:spLocks noGrp="1"/>
          </p:cNvSpPr>
          <p:nvPr/>
        </p:nvSpPr>
        <p:spPr bwMode="auto"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D9FBC734-D02B-4AFE-8259-DD5F4CD41702}" type="slidenum">
              <a:rPr lang="pl-PL" altLang="pl-PL" sz="1300"/>
              <a:pPr algn="r"/>
              <a:t>8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ymbol zastępczy obrazu slajdu 1">
            <a:extLst>
              <a:ext uri="{FF2B5EF4-FFF2-40B4-BE49-F238E27FC236}">
                <a16:creationId xmlns:a16="http://schemas.microsoft.com/office/drawing/2014/main" id="{90AA9BCD-E0A4-4E2A-82C6-624D988A3C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Symbol zastępczy notatek 2">
            <a:extLst>
              <a:ext uri="{FF2B5EF4-FFF2-40B4-BE49-F238E27FC236}">
                <a16:creationId xmlns:a16="http://schemas.microsoft.com/office/drawing/2014/main" id="{C89F4B37-AD11-47AE-BFB4-F3925902E7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3012" name="Symbol zastępczy numeru slajdu 3">
            <a:extLst>
              <a:ext uri="{FF2B5EF4-FFF2-40B4-BE49-F238E27FC236}">
                <a16:creationId xmlns:a16="http://schemas.microsoft.com/office/drawing/2014/main" id="{5B7ACB44-3B1D-41D8-B2B7-63747FCC19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B2B118-19E6-4035-B1A5-F046EB9E9CA0}" type="slidenum">
              <a:rPr lang="pl-PL" altLang="pl-PL"/>
              <a:pPr>
                <a:spcBef>
                  <a:spcPct val="0"/>
                </a:spcBef>
              </a:pPr>
              <a:t>9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332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08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ymbol zastępczy obrazu slajdu 1">
            <a:extLst>
              <a:ext uri="{FF2B5EF4-FFF2-40B4-BE49-F238E27FC236}">
                <a16:creationId xmlns:a16="http://schemas.microsoft.com/office/drawing/2014/main" id="{2BC0D37B-36BA-426C-823D-98EE2FA214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Symbol zastępczy notatek 2">
            <a:extLst>
              <a:ext uri="{FF2B5EF4-FFF2-40B4-BE49-F238E27FC236}">
                <a16:creationId xmlns:a16="http://schemas.microsoft.com/office/drawing/2014/main" id="{D24738B6-5F52-419C-810D-34556CB8D9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5060" name="Symbol zastępczy numeru slajdu 3">
            <a:extLst>
              <a:ext uri="{FF2B5EF4-FFF2-40B4-BE49-F238E27FC236}">
                <a16:creationId xmlns:a16="http://schemas.microsoft.com/office/drawing/2014/main" id="{0F03DDC6-3699-4CF1-BF7E-3DF4BBCA2CD2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C43626-81E7-4F0D-9668-30E5890B5C49}" type="slidenum">
              <a:rPr lang="pl-PL" altLang="pl-PL"/>
              <a:pPr algn="r" eaLnBrk="1" hangingPunct="1">
                <a:spcBef>
                  <a:spcPct val="0"/>
                </a:spcBef>
              </a:pPr>
              <a:t>12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obrazu slajdu 1">
            <a:extLst>
              <a:ext uri="{FF2B5EF4-FFF2-40B4-BE49-F238E27FC236}">
                <a16:creationId xmlns:a16="http://schemas.microsoft.com/office/drawing/2014/main" id="{2FC66D22-F96D-4469-9618-6C633A6818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Symbol zastępczy notatek 2">
            <a:extLst>
              <a:ext uri="{FF2B5EF4-FFF2-40B4-BE49-F238E27FC236}">
                <a16:creationId xmlns:a16="http://schemas.microsoft.com/office/drawing/2014/main" id="{84365DD6-A5F5-413E-A9BC-9433A591F2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47108" name="Symbol zastępczy numeru slajdu 3">
            <a:extLst>
              <a:ext uri="{FF2B5EF4-FFF2-40B4-BE49-F238E27FC236}">
                <a16:creationId xmlns:a16="http://schemas.microsoft.com/office/drawing/2014/main" id="{AE2E3879-C8A9-4D3F-B629-8276BEC40D53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2BA4CFF2-5663-4F6C-8285-70BE92ED04ED}" type="slidenum">
              <a:rPr lang="pl-PL" altLang="pl-PL" sz="1300"/>
              <a:pPr algn="r">
                <a:spcBef>
                  <a:spcPct val="0"/>
                </a:spcBef>
              </a:pPr>
              <a:t>13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ymbol zastępczy obrazu slajdu 1">
            <a:extLst>
              <a:ext uri="{FF2B5EF4-FFF2-40B4-BE49-F238E27FC236}">
                <a16:creationId xmlns:a16="http://schemas.microsoft.com/office/drawing/2014/main" id="{6AACD4B4-0EDE-42C5-B81D-3471C70526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Symbol zastępczy notatek 2">
            <a:extLst>
              <a:ext uri="{FF2B5EF4-FFF2-40B4-BE49-F238E27FC236}">
                <a16:creationId xmlns:a16="http://schemas.microsoft.com/office/drawing/2014/main" id="{54E728E1-B240-4F54-9D48-CBEA6E2183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9156" name="Symbol zastępczy numeru slajdu 3">
            <a:extLst>
              <a:ext uri="{FF2B5EF4-FFF2-40B4-BE49-F238E27FC236}">
                <a16:creationId xmlns:a16="http://schemas.microsoft.com/office/drawing/2014/main" id="{C7B5E3CA-FB4E-4440-9E6B-12C8439E1CA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98B39AE-ADF2-47B9-9FA3-CE77765D8BCC}" type="slidenum">
              <a:rPr lang="pl-PL" altLang="pl-PL"/>
              <a:pPr algn="r" eaLnBrk="1" hangingPunct="1">
                <a:spcBef>
                  <a:spcPct val="0"/>
                </a:spcBef>
              </a:pPr>
              <a:t>14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5014972F-EA61-49B7-BE70-F10349069B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493D9610-1032-47AF-9BE6-C9A62ECE50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39EA7340-DBA7-4069-86C2-0BAC006DB0E6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B667B40-555D-4056-AEE7-562A7610B7FA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5014972F-EA61-49B7-BE70-F10349069B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493D9610-1032-47AF-9BE6-C9A62ECE50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39EA7340-DBA7-4069-86C2-0BAC006DB0E6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B667B40-555D-4056-AEE7-562A7610B7FA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2033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Zestawy działań zaplanowane do realizacji na obszarze dorzecza Wisły, regionu wodnego Górnej-Zachodniej Wisły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 działań zaplanowane do realizacji na obszarze dorzecza Wisły,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regionu wodnego Górnej-Zachodniej Wisły</a:t>
            </a:r>
          </a:p>
          <a:p>
            <a:pPr algn="ctr" eaLnBrk="1" hangingPunct="1"/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Agnieszka Piasecka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44B16F31-11F7-4D6B-9441-5743D5498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9256CCA8-45AF-4918-A03C-63E5F53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D4DA55D-7C2F-418C-AD4C-C560DDC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351751"/>
            <a:ext cx="4003675" cy="454739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zestawy działań opracowano łącznie dla 76 % wszystkich jcw w obszarze dorzecza</a:t>
            </a:r>
            <a:r>
              <a:rPr lang="pl-PL" altLang="pl-PL" sz="1400" dirty="0">
                <a:solidFill>
                  <a:schemeClr val="accent1"/>
                </a:solidFill>
              </a:rPr>
              <a:t>,</a:t>
            </a:r>
            <a:r>
              <a:rPr lang="pl-PL" altLang="pl-PL" sz="1400" dirty="0"/>
              <a:t> w tym dla: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376 jcw w regionie Środkowej Wisły (zestaw działań opracowany dla 84 %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303 jcw w regionie Narwi (zestaw działań opracowany dla 76 %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 jcw w regionie Małej Wisły (zestaw działań opracowany dla 96%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215 jcw w regionie Górnej Zachodniej Wisły (zestaw działań opracowany dla 77%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194 jcw w regionie Górnej Wschodniej Wisły (zestaw działań opracowany dla 50% wszystkich jcw regionu).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551 w regionie Dolnej Wisły (zestaw działań opracowany dla 81 % wszystkich jcw regionu).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237 w regionie Bugu (zestaw działań opracowany dla 83 % wszystkich jcw regionu). </a:t>
            </a:r>
            <a:endParaRPr lang="pl-PL" altLang="pl-PL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23A6EF-A0AE-43D2-B5E1-4EE8D7837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967081"/>
              </p:ext>
            </p:extLst>
          </p:nvPr>
        </p:nvGraphicFramePr>
        <p:xfrm>
          <a:off x="8746808" y="5899150"/>
          <a:ext cx="3237230" cy="213088"/>
        </p:xfrm>
        <a:graphic>
          <a:graphicData uri="http://schemas.openxmlformats.org/drawingml/2006/table">
            <a:tbl>
              <a:tblPr/>
              <a:tblGrid>
                <a:gridCol w="3237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55" name="Obraz 9">
            <a:extLst>
              <a:ext uri="{FF2B5EF4-FFF2-40B4-BE49-F238E27FC236}">
                <a16:creationId xmlns:a16="http://schemas.microsoft.com/office/drawing/2014/main" id="{55F65055-B168-49D3-A24C-A242F5806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A8F32958-1D0D-4B1B-9086-185BF361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FC1E8D2-6F6E-43A1-AF97-292E4E67F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573482"/>
              </p:ext>
            </p:extLst>
          </p:nvPr>
        </p:nvGraphicFramePr>
        <p:xfrm>
          <a:off x="4886325" y="593266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61" name="Obraz 14">
            <a:extLst>
              <a:ext uri="{FF2B5EF4-FFF2-40B4-BE49-F238E27FC236}">
                <a16:creationId xmlns:a16="http://schemas.microsoft.com/office/drawing/2014/main" id="{A7B24A5B-1499-4212-BB9C-C73275B9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033778A-6202-4165-8D7B-6BD74F4685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283" y="1330003"/>
            <a:ext cx="3620517" cy="4522296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F3AAFD7-4C47-407D-B6B6-2B984D97F7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2083" y="1328737"/>
            <a:ext cx="3620518" cy="45222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0DA38B7-D872-4A51-B1B4-31262EA1FA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139"/>
          <a:stretch/>
        </p:blipFill>
        <p:spPr>
          <a:xfrm>
            <a:off x="7207212" y="503199"/>
            <a:ext cx="4930814" cy="5612033"/>
          </a:xfrm>
          <a:prstGeom prst="rect">
            <a:avLst/>
          </a:prstGeom>
        </p:spPr>
      </p:pic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467766AD-379E-4D2F-9C6E-3C88E8FB0745}"/>
              </a:ext>
            </a:extLst>
          </p:cNvPr>
          <p:cNvSpPr/>
          <p:nvPr/>
        </p:nvSpPr>
        <p:spPr bwMode="auto">
          <a:xfrm>
            <a:off x="8321675" y="1349375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 (RW)</a:t>
            </a:r>
          </a:p>
          <a:p>
            <a:pPr algn="ctr">
              <a:defRPr/>
            </a:pPr>
            <a: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10 355 działań </a:t>
            </a:r>
            <a:b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(80% wszystkich działań)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027CE89B-07FE-48D0-83CA-05A223160829}"/>
              </a:ext>
            </a:extLst>
          </p:cNvPr>
          <p:cNvSpPr/>
          <p:nvPr/>
        </p:nvSpPr>
        <p:spPr bwMode="auto">
          <a:xfrm>
            <a:off x="10289543" y="2756694"/>
            <a:ext cx="1712912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 (</a:t>
            </a:r>
            <a:r>
              <a:rPr lang="pl-PL" sz="10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94 działania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(1% wszystkich działań)</a:t>
            </a:r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9485755-8552-45EE-BB20-EDD19A56AFD0}"/>
              </a:ext>
            </a:extLst>
          </p:cNvPr>
          <p:cNvSpPr/>
          <p:nvPr/>
        </p:nvSpPr>
        <p:spPr bwMode="auto">
          <a:xfrm>
            <a:off x="8321675" y="2973387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 (LW)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 009 działań 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(16% wszystkich działań)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7A7BCACF-5324-423B-A51E-A090FAEEA4EA}"/>
              </a:ext>
            </a:extLst>
          </p:cNvPr>
          <p:cNvSpPr/>
          <p:nvPr/>
        </p:nvSpPr>
        <p:spPr bwMode="auto">
          <a:xfrm>
            <a:off x="10390034" y="3931840"/>
            <a:ext cx="1712912" cy="8332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przybrzeżne i przejściowe (TW i CW)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1% wszystkich działań</a:t>
            </a:r>
          </a:p>
        </p:txBody>
      </p:sp>
      <p:sp>
        <p:nvSpPr>
          <p:cNvPr id="22" name="Prostokąt: zaokrąglone rogi 21">
            <a:extLst>
              <a:ext uri="{FF2B5EF4-FFF2-40B4-BE49-F238E27FC236}">
                <a16:creationId xmlns:a16="http://schemas.microsoft.com/office/drawing/2014/main" id="{E31A31C2-F19A-48F5-8890-E7E6CA4DD468}"/>
              </a:ext>
            </a:extLst>
          </p:cNvPr>
          <p:cNvSpPr/>
          <p:nvPr/>
        </p:nvSpPr>
        <p:spPr bwMode="auto">
          <a:xfrm>
            <a:off x="8321675" y="4406900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 258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2% wszystkich działań</a:t>
            </a:r>
          </a:p>
        </p:txBody>
      </p:sp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280921"/>
              </p:ext>
            </p:extLst>
          </p:nvPr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Wisły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7620"/>
            <a:ext cx="7567613" cy="590007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opracowano łącznie 12 784 działań,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których szacunkowy koszt określony został na ponad 16,6 mld zł.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Największy udział w kosztach zestawu działań mają działania podstawowe - 90%, pozostałe 10% stanowią działania uzupełniające. Największy udział w kosztach mają działania z zakresu gospodarki komunalnej i odpadami - 89%.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78% stanowią działania podstawowe, a 22% uzupełniające. Najliczniejszą grupę działań stanowią działania związane z poprawą warunków dla obszarów chronionych 4 482 działania; działania związane z gospodarką ściekową - 1 480 działań, działania ukierunkowane na odtwarzanie ciągłości, ochronę i odtwarzanie naturalnych procesów hydromorfologicznych w korycie – 1 072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60% stanowią działania podstawowe, a 40% uzupełniające. Najliczniejszą grupę działań stanowią działania związane z poprawą warunków dla obszarów chronionych 29 działań; gospodarka ściekowa w aglomeracjach – 24 działania, ograniczenie spływu zanieczyszczeń z terenów zurbanizowanych  – 12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62% działania podstawowe, 38% uzupełniające. Najliczniejszą grupę działań stanowią działania związane z poprawą warunków dla obszarów chronionych – 619 działania; weryfikacja programu ochrony środowiska – 245 działań, działania kontrolne i monitoringowe – 233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40 % działania podstawowe, 60% uzupełniające. Najliczniejszą grupę działań stanowią działania związane z poprawą warunków dla obszarów chronionych 37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36% działania podstawowe, 64% działania uzupełniające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endParaRPr lang="pl-PL" altLang="pl-PL" sz="1400" dirty="0"/>
          </a:p>
          <a:p>
            <a:pPr algn="just">
              <a:buFontTx/>
              <a:buChar char="-"/>
            </a:pPr>
            <a:endParaRPr lang="pl-PL" altLang="pl-PL" sz="1400" dirty="0"/>
          </a:p>
          <a:p>
            <a:pPr algn="just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Obraz 7">
            <a:extLst>
              <a:ext uri="{FF2B5EF4-FFF2-40B4-BE49-F238E27FC236}">
                <a16:creationId xmlns:a16="http://schemas.microsoft.com/office/drawing/2014/main" id="{1BEB36A7-67EF-4A51-84A1-42B83DF14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Obraz 9">
            <a:extLst>
              <a:ext uri="{FF2B5EF4-FFF2-40B4-BE49-F238E27FC236}">
                <a16:creationId xmlns:a16="http://schemas.microsoft.com/office/drawing/2014/main" id="{877EBAA2-D7E9-477B-9137-B1FE51D4F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94A7F2C-A9EE-4548-A8AB-42A03E0CC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0875" y="2516427"/>
            <a:ext cx="2557056" cy="1989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202 jcw RW opracowano 1 678 działań (80% - działania podstawowe, 20% - uzupełniające).</a:t>
            </a:r>
          </a:p>
          <a:p>
            <a:pPr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Dla jcw 5 </a:t>
            </a:r>
            <a:r>
              <a:rPr lang="pl-PL" altLang="pl-PL" sz="11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26 działania (62% - działania podstawowe, 38% - uzupełniające).</a:t>
            </a:r>
          </a:p>
          <a:p>
            <a:pPr algn="just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8 jcwpd GW 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44 działania (27% - podstawowe, 73% -  uzupełniające).</a:t>
            </a:r>
          </a:p>
          <a:p>
            <a:pPr algn="just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1751" name="Obraz 9">
            <a:extLst>
              <a:ext uri="{FF2B5EF4-FFF2-40B4-BE49-F238E27FC236}">
                <a16:creationId xmlns:a16="http://schemas.microsoft.com/office/drawing/2014/main" id="{63FEA208-AE93-40D4-A973-0AB411599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0A3D921A-044B-4DBB-911D-F8BF428CF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Górnej-Zachodniej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24187AD6-1921-46E4-9D77-0E3B49841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40292"/>
              </p:ext>
            </p:extLst>
          </p:nvPr>
        </p:nvGraphicFramePr>
        <p:xfrm>
          <a:off x="7437931" y="5840825"/>
          <a:ext cx="5650918" cy="334963"/>
        </p:xfrm>
        <a:graphic>
          <a:graphicData uri="http://schemas.openxmlformats.org/drawingml/2006/table">
            <a:tbl>
              <a:tblPr/>
              <a:tblGrid>
                <a:gridCol w="565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B77AC11-AA33-41CD-896C-628C5E145B7D}"/>
              </a:ext>
            </a:extLst>
          </p:cNvPr>
          <p:cNvSpPr txBox="1"/>
          <p:nvPr/>
        </p:nvSpPr>
        <p:spPr>
          <a:xfrm>
            <a:off x="263524" y="1196188"/>
            <a:ext cx="1181506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Górnej-Zachodniej Wisły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opracowano zestawy działań dla 215 jcw: 207 jcwp oraz 8 jcwpd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(łącznie 1748 działań: 1 364 to działania podstawowe, 384 uzupełniające).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F8C53150-85B5-4E74-ACDE-82C3EABF4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464542"/>
              </p:ext>
            </p:extLst>
          </p:nvPr>
        </p:nvGraphicFramePr>
        <p:xfrm>
          <a:off x="263524" y="5842000"/>
          <a:ext cx="5650918" cy="334963"/>
        </p:xfrm>
        <a:graphic>
          <a:graphicData uri="http://schemas.openxmlformats.org/drawingml/2006/table">
            <a:tbl>
              <a:tblPr/>
              <a:tblGrid>
                <a:gridCol w="565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3578D21-B5BE-44A7-AFD2-C179CB019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462" y="1792679"/>
            <a:ext cx="4495413" cy="4088628"/>
          </a:xfrm>
          <a:prstGeom prst="rect">
            <a:avLst/>
          </a:prstGeom>
        </p:spPr>
      </p:pic>
      <p:pic>
        <p:nvPicPr>
          <p:cNvPr id="8" name="Obraz 7" descr="Obraz zawierający mapa&#10;&#10;Opis wygenerowany automatycznie">
            <a:extLst>
              <a:ext uri="{FF2B5EF4-FFF2-40B4-BE49-F238E27FC236}">
                <a16:creationId xmlns:a16="http://schemas.microsoft.com/office/drawing/2014/main" id="{3C02DBD4-74A0-464A-87A2-D5F1BA56A7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8648" y="1792679"/>
            <a:ext cx="4495414" cy="40886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Górnej-Zachodniej Wisły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65" y="1698212"/>
            <a:ext cx="56477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516" y="2616465"/>
            <a:ext cx="46799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– łącznie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3 788 589,14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 rot="5400000">
            <a:off x="8721153" y="336612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795516" y="4137716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883" y="128835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0AB77184-D011-41C8-965C-F1C66E000A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3061731"/>
              </p:ext>
            </p:extLst>
          </p:nvPr>
        </p:nvGraphicFramePr>
        <p:xfrm>
          <a:off x="639318" y="2184742"/>
          <a:ext cx="5450593" cy="3714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24668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Górnej-Zachodniej Wisły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85924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(łącznie wszystkie kategorie wód jcwp – region wodny Środkowej Wisły)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46AC7801-3C4F-4D72-AA6B-4E321554CF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1009045"/>
              </p:ext>
            </p:extLst>
          </p:nvPr>
        </p:nvGraphicFramePr>
        <p:xfrm>
          <a:off x="121920" y="2054414"/>
          <a:ext cx="11750040" cy="377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9518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Obraz 7">
            <a:extLst>
              <a:ext uri="{FF2B5EF4-FFF2-40B4-BE49-F238E27FC236}">
                <a16:creationId xmlns:a16="http://schemas.microsoft.com/office/drawing/2014/main" id="{C30C9890-54FE-44D4-9CDB-50F82FC01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Obraz 9">
            <a:extLst>
              <a:ext uri="{FF2B5EF4-FFF2-40B4-BE49-F238E27FC236}">
                <a16:creationId xmlns:a16="http://schemas.microsoft.com/office/drawing/2014/main" id="{01C218E6-3784-4E6F-95A5-38ABAA505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15507F4-9B72-4C27-855F-C9E746F50DC4}"/>
              </a:ext>
            </a:extLst>
          </p:cNvPr>
          <p:cNvSpPr txBox="1"/>
          <p:nvPr/>
        </p:nvSpPr>
        <p:spPr>
          <a:xfrm>
            <a:off x="257175" y="868363"/>
            <a:ext cx="10523538" cy="646331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- region wodny 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Górnej-Zachodniej Wisły</a:t>
            </a:r>
          </a:p>
        </p:txBody>
      </p:sp>
      <p:sp>
        <p:nvSpPr>
          <p:cNvPr id="67617" name="Text Box 33">
            <a:extLst>
              <a:ext uri="{FF2B5EF4-FFF2-40B4-BE49-F238E27FC236}">
                <a16:creationId xmlns:a16="http://schemas.microsoft.com/office/drawing/2014/main" id="{45397678-B7B2-45C3-9B0D-C90AFA453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113" y="2746533"/>
            <a:ext cx="593090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typów działań nakierowanych na redukcję presji – jcwp RW</a:t>
            </a:r>
          </a:p>
        </p:txBody>
      </p:sp>
      <p:sp>
        <p:nvSpPr>
          <p:cNvPr id="67619" name="Text Box 35">
            <a:extLst>
              <a:ext uri="{FF2B5EF4-FFF2-40B4-BE49-F238E27FC236}">
                <a16:creationId xmlns:a16="http://schemas.microsoft.com/office/drawing/2014/main" id="{65AC2BDE-615B-4C99-85A7-847FF9815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876"/>
            <a:ext cx="11099083" cy="147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dla jcwp RW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RWC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łącznie 41 % wszystkich działań, działania związane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 poprawą warunków dla obszarów chronionych (RWC_02.01) stanowią w tej grupie 90 %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RWP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30 %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28%, zaś 1% stanowią działania nakierowane na redukcje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hydrologicznej</a:t>
            </a:r>
            <a:r>
              <a:rPr lang="pl-PL" altLang="pl-PL" sz="13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defRPr/>
            </a:pPr>
            <a:br>
              <a:rPr lang="pl-PL" altLang="pl-PL" sz="1200" dirty="0">
                <a:latin typeface="Arial" panose="020B0604020202020204" pitchFamily="34" charset="0"/>
              </a:rPr>
            </a:br>
            <a:endParaRPr lang="pl-PL" altLang="pl-PL" sz="1200" dirty="0">
              <a:latin typeface="Arial" panose="020B0604020202020204" pitchFamily="34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39960CBB-414E-492A-A204-3105B20B81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4291804"/>
              </p:ext>
            </p:extLst>
          </p:nvPr>
        </p:nvGraphicFramePr>
        <p:xfrm>
          <a:off x="6910501" y="2892727"/>
          <a:ext cx="2950029" cy="2068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4" name="Grupa 3">
            <a:extLst>
              <a:ext uri="{FF2B5EF4-FFF2-40B4-BE49-F238E27FC236}">
                <a16:creationId xmlns:a16="http://schemas.microsoft.com/office/drawing/2014/main" id="{06E9063F-104F-4A07-967B-E2596E9A8870}"/>
              </a:ext>
            </a:extLst>
          </p:cNvPr>
          <p:cNvGrpSpPr/>
          <p:nvPr/>
        </p:nvGrpSpPr>
        <p:grpSpPr>
          <a:xfrm>
            <a:off x="1971086" y="3076354"/>
            <a:ext cx="4829656" cy="2772675"/>
            <a:chOff x="5825331" y="2999990"/>
            <a:chExt cx="4829656" cy="2772675"/>
          </a:xfrm>
        </p:grpSpPr>
        <p:graphicFrame>
          <p:nvGraphicFramePr>
            <p:cNvPr id="12" name="Wykres 11">
              <a:extLst>
                <a:ext uri="{FF2B5EF4-FFF2-40B4-BE49-F238E27FC236}">
                  <a16:creationId xmlns:a16="http://schemas.microsoft.com/office/drawing/2014/main" id="{8F88CBD1-B6EB-4C6B-B2BC-028FAE36822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11548187"/>
                </p:ext>
              </p:extLst>
            </p:nvPr>
          </p:nvGraphicFramePr>
          <p:xfrm>
            <a:off x="5825331" y="3029465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" name="Nawias klamrowy otwierający 2">
              <a:extLst>
                <a:ext uri="{FF2B5EF4-FFF2-40B4-BE49-F238E27FC236}">
                  <a16:creationId xmlns:a16="http://schemas.microsoft.com/office/drawing/2014/main" id="{CC7291B1-B381-4C67-BD73-5D6B535F691D}"/>
                </a:ext>
              </a:extLst>
            </p:cNvPr>
            <p:cNvSpPr/>
            <p:nvPr/>
          </p:nvSpPr>
          <p:spPr>
            <a:xfrm rot="9448431">
              <a:off x="10255563" y="2999990"/>
              <a:ext cx="399424" cy="1982014"/>
            </a:xfrm>
            <a:prstGeom prst="leftBrace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 b="1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Obraz 7">
            <a:extLst>
              <a:ext uri="{FF2B5EF4-FFF2-40B4-BE49-F238E27FC236}">
                <a16:creationId xmlns:a16="http://schemas.microsoft.com/office/drawing/2014/main" id="{A5093E38-9CD4-40CA-8C8A-D6D9D9B94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Obraz 9">
            <a:extLst>
              <a:ext uri="{FF2B5EF4-FFF2-40B4-BE49-F238E27FC236}">
                <a16:creationId xmlns:a16="http://schemas.microsoft.com/office/drawing/2014/main" id="{A5348AD1-BD46-4493-8036-67C90A4044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1325558-5A25-4BB1-A79F-7D98292F37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370825"/>
              </p:ext>
            </p:extLst>
          </p:nvPr>
        </p:nvGraphicFramePr>
        <p:xfrm>
          <a:off x="6481917" y="5872560"/>
          <a:ext cx="5608590" cy="334962"/>
        </p:xfrm>
        <a:graphic>
          <a:graphicData uri="http://schemas.openxmlformats.org/drawingml/2006/table">
            <a:tbl>
              <a:tblPr/>
              <a:tblGrid>
                <a:gridCol w="5608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RW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niami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ukierunkowanymi na zachowanie ciągłości biologicznej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08" marR="91408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1990" name="Obraz 9">
            <a:extLst>
              <a:ext uri="{FF2B5EF4-FFF2-40B4-BE49-F238E27FC236}">
                <a16:creationId xmlns:a16="http://schemas.microsoft.com/office/drawing/2014/main" id="{BB8EDC9F-D425-472C-AFD7-AA9D4D5DC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pole tekstowe 1">
            <a:extLst>
              <a:ext uri="{FF2B5EF4-FFF2-40B4-BE49-F238E27FC236}">
                <a16:creationId xmlns:a16="http://schemas.microsoft.com/office/drawing/2014/main" id="{3D76814B-63D0-46B0-BCED-21484871C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</a:t>
            </a:r>
            <a:r>
              <a:rPr lang="pl-PL" altLang="pl-PL" sz="1800" b="1" dirty="0">
                <a:solidFill>
                  <a:srgbClr val="2F5597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region wodny Górnej- Zachodniej Wisły</a:t>
            </a:r>
          </a:p>
        </p:txBody>
      </p:sp>
      <p:sp>
        <p:nvSpPr>
          <p:cNvPr id="41993" name="Text Box 31">
            <a:extLst>
              <a:ext uri="{FF2B5EF4-FFF2-40B4-BE49-F238E27FC236}">
                <a16:creationId xmlns:a16="http://schemas.microsoft.com/office/drawing/2014/main" id="{F0D85D7C-37F5-4452-BC74-6ED3F45CC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2613" y="16954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en-US" sz="1800">
              <a:latin typeface="Arial" panose="020B0604020202020204" pitchFamily="34" charset="0"/>
            </a:endParaRPr>
          </a:p>
        </p:txBody>
      </p:sp>
      <p:sp>
        <p:nvSpPr>
          <p:cNvPr id="41995" name="Text Box 33">
            <a:extLst>
              <a:ext uri="{FF2B5EF4-FFF2-40B4-BE49-F238E27FC236}">
                <a16:creationId xmlns:a16="http://schemas.microsoft.com/office/drawing/2014/main" id="{C9FF1811-0775-4460-83AA-0AFD091A2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138" y="1236663"/>
            <a:ext cx="586105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Zestawy działań dla jcwp RW zostały ukierunkowane na likwidację presji </a:t>
            </a:r>
            <a:b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ze szczególnym uwzględnieniem: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przywrócenia drożności dla migracji ryb oraz połączenia pomiędzy korytem, a terenami zalewowymi;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poprawy warunków morfologicznych (siedliskowych) w korycie oraz warunków przepływu wód w kontekście poprawy stanu elementów biologicznych;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poprawy jakości wód i ograniczenia dopływu zanieczyszczeń ze źródeł: rolniczych, komunalnych i przemysłowych;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spełnienia wymagań obszarów przeznaczonych do ochrony siedlisk lub gatunków ustanowionych w ustawie o ochronie przyrody, dla których utrzymanie lub poprawa stanu wód jest ważnym czynnikiem w ich ochronie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en-US" sz="13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obszaru dorzecza Wisły liczba działań z zakresu zachowania ciągłości biologicznej i morfologicznej jcwp rzecznych wyniosła łącznie 906.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en-US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regionu wodnego Górnej-Zachodniej Wisły opracowano 31 działań obejmujących udrażnianie przegród poprzecznych i dostosowanie ich do wymagań budowli proekologicznych z uwzględnieniem spełnienia celów</a:t>
            </a:r>
            <a:b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środowiskowych oraz przebudowę budowli piętrzących w zakresie zapewniającym ciągłość biologiczną i spełnienia celów środowiskowych.</a:t>
            </a:r>
          </a:p>
        </p:txBody>
      </p:sp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E75A07CC-F585-4C42-AFAF-E4DDFA2B9A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1917" y="1150109"/>
            <a:ext cx="5225896" cy="47530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Górnej-Zachodniej Wisły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65" y="1698212"/>
            <a:ext cx="335700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jcwp RW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515" y="2616465"/>
            <a:ext cx="4855711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RW– łącznie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3 751 542,15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 rot="5400000">
            <a:off x="8721153" y="336612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795516" y="4137716"/>
            <a:ext cx="485571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883" y="128835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8CEEEF92-0DA8-4F40-B34F-C694A0118B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5319099"/>
              </p:ext>
            </p:extLst>
          </p:nvPr>
        </p:nvGraphicFramePr>
        <p:xfrm>
          <a:off x="642309" y="2184741"/>
          <a:ext cx="5532349" cy="3804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09531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Górnej-Zachodniej Wisły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8956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działań dotyczących jcwp rzecznych – region wodny Górnej-Zachodniej Wisły)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CA21AFE6-CF4B-46A1-9BCC-C87947B27C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4412413"/>
              </p:ext>
            </p:extLst>
          </p:nvPr>
        </p:nvGraphicFramePr>
        <p:xfrm>
          <a:off x="257175" y="2014064"/>
          <a:ext cx="11751945" cy="3838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64470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Obraz 7">
            <a:extLst>
              <a:ext uri="{FF2B5EF4-FFF2-40B4-BE49-F238E27FC236}">
                <a16:creationId xmlns:a16="http://schemas.microsoft.com/office/drawing/2014/main" id="{6AEE7988-E90B-417E-B07D-6020EC837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Obraz 9">
            <a:extLst>
              <a:ext uri="{FF2B5EF4-FFF2-40B4-BE49-F238E27FC236}">
                <a16:creationId xmlns:a16="http://schemas.microsoft.com/office/drawing/2014/main" id="{A97CF99D-0B79-4DAE-BF7C-F5A48DEAC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pole tekstowe 1">
            <a:extLst>
              <a:ext uri="{FF2B5EF4-FFF2-40B4-BE49-F238E27FC236}">
                <a16:creationId xmlns:a16="http://schemas.microsoft.com/office/drawing/2014/main" id="{812B3720-AC70-4927-856D-7791766E6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10420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</a:t>
            </a:r>
            <a:r>
              <a:rPr lang="pl-PL" altLang="pl-PL" sz="1800" b="1" dirty="0">
                <a:solidFill>
                  <a:srgbClr val="2F5597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region wodny Górnej-</a:t>
            </a:r>
            <a:r>
              <a:rPr lang="pl-PL" altLang="pl-PL" sz="1800" b="1" dirty="0">
                <a:solidFill>
                  <a:schemeClr val="hlin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pl-PL" altLang="pl-PL" sz="1800" b="1" dirty="0">
                <a:solidFill>
                  <a:srgbClr val="2F5597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Zachodniej Wisły - przykład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ECCD9CB6-9DE3-4A0D-9C33-962CB67E7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3001963"/>
            <a:ext cx="7075488" cy="2698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podstawowe:</a:t>
            </a:r>
          </a:p>
        </p:txBody>
      </p:sp>
      <p:graphicFrame>
        <p:nvGraphicFramePr>
          <p:cNvPr id="93192" name="Group 8">
            <a:extLst>
              <a:ext uri="{FF2B5EF4-FFF2-40B4-BE49-F238E27FC236}">
                <a16:creationId xmlns:a16="http://schemas.microsoft.com/office/drawing/2014/main" id="{FEE477AC-01DC-47D9-A1A6-CBCB106FDFA6}"/>
              </a:ext>
            </a:extLst>
          </p:cNvPr>
          <p:cNvGraphicFramePr>
            <a:graphicFrameLocks noGrp="1"/>
          </p:cNvGraphicFramePr>
          <p:nvPr/>
        </p:nvGraphicFramePr>
        <p:xfrm>
          <a:off x="257175" y="3375025"/>
          <a:ext cx="11042650" cy="1147763"/>
        </p:xfrm>
        <a:graphic>
          <a:graphicData uri="http://schemas.openxmlformats.org/drawingml/2006/table">
            <a:tbl>
              <a:tblPr/>
              <a:tblGrid>
                <a:gridCol w="2277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0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2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56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71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581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RWC_02.01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RWHM_01.03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RWHM_03.01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RWP_01.00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RWP_02.01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950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Realizacja działań wynikających z planów ochrony i planów zadań ochronnych dla obszarów chronionych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Realizacja działań naprawczych dla obszarów chronionych zależnych od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hydromorfologii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 (wg celów środowiskowych: wymogów rzek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włosienicznikowych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, wylewy Q50).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Realizacja działań naprawczych dla obszarów chronionych w zakresie utrzymania naturalnego charakteru koryta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Realizacja Krajowego Programu Oczyszczania Ścieków Komunalnych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Kontrole dotyczące stosowania programu działań mających na celu zmniejszenie zanieczyszczenia wód azotanami pochodzącymi ze źródeł rolniczych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4828C81A-BC31-4024-A905-4205370221D0}"/>
              </a:ext>
            </a:extLst>
          </p:cNvPr>
          <p:cNvGraphicFramePr>
            <a:graphicFrameLocks noGrp="1"/>
          </p:cNvGraphicFramePr>
          <p:nvPr/>
        </p:nvGraphicFramePr>
        <p:xfrm>
          <a:off x="257175" y="1344613"/>
          <a:ext cx="7075487" cy="1514476"/>
        </p:xfrm>
        <a:graphic>
          <a:graphicData uri="http://schemas.openxmlformats.org/drawingml/2006/table">
            <a:tbl>
              <a:tblPr/>
              <a:tblGrid>
                <a:gridCol w="768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0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57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 gridSpan="5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Bobrza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9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RW20000321648295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NAT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Presje:  BIO_HM, BIO_FIZ, FIZ, CHEM, OCH</a:t>
                      </a:r>
                      <a:b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</a:b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7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region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Górnej-Zachodniej Wisły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ocena stanu na rok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Słaby stan ekologiczny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pole tekstowe 5">
            <a:extLst>
              <a:ext uri="{FF2B5EF4-FFF2-40B4-BE49-F238E27FC236}">
                <a16:creationId xmlns:a16="http://schemas.microsoft.com/office/drawing/2014/main" id="{9FCFABB9-7534-4A87-8409-8C55FAC04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4657725"/>
            <a:ext cx="7075488" cy="2698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</a:t>
            </a:r>
          </a:p>
        </p:txBody>
      </p:sp>
      <p:graphicFrame>
        <p:nvGraphicFramePr>
          <p:cNvPr id="93231" name="Group 47">
            <a:extLst>
              <a:ext uri="{FF2B5EF4-FFF2-40B4-BE49-F238E27FC236}">
                <a16:creationId xmlns:a16="http://schemas.microsoft.com/office/drawing/2014/main" id="{E67F8DE1-18BE-405B-BC56-C720555020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653338"/>
              </p:ext>
            </p:extLst>
          </p:nvPr>
        </p:nvGraphicFramePr>
        <p:xfrm>
          <a:off x="257175" y="5037138"/>
          <a:ext cx="11042650" cy="1055687"/>
        </p:xfrm>
        <a:graphic>
          <a:graphicData uri="http://schemas.openxmlformats.org/drawingml/2006/table">
            <a:tbl>
              <a:tblPr/>
              <a:tblGrid>
                <a:gridCol w="4076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3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1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17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607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RWHM_02.01</a:t>
                      </a:r>
                    </a:p>
                  </a:txBody>
                  <a:tcPr marL="9526" marR="9526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RWHM_02.06</a:t>
                      </a:r>
                    </a:p>
                  </a:txBody>
                  <a:tcPr marL="9526" marR="9526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RWHM_02.07</a:t>
                      </a:r>
                    </a:p>
                  </a:txBody>
                  <a:tcPr marL="9526" marR="9526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RWHM_02.08</a:t>
                      </a:r>
                    </a:p>
                  </a:txBody>
                  <a:tcPr marL="9526" marR="9526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080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Analiza możliwości przebudowy budowli piętrzących w zakresie zapewniającym ciągłość biologiczną i spełnienie celów środowiskowych. Realizacja działań zgodnie z przeprowadzoną analizą.</a:t>
                      </a:r>
                    </a:p>
                  </a:txBody>
                  <a:tcPr marL="9526" marR="9526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Ocena wpływu budowli poprzecznych na ciągłość biologiczną i cele środowiskowe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jcwp</a:t>
                      </a: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/>
                        <a:cs typeface="Arial" pitchFamily="34" charset="0"/>
                      </a:endParaRPr>
                    </a:p>
                  </a:txBody>
                  <a:tcPr marL="9526" marR="9526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Kontrola funkcjonowania urządzeń do migracji ryb.</a:t>
                      </a:r>
                    </a:p>
                  </a:txBody>
                  <a:tcPr marL="9526" marR="9526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Monitoring skuteczności istniejących urządzeń do migracji ryb.</a:t>
                      </a:r>
                    </a:p>
                  </a:txBody>
                  <a:tcPr marL="9526" marR="9526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Obraz 7">
            <a:extLst>
              <a:ext uri="{FF2B5EF4-FFF2-40B4-BE49-F238E27FC236}">
                <a16:creationId xmlns:a16="http://schemas.microsoft.com/office/drawing/2014/main" id="{335408ED-020E-4942-90E7-34432097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Obraz 9">
            <a:extLst>
              <a:ext uri="{FF2B5EF4-FFF2-40B4-BE49-F238E27FC236}">
                <a16:creationId xmlns:a16="http://schemas.microsoft.com/office/drawing/2014/main" id="{80EC7B7F-6266-45ED-AF42-C758C447AA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pole tekstowe 1">
            <a:extLst>
              <a:ext uri="{FF2B5EF4-FFF2-40B4-BE49-F238E27FC236}">
                <a16:creationId xmlns:a16="http://schemas.microsoft.com/office/drawing/2014/main" id="{0708B78F-040A-40B8-ABAF-0E0F9323A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udział poszczególnych typów działań – region wodny Górnej- Zachodniej Wisły</a:t>
            </a:r>
          </a:p>
        </p:txBody>
      </p:sp>
      <p:sp>
        <p:nvSpPr>
          <p:cNvPr id="46085" name="Text Box 33">
            <a:extLst>
              <a:ext uri="{FF2B5EF4-FFF2-40B4-BE49-F238E27FC236}">
                <a16:creationId xmlns:a16="http://schemas.microsoft.com/office/drawing/2014/main" id="{E6DA24C7-EB0B-496E-BD0A-84CA360AC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3494" y="2559615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</a:t>
            </a:r>
            <a:r>
              <a:rPr lang="pl-PL" altLang="pl-PL" sz="1300" b="1" dirty="0" err="1">
                <a:solidFill>
                  <a:srgbClr val="FFC000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sp>
        <p:nvSpPr>
          <p:cNvPr id="46086" name="Text Box 35">
            <a:extLst>
              <a:ext uri="{FF2B5EF4-FFF2-40B4-BE49-F238E27FC236}">
                <a16:creationId xmlns:a16="http://schemas.microsoft.com/office/drawing/2014/main" id="{D3EAF7E0-B018-49BF-9AF8-F8D5EAFA0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92840"/>
            <a:ext cx="1113631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nakierowane na redukcję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</a:t>
            </a:r>
            <a:r>
              <a:rPr lang="pl-PL" alt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RWrC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31% wszystkich działań</a:t>
            </a:r>
            <a:r>
              <a:rPr lang="pl-PL" altLang="pl-PL" sz="12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Działania nakierowane na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</a:t>
            </a:r>
            <a:r>
              <a:rPr lang="pl-PL" altLang="pl-PL" sz="12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RWrP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42% wszystkich działań. Działania nakierowane na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hydromorfologiczne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27 %. 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br>
              <a:rPr lang="pl-PL" altLang="pl-PL" sz="1200" dirty="0">
                <a:latin typeface="Arial" panose="020B0604020202020204" pitchFamily="34" charset="0"/>
              </a:rPr>
            </a:br>
            <a:endParaRPr lang="pl-PL" altLang="pl-PL" sz="1200" dirty="0">
              <a:latin typeface="Arial" panose="020B0604020202020204" pitchFamily="34" charset="0"/>
            </a:endParaRP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A0204A0B-A16F-4905-BA02-EA7A548653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7162743"/>
              </p:ext>
            </p:extLst>
          </p:nvPr>
        </p:nvGraphicFramePr>
        <p:xfrm>
          <a:off x="3912394" y="286097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Obraz 7">
            <a:extLst>
              <a:ext uri="{FF2B5EF4-FFF2-40B4-BE49-F238E27FC236}">
                <a16:creationId xmlns:a16="http://schemas.microsoft.com/office/drawing/2014/main" id="{2CE8AC20-E8A3-4A4D-A3B6-303F38678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Obraz 9">
            <a:extLst>
              <a:ext uri="{FF2B5EF4-FFF2-40B4-BE49-F238E27FC236}">
                <a16:creationId xmlns:a16="http://schemas.microsoft.com/office/drawing/2014/main" id="{5D7F17ED-7412-40D8-8075-5D8C8D637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EFC71B62-3F19-4AD9-98F2-0F6E839C5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557917"/>
              </p:ext>
            </p:extLst>
          </p:nvPr>
        </p:nvGraphicFramePr>
        <p:xfrm>
          <a:off x="6187676" y="5917968"/>
          <a:ext cx="4383804" cy="213274"/>
        </p:xfrm>
        <a:graphic>
          <a:graphicData uri="http://schemas.openxmlformats.org/drawingml/2006/table">
            <a:tbl>
              <a:tblPr/>
              <a:tblGrid>
                <a:gridCol w="4383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034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08" marR="91408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8134" name="Obraz 9">
            <a:extLst>
              <a:ext uri="{FF2B5EF4-FFF2-40B4-BE49-F238E27FC236}">
                <a16:creationId xmlns:a16="http://schemas.microsoft.com/office/drawing/2014/main" id="{1891BFEB-0CB2-43B1-AE0F-667BA9E394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pole tekstowe 1">
            <a:extLst>
              <a:ext uri="{FF2B5EF4-FFF2-40B4-BE49-F238E27FC236}">
                <a16:creationId xmlns:a16="http://schemas.microsoft.com/office/drawing/2014/main" id="{F63502EB-67D7-47F5-A07C-ABFAF59BD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</a:t>
            </a:r>
            <a:r>
              <a:rPr lang="pl-PL" altLang="pl-PL" sz="1800" b="1" dirty="0">
                <a:solidFill>
                  <a:srgbClr val="2F5597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region wodny 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Górnej- Zachodniej Wisły</a:t>
            </a:r>
          </a:p>
        </p:txBody>
      </p:sp>
      <p:pic>
        <p:nvPicPr>
          <p:cNvPr id="48136" name="Obraz 15">
            <a:extLst>
              <a:ext uri="{FF2B5EF4-FFF2-40B4-BE49-F238E27FC236}">
                <a16:creationId xmlns:a16="http://schemas.microsoft.com/office/drawing/2014/main" id="{EF506211-B7A7-41A9-99EA-FF27C59FE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01853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7" name="Text Box 9">
            <a:extLst>
              <a:ext uri="{FF2B5EF4-FFF2-40B4-BE49-F238E27FC236}">
                <a16:creationId xmlns:a16="http://schemas.microsoft.com/office/drawing/2014/main" id="{19FE85AF-D49F-4EBD-85A7-1D00DAC32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2613" y="16954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en-US" sz="1800">
              <a:latin typeface="Arial" panose="020B0604020202020204" pitchFamily="34" charset="0"/>
            </a:endParaRPr>
          </a:p>
        </p:txBody>
      </p:sp>
      <p:sp>
        <p:nvSpPr>
          <p:cNvPr id="48139" name="Text Box 11">
            <a:extLst>
              <a:ext uri="{FF2B5EF4-FFF2-40B4-BE49-F238E27FC236}">
                <a16:creationId xmlns:a16="http://schemas.microsoft.com/office/drawing/2014/main" id="{94A8A716-78BA-40FE-8CCC-DB9BF6092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92144"/>
            <a:ext cx="5861050" cy="2877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Zestawy działań dla jcwp </a:t>
            </a:r>
            <a:r>
              <a:rPr lang="pl-PL" altLang="en-US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 zostały ukierunkowane na likwidację presji znaczących powodujących ryzyko nieosiągnięcia celów środowiskowych, ze szczególnym uwzględnieniem: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przywrócenia drożności dla migracji ryb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poprawy jakości wód i ograniczenia dopływu zanieczyszczeń ze źródeł: rolniczych, komunalnych i przemysłowych;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spełnienia wymagań obszarów przeznaczonych do ochrony siedlisk lub gatunków ustanowionych w ustawie o ochronie przyrody, dla których utrzymanie lub poprawa stanu wód jest ważnym czynnikiem w ich ochronie.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en-US" sz="1200" dirty="0">
                <a:latin typeface="Arial" panose="020B0604020202020204" pitchFamily="34" charset="0"/>
              </a:rPr>
              <a:t> </a:t>
            </a:r>
            <a:br>
              <a:rPr lang="pl-PL" altLang="en-US" sz="1200" dirty="0">
                <a:latin typeface="Arial" panose="020B0604020202020204" pitchFamily="34" charset="0"/>
              </a:rPr>
            </a:br>
            <a:r>
              <a:rPr lang="pl-PL" altLang="en-US" sz="1200" dirty="0">
                <a:latin typeface="Arial" panose="020B0604020202020204" pitchFamily="34" charset="0"/>
              </a:rPr>
              <a:t> </a:t>
            </a:r>
            <a:br>
              <a:rPr lang="pl-PL" altLang="en-US" sz="1200" dirty="0">
                <a:latin typeface="Arial" panose="020B0604020202020204" pitchFamily="34" charset="0"/>
              </a:rPr>
            </a:br>
            <a:endParaRPr lang="pl-PL" altLang="en-US" sz="12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5E01C27-A86E-490A-8D66-ABF440AE7A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676" y="1176224"/>
            <a:ext cx="5075875" cy="461656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F3C6ADB3-1BE5-4AED-83A4-A3AC7A3E35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6832125"/>
              </p:ext>
            </p:extLst>
          </p:nvPr>
        </p:nvGraphicFramePr>
        <p:xfrm>
          <a:off x="5430163" y="2074617"/>
          <a:ext cx="6385917" cy="2820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region wodny Górnej-Zachodniej Wisły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98613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4643" y="1542416"/>
            <a:ext cx="3136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" y="5417850"/>
            <a:ext cx="50228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łącznie  37 046,99 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>
            <a:off x="5681663" y="5395913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819900" y="4979988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81280BF2-8165-4C29-AE4A-15D8822A4B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099239"/>
              </p:ext>
            </p:extLst>
          </p:nvPr>
        </p:nvGraphicFramePr>
        <p:xfrm>
          <a:off x="147955" y="1972596"/>
          <a:ext cx="5196205" cy="2820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F62BB500-8343-4AE4-B355-E8BF9EBC9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0FA0C2B4-AAF2-4B48-B5BB-853087FB8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0CA960DD-A2EB-411E-BC61-26F937D90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Górnej-Zachodniej</a:t>
            </a:r>
            <a:r>
              <a:rPr lang="pl-PL" altLang="pl-PL" sz="1800" b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Wisły – przykład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CE0ADBE8-223C-4E85-9881-9CF339C7D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888081"/>
              </p:ext>
            </p:extLst>
          </p:nvPr>
        </p:nvGraphicFramePr>
        <p:xfrm>
          <a:off x="360363" y="1304925"/>
          <a:ext cx="6629717" cy="1187451"/>
        </p:xfrm>
        <a:graphic>
          <a:graphicData uri="http://schemas.openxmlformats.org/drawingml/2006/table">
            <a:tbl>
              <a:tblPr/>
              <a:tblGrid>
                <a:gridCol w="720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8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5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80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Zb. Tresna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RW20002221327999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silnie zmieniona część wód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  <a:b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</a:t>
                      </a:r>
                      <a:br>
                        <a:rPr kumimoji="0" lang="pl-PL" altLang="pl-PL" sz="10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obszary chronione</a:t>
                      </a:r>
                      <a:br>
                        <a:rPr kumimoji="0" lang="pl-PL" altLang="pl-PL" sz="10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08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region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Górnej-Zachodniej Wisły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ocena stanu na rok 2018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CDA7F7A3-B41D-4CC6-B47B-8DB93C9E3C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393616"/>
              </p:ext>
            </p:extLst>
          </p:nvPr>
        </p:nvGraphicFramePr>
        <p:xfrm>
          <a:off x="7070405" y="5821362"/>
          <a:ext cx="4979675" cy="336550"/>
        </p:xfrm>
        <a:graphic>
          <a:graphicData uri="http://schemas.openxmlformats.org/drawingml/2006/table">
            <a:tbl>
              <a:tblPr/>
              <a:tblGrid>
                <a:gridCol w="497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65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794" marB="4579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pole tekstowe 5">
            <a:extLst>
              <a:ext uri="{FF2B5EF4-FFF2-40B4-BE49-F238E27FC236}">
                <a16:creationId xmlns:a16="http://schemas.microsoft.com/office/drawing/2014/main" id="{05089DE6-3370-4FC7-AF5B-944E0A103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654219"/>
            <a:ext cx="6629717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 2, w tym 2 techniczne 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B7AE922-60D7-4708-AD09-034C3B7A2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405" y="1255764"/>
            <a:ext cx="5019838" cy="4565598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D0C7745-B65C-48E2-A0FE-CB028739B7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708032"/>
              </p:ext>
            </p:extLst>
          </p:nvPr>
        </p:nvGraphicFramePr>
        <p:xfrm>
          <a:off x="360363" y="3066732"/>
          <a:ext cx="6669880" cy="2996168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47585707"/>
                    </a:ext>
                  </a:extLst>
                </a:gridCol>
                <a:gridCol w="2794317">
                  <a:extLst>
                    <a:ext uri="{9D8B030D-6E8A-4147-A177-3AD203B41FA5}">
                      <a16:colId xmlns:a16="http://schemas.microsoft.com/office/drawing/2014/main" val="1086747097"/>
                    </a:ext>
                  </a:extLst>
                </a:gridCol>
                <a:gridCol w="1869440">
                  <a:extLst>
                    <a:ext uri="{9D8B030D-6E8A-4147-A177-3AD203B41FA5}">
                      <a16:colId xmlns:a16="http://schemas.microsoft.com/office/drawing/2014/main" val="2204951180"/>
                    </a:ext>
                  </a:extLst>
                </a:gridCol>
                <a:gridCol w="1066323">
                  <a:extLst>
                    <a:ext uri="{9D8B030D-6E8A-4147-A177-3AD203B41FA5}">
                      <a16:colId xmlns:a16="http://schemas.microsoft.com/office/drawing/2014/main" val="3995852823"/>
                    </a:ext>
                  </a:extLst>
                </a:gridCol>
              </a:tblGrid>
              <a:tr h="33678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Działania uzupełniające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694647"/>
                  </a:ext>
                </a:extLst>
              </a:tr>
              <a:tr h="188976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RWrHM_02.01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Opracowanie wariantowej analizy sposobu udrożnienia przegród poprzecznych wraz ze wskazaniem wariantu do realizacji oraz opracowaniem dokumentacji projektowej, zgodnie z wymaganiami dla budowli proekologicznych z uwzględnieniem spełnienia celów środowiskowych obszarów przyrodniczych w zakresie drożności. Termin realizacji do 2023 roku. Program musi być zgodny z pozostałymi celami ustanowionymi w dla obszarów chronionych i wymaganiami przedmiotów ochrony.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Stwierdzone ryzyko dla celów środowiskowych obszarów przyrodniczych w zakresie drożności dla jcwp powyżej zbiornika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806495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RWrHM_02.02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Realizacja wybranego wariantu udrożnienia przegród poprzecznych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Stwierdzone ryzyko dla celów środowiskowych obszarów przyrodniczych w zakresie drożności dla jcwp powyżej zbiornika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techniczne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5777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F62BB500-8343-4AE4-B355-E8BF9EBC9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0FA0C2B4-AAF2-4B48-B5BB-853087FB8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0CA960DD-A2EB-411E-BC61-26F937D90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Górnej-Zachodniej</a:t>
            </a:r>
            <a:r>
              <a:rPr lang="pl-PL" altLang="pl-PL" sz="1800" b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Wisły – przykład</a:t>
            </a:r>
          </a:p>
        </p:txBody>
      </p:sp>
      <p:sp>
        <p:nvSpPr>
          <p:cNvPr id="9" name="pole tekstowe 5">
            <a:extLst>
              <a:ext uri="{FF2B5EF4-FFF2-40B4-BE49-F238E27FC236}">
                <a16:creationId xmlns:a16="http://schemas.microsoft.com/office/drawing/2014/main" id="{05089DE6-3370-4FC7-AF5B-944E0A103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54653"/>
            <a:ext cx="11738180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Działania podstawowe</a:t>
            </a:r>
            <a:r>
              <a:rPr lang="pl-PL" alt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: </a:t>
            </a: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4, w tym 2 techniczne, i 2 techniczne/nietechniczne</a:t>
            </a:r>
            <a:endParaRPr lang="pl-PL" altLang="pl-PL" sz="10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D0C7745-B65C-48E2-A0FE-CB028739B7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519997"/>
              </p:ext>
            </p:extLst>
          </p:nvPr>
        </p:nvGraphicFramePr>
        <p:xfrm>
          <a:off x="257175" y="1814725"/>
          <a:ext cx="11738180" cy="2670751"/>
        </p:xfrm>
        <a:graphic>
          <a:graphicData uri="http://schemas.openxmlformats.org/drawingml/2006/table">
            <a:tbl>
              <a:tblPr/>
              <a:tblGrid>
                <a:gridCol w="1653934">
                  <a:extLst>
                    <a:ext uri="{9D8B030D-6E8A-4147-A177-3AD203B41FA5}">
                      <a16:colId xmlns:a16="http://schemas.microsoft.com/office/drawing/2014/main" val="347585707"/>
                    </a:ext>
                  </a:extLst>
                </a:gridCol>
                <a:gridCol w="4917659">
                  <a:extLst>
                    <a:ext uri="{9D8B030D-6E8A-4147-A177-3AD203B41FA5}">
                      <a16:colId xmlns:a16="http://schemas.microsoft.com/office/drawing/2014/main" val="1086747097"/>
                    </a:ext>
                  </a:extLst>
                </a:gridCol>
                <a:gridCol w="3289988">
                  <a:extLst>
                    <a:ext uri="{9D8B030D-6E8A-4147-A177-3AD203B41FA5}">
                      <a16:colId xmlns:a16="http://schemas.microsoft.com/office/drawing/2014/main" val="2204951180"/>
                    </a:ext>
                  </a:extLst>
                </a:gridCol>
                <a:gridCol w="1876599">
                  <a:extLst>
                    <a:ext uri="{9D8B030D-6E8A-4147-A177-3AD203B41FA5}">
                      <a16:colId xmlns:a16="http://schemas.microsoft.com/office/drawing/2014/main" val="3995852823"/>
                    </a:ext>
                  </a:extLst>
                </a:gridCol>
              </a:tblGrid>
              <a:tr h="33678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Działania uzupełniające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694647"/>
                  </a:ext>
                </a:extLst>
              </a:tr>
              <a:tr h="166340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RWrHM_02.01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Opracowanie wariantowej analizy sposobu udrożnienia przegród poprzecznych wraz ze wskazaniem wariantu do realizacji oraz opracowaniem dokumentacji projektowej, zgodnie z wymaganiami dla budowli proekologicznych z uwzględnieniem spełnienia celów środowiskowych obszarów przyrodniczych w zakresie drożności. Termin realizacji do 2023 roku. Program musi być zgodny z pozostałymi celami ustanowionymi w dla obszarów chronionych i wymaganiami przedmiotów ochrony.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Stwierdzone ryzyko dla celów środowiskowych obszarów przyrodniczych w zakresie drożności dla jcwp powyżej zbiornika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nietechniczne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806495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RWrHM_02.02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Realizacja wybranego wariantu udrożnienia przegród poprzecznych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Stwierdzone ryzyko dla celów środowiskowych obszarów przyrodniczych w zakresie drożności dla jcwp powyżej zbiornika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techniczne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577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885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811857"/>
              </p:ext>
            </p:extLst>
          </p:nvPr>
        </p:nvGraphicFramePr>
        <p:xfrm>
          <a:off x="404495" y="2486142"/>
          <a:ext cx="4295775" cy="2575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4843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/>
                        <a:t>Liczba jcwpd w RW</a:t>
                      </a:r>
                      <a:r>
                        <a:rPr lang="pl-PL" sz="1100" baseline="0" dirty="0"/>
                        <a:t> Górnej-Zachodniej </a:t>
                      </a:r>
                      <a:r>
                        <a:rPr lang="pl-PL" sz="1100" dirty="0"/>
                        <a:t>Wisły</a:t>
                      </a:r>
                      <a:endParaRPr lang="pl-PL" sz="1100" b="1" dirty="0"/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/>
                        <a:t>24*</a:t>
                      </a:r>
                      <a:endParaRPr lang="pl-PL" sz="1100" b="1" dirty="0"/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stan słaby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1328437"/>
            <a:ext cx="615362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 czwartorzędowe,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-kredowe,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peleogeńsko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-kredowo-jurajskie,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-kredowe (fliszowe),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(fliszowe), kredowe, jurajskie, triasowe, permskie, karbońskie, dewońskie, utwory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krystalinku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257331" y="5119354"/>
            <a:ext cx="5105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* jcwpd nr 118, 134 i 135 zlokalizowane są na obszarze dwóch regionów wodnych</a:t>
            </a:r>
          </a:p>
        </p:txBody>
      </p:sp>
      <p:graphicFrame>
        <p:nvGraphicFramePr>
          <p:cNvPr id="15" name="Group 554">
            <a:extLst>
              <a:ext uri="{FF2B5EF4-FFF2-40B4-BE49-F238E27FC236}">
                <a16:creationId xmlns:a16="http://schemas.microsoft.com/office/drawing/2014/main" id="{365B15B9-CCE4-40FB-AF71-DBB0A871C5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740816"/>
              </p:ext>
            </p:extLst>
          </p:nvPr>
        </p:nvGraphicFramePr>
        <p:xfrm>
          <a:off x="6532007" y="5842656"/>
          <a:ext cx="3761289" cy="334962"/>
        </p:xfrm>
        <a:graphic>
          <a:graphicData uri="http://schemas.openxmlformats.org/drawingml/2006/table">
            <a:tbl>
              <a:tblPr/>
              <a:tblGrid>
                <a:gridCol w="3761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08" marR="91408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43122661-9B11-4D08-A902-5AF86D6C66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007" y="1217043"/>
            <a:ext cx="5162578" cy="4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542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37011" y="79121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708592" y="5743170"/>
            <a:ext cx="3676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Procent powierzchni regionu wodnego Górnej-Zachodniej Wisły z jcwpd o słabym stanie chemicznym 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07062"/>
              </p:ext>
            </p:extLst>
          </p:nvPr>
        </p:nvGraphicFramePr>
        <p:xfrm>
          <a:off x="320675" y="1318462"/>
          <a:ext cx="11550650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6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4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18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8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639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b="1" kern="1200" dirty="0">
                          <a:solidFill>
                            <a:schemeClr val="lt1"/>
                          </a:solidFill>
                        </a:rPr>
                        <a:t>Numer jcwpd (kod UE)</a:t>
                      </a:r>
                      <a:endParaRPr lang="pl-PL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b="1" kern="1200" dirty="0">
                          <a:solidFill>
                            <a:schemeClr val="lt1"/>
                          </a:solidFill>
                        </a:rPr>
                        <a:t>Powierzchnia jcwpd</a:t>
                      </a:r>
                      <a:endParaRPr lang="pl-PL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b="1" kern="1200" dirty="0">
                          <a:solidFill>
                            <a:schemeClr val="lt1"/>
                          </a:solidFill>
                        </a:rPr>
                        <a:t>Ocena stanu</a:t>
                      </a:r>
                      <a:endParaRPr lang="pl-PL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b="1" kern="1200" dirty="0">
                          <a:solidFill>
                            <a:schemeClr val="lt1"/>
                          </a:solidFill>
                        </a:rPr>
                        <a:t>Przyczyna stanu słabego </a:t>
                      </a:r>
                      <a:br>
                        <a:rPr lang="pl-PL" sz="1200" b="1" kern="1200" dirty="0">
                          <a:solidFill>
                            <a:schemeClr val="lt1"/>
                          </a:solidFill>
                        </a:rPr>
                      </a:br>
                      <a:r>
                        <a:rPr lang="pl-PL" sz="1200" b="1" kern="1200" dirty="0">
                          <a:solidFill>
                            <a:schemeClr val="lt1"/>
                          </a:solidFill>
                        </a:rPr>
                        <a:t>(test klasyfikacyjny)</a:t>
                      </a:r>
                      <a:endParaRPr lang="pl-PL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b="1" kern="1200" dirty="0">
                          <a:solidFill>
                            <a:schemeClr val="lt1"/>
                          </a:solidFill>
                        </a:rPr>
                        <a:t>Ocena ryzyka</a:t>
                      </a:r>
                      <a:endParaRPr lang="pl-PL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b="1" kern="1200" dirty="0">
                          <a:solidFill>
                            <a:schemeClr val="lt1"/>
                          </a:solidFill>
                        </a:rPr>
                        <a:t>Cel środowiskowy</a:t>
                      </a:r>
                      <a:endParaRPr lang="pl-PL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135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(PLGW2000135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1604,04 km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słaby stan chemiczny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C.1. – ogólna ocena stanu chemicznego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chemicznie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z wyłączeniem przekroczeń wartości progowej dobrego stanu  w przypadku wskaźników: K, Fe, Mn, As, </a:t>
                      </a:r>
                      <a:r>
                        <a:rPr lang="pl-PL" sz="10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pH</a:t>
                      </a:r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Al, SO4, TOC i dobry stan ilościowy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147</a:t>
                      </a:r>
                    </a:p>
                    <a:p>
                      <a:pPr algn="l"/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(PLGW2000147)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490,36 km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słaby stan ilościowy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I.1 – bilans wodny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ilościowo i chemiczne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brak pogorszenia aktualnego stanu ilościowego (słaby stan ilościowy w zakresie bilansu wodnego)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Chart 30">
            <a:extLst>
              <a:ext uri="{FF2B5EF4-FFF2-40B4-BE49-F238E27FC236}">
                <a16:creationId xmlns:a16="http://schemas.microsoft.com/office/drawing/2014/main" id="{6D1B6A98-09E9-4344-87E6-8E3439EE41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926347"/>
              </p:ext>
            </p:extLst>
          </p:nvPr>
        </p:nvGraphicFramePr>
        <p:xfrm>
          <a:off x="1928458" y="3138687"/>
          <a:ext cx="4939702" cy="25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34">
            <a:extLst>
              <a:ext uri="{FF2B5EF4-FFF2-40B4-BE49-F238E27FC236}">
                <a16:creationId xmlns:a16="http://schemas.microsoft.com/office/drawing/2014/main" id="{BC057C9D-C92C-4748-A53A-690C67F027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0974132"/>
              </p:ext>
            </p:extLst>
          </p:nvPr>
        </p:nvGraphicFramePr>
        <p:xfrm>
          <a:off x="6557746" y="3195719"/>
          <a:ext cx="4770654" cy="25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pole tekstowe 2"/>
          <p:cNvSpPr txBox="1"/>
          <p:nvPr/>
        </p:nvSpPr>
        <p:spPr>
          <a:xfrm>
            <a:off x="6475335" y="5753763"/>
            <a:ext cx="3804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Procent powierzchni regionu wodnego Górnej-Zachodniej Wisły </a:t>
            </a:r>
          </a:p>
          <a:p>
            <a:pPr algn="ctr"/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 jcwpd o słabym stanie ilościowym</a:t>
            </a:r>
          </a:p>
        </p:txBody>
      </p:sp>
    </p:spTree>
    <p:extLst>
      <p:ext uri="{BB962C8B-B14F-4D97-AF65-F5344CB8AC3E}">
        <p14:creationId xmlns:p14="http://schemas.microsoft.com/office/powerpoint/2010/main" val="21610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35904843"/>
              </p:ext>
            </p:extLst>
          </p:nvPr>
        </p:nvGraphicFramePr>
        <p:xfrm>
          <a:off x="2933700" y="1762125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1" y="1971674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2F558D"/>
                </a:solidFill>
              </a:rPr>
              <a:t>Utrzymanie/</a:t>
            </a:r>
          </a:p>
          <a:p>
            <a:pPr algn="ctr"/>
            <a:r>
              <a:rPr lang="pl-PL" sz="1600" dirty="0">
                <a:solidFill>
                  <a:srgbClr val="2F558D"/>
                </a:solidFill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1" y="1857375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F558D"/>
                </a:solidFill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F558D"/>
                </a:solidFill>
              </a:rPr>
              <a:t>Analiza presji </a:t>
            </a:r>
            <a:br>
              <a:rPr lang="pl-PL" sz="1600" dirty="0">
                <a:solidFill>
                  <a:srgbClr val="2F558D"/>
                </a:solidFill>
              </a:rPr>
            </a:br>
            <a:r>
              <a:rPr lang="pl-PL" sz="1600" dirty="0">
                <a:solidFill>
                  <a:srgbClr val="2F558D"/>
                </a:solidFill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F558D"/>
                </a:solidFill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F558D"/>
                </a:solidFill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425" y="742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599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475367"/>
              </p:ext>
            </p:extLst>
          </p:nvPr>
        </p:nvGraphicFramePr>
        <p:xfrm>
          <a:off x="2004089" y="1329661"/>
          <a:ext cx="8128000" cy="1630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5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44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Wykres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7769526"/>
              </p:ext>
            </p:extLst>
          </p:nvPr>
        </p:nvGraphicFramePr>
        <p:xfrm>
          <a:off x="0" y="3797368"/>
          <a:ext cx="3828838" cy="2424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Wykres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6620306"/>
              </p:ext>
            </p:extLst>
          </p:nvPr>
        </p:nvGraphicFramePr>
        <p:xfrm>
          <a:off x="3913323" y="3723070"/>
          <a:ext cx="4223258" cy="2499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Wykres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8046602"/>
              </p:ext>
            </p:extLst>
          </p:nvPr>
        </p:nvGraphicFramePr>
        <p:xfrm>
          <a:off x="7820526" y="3786951"/>
          <a:ext cx="4371474" cy="2380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2E12AD7F-6C00-4DE3-B58D-BE0ECD4A226C}"/>
              </a:ext>
            </a:extLst>
          </p:cNvPr>
          <p:cNvSpPr txBox="1"/>
          <p:nvPr/>
        </p:nvSpPr>
        <p:spPr>
          <a:xfrm>
            <a:off x="415289" y="3416367"/>
            <a:ext cx="13885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5928E43-AB87-48BB-8158-28839FB234F5}"/>
              </a:ext>
            </a:extLst>
          </p:cNvPr>
          <p:cNvSpPr txBox="1"/>
          <p:nvPr/>
        </p:nvSpPr>
        <p:spPr>
          <a:xfrm>
            <a:off x="4630019" y="3406842"/>
            <a:ext cx="114807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0B1CDAF1-E668-4B80-949D-A2971887E4A5}"/>
              </a:ext>
            </a:extLst>
          </p:cNvPr>
          <p:cNvSpPr txBox="1"/>
          <p:nvPr/>
        </p:nvSpPr>
        <p:spPr>
          <a:xfrm>
            <a:off x="8382892" y="3389788"/>
            <a:ext cx="174919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</p:spTree>
    <p:extLst>
      <p:ext uri="{BB962C8B-B14F-4D97-AF65-F5344CB8AC3E}">
        <p14:creationId xmlns:p14="http://schemas.microsoft.com/office/powerpoint/2010/main" val="2438360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Prostokąt zaokrąglony 2"/>
          <p:cNvSpPr/>
          <p:nvPr/>
        </p:nvSpPr>
        <p:spPr>
          <a:xfrm>
            <a:off x="333374" y="1374448"/>
            <a:ext cx="4888866" cy="62865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5519015" y="1374448"/>
            <a:ext cx="6581544" cy="62865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99017" y="2193808"/>
            <a:ext cx="488886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(GZWP)–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3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9 jcwpd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5519015" y="2193808"/>
            <a:ext cx="6581544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"Zbioru zaleceń dobrej praktyki rolniczej„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4 jcwpd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2 jcwpd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 - 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2 jcwpd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zużycia wody w rolnictwie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2 jcwpd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2 jcwpd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4 jcwpd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 - 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4 jcwpd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-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weryfikacja zasobów dyspozycyjnych wód podziemnych  -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1 jcwpd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weryfikacja zasobów eksploatacyjnych ujęć wód podziemnych ustalonych na podstawie dokumentacji hydrogeologicznych wykonanych przed 2004 r.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2 jcwpd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9 jcwpd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724B444-5BDF-4AF0-9B71-79B245C98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5294313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814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371280" y="1245808"/>
          <a:ext cx="11449050" cy="4933856"/>
        </p:xfrm>
        <a:graphic>
          <a:graphicData uri="http://schemas.openxmlformats.org/drawingml/2006/table">
            <a:tbl>
              <a:tblPr firstRow="1" bandRow="1"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3809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chemeClr val="bg1"/>
                          </a:solidFill>
                        </a:rPr>
                        <a:t>Działania ukierunkowane na redukcję presji ilościowej (GWI)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l-PL" sz="1200" dirty="0">
                        <a:solidFill>
                          <a:schemeClr val="bg1"/>
                        </a:solidFill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dodatkowy przegląd udzielonych pozwoleń wodnoprawnych związanych z poborem wód podziemnych (ciągłe)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ograniczenie zużycia wody w rolnictwie (ciągłe)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ograniczenie zużycia wody w przemyśle (ciągłe)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opracowanie dodatku do dokumentacji hydrogeologicznej ustalającej zasoby eksploatacyjne ujęcia wód podziemnych (do 2027)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weryfikacja zasobów dyspozycyjnych wód podziemnych (do 2024)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weryfikacja zasobów eksploatacyjnych ujęć wód podziemnych ustalonych na podstawie dokumentacji hydrogeologicznych wykonanych przed 2004 r. (do 2024)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41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</a:t>
                      </a:r>
                      <a:r>
                        <a:rPr lang="pl-PL" sz="1400" b="1" kern="1200" dirty="0">
                          <a:solidFill>
                            <a:srgbClr val="2F558D"/>
                          </a:solidFill>
                          <a:latin typeface="+mn-lt"/>
                          <a:ea typeface="+mn-ea"/>
                          <a:cs typeface="+mn-cs"/>
                        </a:rPr>
                        <a:t>ukierunkowane</a:t>
                      </a: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 na redukcję presji chemicznej (GWC)</a:t>
                      </a:r>
                      <a:endParaRPr lang="pl-PL" sz="1200" kern="1200" dirty="0">
                        <a:solidFill>
                          <a:srgbClr val="2F558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+mn-lt"/>
                          <a:ea typeface="+mn-ea"/>
                          <a:cs typeface="+mn-cs"/>
                        </a:rPr>
                        <a:t>opracowanie wniosku na potrzeby ustanowienia obszaru ochronnego zbiornika wód śródlądowych (GZWP)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+mn-lt"/>
                          <a:ea typeface="+mn-ea"/>
                          <a:cs typeface="+mn-cs"/>
                        </a:rPr>
                        <a:t>ustanowienie obszaru ochronnego zbiornika wód śródlądowych (GZWP)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+mn-lt"/>
                          <a:ea typeface="+mn-ea"/>
                          <a:cs typeface="+mn-cs"/>
                        </a:rPr>
                        <a:t>wsparcie działań organów administracji w zakresie ustanawiania obszarów ochronnych GZWP (do 2027)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ukierunkowane na redukcję presji ilościowej i chemicznej (GWIC)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33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+mn-lt"/>
                          <a:ea typeface="+mn-ea"/>
                          <a:cs typeface="+mn-cs"/>
                        </a:rPr>
                        <a:t>dobrowolne stosowanie działań ze "Zbioru zaleceń dobrej praktyki rolniczej„ (2027)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+mn-lt"/>
                          <a:ea typeface="+mn-ea"/>
                          <a:cs typeface="+mn-cs"/>
                        </a:rPr>
                        <a:t>rozpoznanie występowania nowych zanieczyszczeń w wodach podziemnych (2027)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200" kern="1200" dirty="0">
                          <a:solidFill>
                            <a:srgbClr val="2F558D"/>
                          </a:solidFill>
                          <a:latin typeface="+mn-lt"/>
                          <a:ea typeface="+mn-ea"/>
                          <a:cs typeface="+mn-cs"/>
                        </a:rPr>
                        <a:t>szkolenia z zakresu dobrowolnego stosowania "Zbioru zaleceń dobrej praktyki rolniczej", mającego na celu ochronę wód przed zanieczyszczeniem azotanami pochodzącymi ze źródeł rolniczych (2024)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pl-PL" sz="1200" kern="1200" dirty="0">
                        <a:solidFill>
                          <a:srgbClr val="2F558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brak</a:t>
                      </a:r>
                    </a:p>
                    <a:p>
                      <a:pPr algn="ctr"/>
                      <a:endParaRPr lang="pl-PL" sz="1200" dirty="0">
                        <a:solidFill>
                          <a:srgbClr val="2F558D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432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790575" y="1506989"/>
            <a:ext cx="243848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7000874" y="1506989"/>
            <a:ext cx="286649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57225" y="5072054"/>
            <a:ext cx="468000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729 600 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 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729 600 zł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6819899" y="4872000"/>
            <a:ext cx="468000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UE</a:t>
            </a:r>
          </a:p>
        </p:txBody>
      </p:sp>
      <p:sp>
        <p:nvSpPr>
          <p:cNvPr id="18" name="Strzałka w prawo 17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5595938" y="529961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aphicFrame>
        <p:nvGraphicFramePr>
          <p:cNvPr id="15" name="Wykres 14">
            <a:extLst>
              <a:ext uri="{FF2B5EF4-FFF2-40B4-BE49-F238E27FC236}">
                <a16:creationId xmlns:a16="http://schemas.microsoft.com/office/drawing/2014/main" id="{742A9B0B-36E7-4AAC-BE7A-20082BE849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1369250"/>
              </p:ext>
            </p:extLst>
          </p:nvPr>
        </p:nvGraphicFramePr>
        <p:xfrm>
          <a:off x="552995" y="2001781"/>
          <a:ext cx="4937762" cy="2798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34C96941-B16F-49E0-A8AC-E6AA402E12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1694005"/>
              </p:ext>
            </p:extLst>
          </p:nvPr>
        </p:nvGraphicFramePr>
        <p:xfrm>
          <a:off x="6701244" y="1768483"/>
          <a:ext cx="5196115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99005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36692" y="614538"/>
            <a:ext cx="8026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304888" y="1021970"/>
          <a:ext cx="11598133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2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6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66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9250">
                <a:tc gridSpan="5"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jcwpd nr 135 (PLGW2000135)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1604,04 km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chemicznie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Głównym zagrożeniem dla wód podziemnych były do niedawna przemysł wydobywczy i przetwórstwo siarki, skupione w północnej części jednostki. Obecnie nie prowadzi się eksploatacji siarki a tereny </a:t>
                      </a:r>
                      <a:r>
                        <a:rPr lang="pl-PL" sz="1000" b="0" i="0" u="none" strike="noStrike" kern="120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pogórnicze</a:t>
                      </a:r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są rekultywowane. Odmienny typ zagrożenia dla wód podziemnych, o zdecydowanie mniejszym znaczeniu stanowią zanieczyszczenia pochodzenia rolniczego. Płytko występujące wody podziemne narażone są na zanieczyszczenie głównie związkami azotu, siarki oraz związkami organicznymi pochodzącymi z nawożenia. Presja o charakterze obszarowym dotyczy głównie obszarów zurbanizowanych, zwłaszcza w niewielkich miejscowościach, w których rozwój sieci wodociągowej zwykle nie jest równoczesny z rozwojem kanalizacji.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Górnej-Wschodniej Wisły 96%,region wodny Górnej-Zachodniej Wisły 4%,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słaby stan chemiczny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Wisła od Wisłoki do Sanu (R) 99%,San 1%,Wisłoka poniżej 1%, Wisła od Wisłoki do Sanu (K) poniżej 1%,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74,91%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61 048,44 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8 905,21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3981450" y="3574006"/>
            <a:ext cx="7896224" cy="1592744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(GZWP)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</a:t>
            </a:r>
          </a:p>
          <a:p>
            <a:pPr>
              <a:spcBef>
                <a:spcPts val="300"/>
              </a:spcBef>
            </a:pPr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Działania uzupełniające: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"Zbioru zaleceń dobrej praktyki rolniczej„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8D4D214-F0BB-494A-9FFD-B8130AD96E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92" y="3499650"/>
            <a:ext cx="3432668" cy="257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93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70420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Górnej-Zachodniej Wisły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688182"/>
              </p:ext>
            </p:extLst>
          </p:nvPr>
        </p:nvGraphicFramePr>
        <p:xfrm>
          <a:off x="308117" y="1139089"/>
          <a:ext cx="11521932" cy="2202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8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004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jcwpd nr 147 (</a:t>
                      </a:r>
                      <a:r>
                        <a:rPr lang="pl-PL" sz="16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PLGW2000147</a:t>
                      </a:r>
                      <a:r>
                        <a:rPr lang="pl-PL" sz="1600" dirty="0"/>
                        <a:t>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490,36 km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 ilościowo i chemiczne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Jest to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objęta wpływem rozległego obniżenia zwierciadła wód podziemnych głównego i pierwszego poziomu wodonośnego w rejonie GZW. Obszar oddziaływania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odwodnień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górniczych obejmuje znaczny obszar całej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i jest udokumentowany lejami depresji. 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 porównaniu z poprzednią oceną stopień wykorzystania zasobów jest wyższy z uwagi na zmniejszenie ich wielkości (z uwagi na ich udokumentowanie) oraz wyższe wartości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odwodnień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górniczych. 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Górnej-Zachodniej Wisły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dobry stan chemiczny i słaby ilościowy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Wisła od Skawy do Dunajca 62%,Wisła od Przemszy do Skawy 38%,Przemsza poniżej 1%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7,42%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20 911,58 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16 191,87 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4600574" y="3871876"/>
            <a:ext cx="7229475" cy="2092881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"Zbioru zaleceń dobrej praktyki rolniczej„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rolnictwie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eksploatacyjnych ujęć wód podziemnych ustalonych na podstawie dokumentacji hydrogeologicznych wykonanych przed 2004 </a:t>
            </a:r>
            <a:r>
              <a:rPr lang="pl-PL" sz="1000" dirty="0"/>
              <a:t>r</a:t>
            </a: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endParaRPr lang="pl-PL" sz="1000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BB31727-6DD1-4424-AF59-9463846EBF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90" y="3400224"/>
            <a:ext cx="3561609" cy="267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5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Agnieszka Piasecka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3202</Words>
  <Application>Microsoft Office PowerPoint</Application>
  <PresentationFormat>Panoramiczny</PresentationFormat>
  <Paragraphs>384</Paragraphs>
  <Slides>27</Slides>
  <Notes>25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107</cp:revision>
  <cp:lastPrinted>2021-05-06T12:51:49Z</cp:lastPrinted>
  <dcterms:created xsi:type="dcterms:W3CDTF">2017-12-14T14:22:37Z</dcterms:created>
  <dcterms:modified xsi:type="dcterms:W3CDTF">2021-05-17T16:30:14Z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