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7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8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8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6"/>
  </p:notesMasterIdLst>
  <p:sldIdLst>
    <p:sldId id="432" r:id="rId2"/>
    <p:sldId id="285" r:id="rId3"/>
    <p:sldId id="258" r:id="rId4"/>
    <p:sldId id="288" r:id="rId5"/>
    <p:sldId id="289" r:id="rId6"/>
    <p:sldId id="295" r:id="rId7"/>
    <p:sldId id="296" r:id="rId8"/>
    <p:sldId id="451" r:id="rId9"/>
    <p:sldId id="452" r:id="rId10"/>
    <p:sldId id="453" r:id="rId11"/>
    <p:sldId id="449" r:id="rId12"/>
    <p:sldId id="487" r:id="rId13"/>
    <p:sldId id="471" r:id="rId14"/>
    <p:sldId id="472" r:id="rId15"/>
    <p:sldId id="434" r:id="rId16"/>
    <p:sldId id="467" r:id="rId17"/>
    <p:sldId id="473" r:id="rId18"/>
    <p:sldId id="470" r:id="rId19"/>
    <p:sldId id="286" r:id="rId20"/>
    <p:sldId id="488" r:id="rId21"/>
    <p:sldId id="290" r:id="rId22"/>
    <p:sldId id="489" r:id="rId23"/>
    <p:sldId id="490" r:id="rId24"/>
    <p:sldId id="297" r:id="rId25"/>
    <p:sldId id="438" r:id="rId26"/>
    <p:sldId id="462" r:id="rId27"/>
    <p:sldId id="262" r:id="rId28"/>
    <p:sldId id="457" r:id="rId29"/>
    <p:sldId id="264" r:id="rId30"/>
    <p:sldId id="458" r:id="rId31"/>
    <p:sldId id="266" r:id="rId32"/>
    <p:sldId id="459" r:id="rId33"/>
    <p:sldId id="461" r:id="rId34"/>
    <p:sldId id="294" r:id="rId35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18" clrIdx="0"/>
  <p:cmAuthor id="2" name="Marzena Chyczewska (KZGW)" initials="M(" lastIdx="16" clrIdx="1">
    <p:extLst>
      <p:ext uri="{19B8F6BF-5375-455C-9EA6-DF929625EA0E}">
        <p15:presenceInfo xmlns:p15="http://schemas.microsoft.com/office/powerpoint/2012/main" userId="S::mchyczewska@kzgw.gov.pl::41cae71b-08a1-4650-9932-eed0071fdc44" providerId="AD"/>
      </p:ext>
    </p:extLst>
  </p:cmAuthor>
  <p:cmAuthor id="3" name="Louis Courseau (KZGW)" initials="LC(" lastIdx="1" clrIdx="2">
    <p:extLst>
      <p:ext uri="{19B8F6BF-5375-455C-9EA6-DF929625EA0E}">
        <p15:presenceInfo xmlns:p15="http://schemas.microsoft.com/office/powerpoint/2012/main" userId="S::lcourseau@kzgw.gov.pl::f5a2ca30-e656-446c-825d-5837e76b1795" providerId="AD"/>
      </p:ext>
    </p:extLst>
  </p:cmAuthor>
  <p:cmAuthor id="4" name="Damian Bojanowski (KZGW)" initials="D(" lastIdx="3" clrIdx="3">
    <p:extLst>
      <p:ext uri="{19B8F6BF-5375-455C-9EA6-DF929625EA0E}">
        <p15:presenceInfo xmlns:p15="http://schemas.microsoft.com/office/powerpoint/2012/main" userId="S::dbojanowski@kzgw.gov.pl::820f8c66-9917-445a-9307-f43c843af8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26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97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aPGW\KONSULTACJE_SPOLECZNE\P_Kielce_18.05.2021\kielce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P_Olsztyn_20.05.2021\warszawa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IG\IIaPGW\regiony%20wodne\warszawa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IG\IIaPGW\regiony%20wodne\warszawa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P_Olsztyn_20.05.2021\warszawa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IG\IIaPGW\regiony%20wodne\warszaw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Harmonogram!$B$40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Harmonogram!$B$41</c:f>
              <c:numCache>
                <c:formatCode>0.00%</c:formatCode>
                <c:ptCount val="1"/>
                <c:pt idx="0">
                  <c:v>9.3023255813953494E-4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18-43D5-887E-C28FC70AADED}"/>
            </c:ext>
          </c:extLst>
        </c:ser>
        <c:ser>
          <c:idx val="1"/>
          <c:order val="1"/>
          <c:tx>
            <c:strRef>
              <c:f>Harmonogram!$C$40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Harmonogram!$C$41</c:f>
              <c:numCache>
                <c:formatCode>0.00%</c:formatCode>
                <c:ptCount val="1"/>
                <c:pt idx="0">
                  <c:v>3.7209302325581395E-2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18-43D5-887E-C28FC70AADED}"/>
            </c:ext>
          </c:extLst>
        </c:ser>
        <c:ser>
          <c:idx val="2"/>
          <c:order val="2"/>
          <c:tx>
            <c:strRef>
              <c:f>Harmonogram!$D$40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Harmonogram!$D$41</c:f>
            </c:numRef>
          </c:val>
          <c:extLst>
            <c:ext xmlns:c16="http://schemas.microsoft.com/office/drawing/2014/chart" uri="{C3380CC4-5D6E-409C-BE32-E72D297353CC}">
              <c16:uniqueId val="{00000002-9718-43D5-887E-C28FC70AADED}"/>
            </c:ext>
          </c:extLst>
        </c:ser>
        <c:ser>
          <c:idx val="3"/>
          <c:order val="3"/>
          <c:tx>
            <c:strRef>
              <c:f>Harmonogram!$E$40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Harmonogram!$E$41</c:f>
              <c:numCache>
                <c:formatCode>0.00%</c:formatCode>
                <c:ptCount val="1"/>
                <c:pt idx="0">
                  <c:v>0.61860465116279073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718-43D5-887E-C28FC70AADED}"/>
            </c:ext>
          </c:extLst>
        </c:ser>
        <c:ser>
          <c:idx val="4"/>
          <c:order val="4"/>
          <c:tx>
            <c:strRef>
              <c:f>Harmonogram!$F$40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Harmonogram!$F$41</c:f>
            </c:numRef>
          </c:val>
          <c:extLst>
            <c:ext xmlns:c16="http://schemas.microsoft.com/office/drawing/2014/chart" uri="{C3380CC4-5D6E-409C-BE32-E72D297353CC}">
              <c16:uniqueId val="{00000004-9718-43D5-887E-C28FC70AADED}"/>
            </c:ext>
          </c:extLst>
        </c:ser>
        <c:ser>
          <c:idx val="5"/>
          <c:order val="5"/>
          <c:tx>
            <c:strRef>
              <c:f>Harmonogram!$G$40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Harmonogram!$G$41</c:f>
              <c:numCache>
                <c:formatCode>0.00%</c:formatCode>
                <c:ptCount val="1"/>
                <c:pt idx="0">
                  <c:v>0.24093023255813953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718-43D5-887E-C28FC70AADED}"/>
            </c:ext>
          </c:extLst>
        </c:ser>
        <c:ser>
          <c:idx val="6"/>
          <c:order val="6"/>
          <c:tx>
            <c:strRef>
              <c:f>Harmonogram!$H$40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Harmonogram!$H$41</c:f>
              <c:numCache>
                <c:formatCode>0.00%</c:formatCode>
                <c:ptCount val="1"/>
                <c:pt idx="0">
                  <c:v>0.10232558139534884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718-43D5-887E-C28FC70AAD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78505163512801"/>
          <c:y val="0.10927718789432632"/>
          <c:w val="0.3633946114343598"/>
          <c:h val="0.8084589779402656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C59-4071-AFBE-CFC629D1B86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C59-4071-AFBE-CFC629D1B86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C59-4071-AFBE-CFC629D1B86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C59-4071-AFBE-CFC629D1B86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6C59-4071-AFBE-CFC629D1B86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6C59-4071-AFBE-CFC629D1B86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6C59-4071-AFBE-CFC629D1B86B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6C59-4071-AFBE-CFC629D1B86B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6C59-4071-AFBE-CFC629D1B86B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6C59-4071-AFBE-CFC629D1B86B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6C59-4071-AFBE-CFC629D1B86B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6C59-4071-AFBE-CFC629D1B86B}"/>
              </c:ext>
            </c:extLst>
          </c:dPt>
          <c:dLbls>
            <c:dLbl>
              <c:idx val="0"/>
              <c:layout>
                <c:manualLayout>
                  <c:x val="1.4604255553911453E-2"/>
                  <c:y val="6.1497385963336752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C59-4071-AFBE-CFC629D1B86B}"/>
                </c:ext>
              </c:extLst>
            </c:dLbl>
            <c:dLbl>
              <c:idx val="1"/>
              <c:layout>
                <c:manualLayout>
                  <c:x val="2.8396808836878493E-3"/>
                  <c:y val="-1.004437100417567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C59-4071-AFBE-CFC629D1B86B}"/>
                </c:ext>
              </c:extLst>
            </c:dLbl>
            <c:dLbl>
              <c:idx val="2"/>
              <c:layout>
                <c:manualLayout>
                  <c:x val="3.3169625001042936E-3"/>
                  <c:y val="1.388350651018425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C59-4071-AFBE-CFC629D1B86B}"/>
                </c:ext>
              </c:extLst>
            </c:dLbl>
            <c:dLbl>
              <c:idx val="3"/>
              <c:layout>
                <c:manualLayout>
                  <c:x val="5.4355275630559169E-3"/>
                  <c:y val="-8.0631505496466188E-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C59-4071-AFBE-CFC629D1B86B}"/>
                </c:ext>
              </c:extLst>
            </c:dLbl>
            <c:dLbl>
              <c:idx val="4"/>
              <c:layout>
                <c:manualLayout>
                  <c:x val="-2.1138824926871021E-3"/>
                  <c:y val="3.0968407678345893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C59-4071-AFBE-CFC629D1B86B}"/>
                </c:ext>
              </c:extLst>
            </c:dLbl>
            <c:dLbl>
              <c:idx val="5"/>
              <c:layout>
                <c:manualLayout>
                  <c:x val="-8.0656847118167462E-3"/>
                  <c:y val="5.185096373305885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C59-4071-AFBE-CFC629D1B86B}"/>
                </c:ext>
              </c:extLst>
            </c:dLbl>
            <c:dLbl>
              <c:idx val="7"/>
              <c:layout>
                <c:manualLayout>
                  <c:x val="-5.5131730918057918E-3"/>
                  <c:y val="4.3488357204573083E-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C59-4071-AFBE-CFC629D1B86B}"/>
                </c:ext>
              </c:extLst>
            </c:dLbl>
            <c:dLbl>
              <c:idx val="8"/>
              <c:layout>
                <c:manualLayout>
                  <c:x val="-1.5786800978910324E-2"/>
                  <c:y val="-4.45408993417646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6C59-4071-AFBE-CFC629D1B86B}"/>
                </c:ext>
              </c:extLst>
            </c:dLbl>
            <c:dLbl>
              <c:idx val="9"/>
              <c:layout>
                <c:manualLayout>
                  <c:x val="-2.2556197354920014E-2"/>
                  <c:y val="-8.931962317875896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6C59-4071-AFBE-CFC629D1B86B}"/>
                </c:ext>
              </c:extLst>
            </c:dLbl>
            <c:dLbl>
              <c:idx val="10"/>
              <c:layout>
                <c:manualLayout>
                  <c:x val="1.8743411198781267E-2"/>
                  <c:y val="-7.612417720582796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6C59-4071-AFBE-CFC629D1B86B}"/>
                </c:ext>
              </c:extLst>
            </c:dLbl>
            <c:dLbl>
              <c:idx val="11"/>
              <c:layout>
                <c:manualLayout>
                  <c:x val="4.0414640019354665E-2"/>
                  <c:y val="-3.377084720065084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6C59-4071-AFBE-CFC629D1B86B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Jednostki_realizacja_Bug!$A$4:$A$19</c:f>
              <c:strCache>
                <c:ptCount val="12"/>
                <c:pt idx="0">
                  <c:v>gmina lub przedsiębiorstwo wodociągowo-kanalizacyjne</c:v>
                </c:pt>
                <c:pt idx="1">
                  <c:v>Inspekcja Ochrony Środowiska</c:v>
                </c:pt>
                <c:pt idx="2">
                  <c:v>IMGW</c:v>
                </c:pt>
                <c:pt idx="3">
                  <c:v>województwo, powiat i gmina</c:v>
                </c:pt>
                <c:pt idx="4">
                  <c:v>organy właściwe w sprawach pozwoleń wodnoprawnych</c:v>
                </c:pt>
                <c:pt idx="5">
                  <c:v>PGWWP: RZGW</c:v>
                </c:pt>
                <c:pt idx="6">
                  <c:v>sprawujący zarząd i sprawujący nadzór nad obszarami chronionymi</c:v>
                </c:pt>
                <c:pt idx="7">
                  <c:v>właściciel wód obowiązany do utrzymania wód</c:v>
                </c:pt>
                <c:pt idx="8">
                  <c:v>właściciele nieruchomości, właściciele urządzeń melioracji wodnych, gminy</c:v>
                </c:pt>
                <c:pt idx="9">
                  <c:v>PGWWP: ZZ; właściciel urządzenia wodnego</c:v>
                </c:pt>
                <c:pt idx="10">
                  <c:v>wojewódzki inspektor ochrony roślin i nasiennictwa</c:v>
                </c:pt>
                <c:pt idx="11">
                  <c:v>wojewódzkie ośrodki doradztwa rolniczego</c:v>
                </c:pt>
              </c:strCache>
            </c:strRef>
          </c:cat>
          <c:val>
            <c:numRef>
              <c:f>Jednostki_realizacja_Bug!$AC$4:$AC$19</c:f>
              <c:numCache>
                <c:formatCode>0.00%</c:formatCode>
                <c:ptCount val="12"/>
                <c:pt idx="0">
                  <c:v>0.16372093023255813</c:v>
                </c:pt>
                <c:pt idx="1">
                  <c:v>7.8139534883720926E-2</c:v>
                </c:pt>
                <c:pt idx="2">
                  <c:v>1.3023255813953489E-2</c:v>
                </c:pt>
                <c:pt idx="3">
                  <c:v>5.5813953488372092E-2</c:v>
                </c:pt>
                <c:pt idx="4">
                  <c:v>1.3023255813953489E-2</c:v>
                </c:pt>
                <c:pt idx="5">
                  <c:v>2.1395348837209303E-2</c:v>
                </c:pt>
                <c:pt idx="6">
                  <c:v>0.52093023255813953</c:v>
                </c:pt>
                <c:pt idx="7">
                  <c:v>2.6976744186046512E-2</c:v>
                </c:pt>
                <c:pt idx="8">
                  <c:v>9.3023255813953494E-4</c:v>
                </c:pt>
                <c:pt idx="9">
                  <c:v>2.0465116279069766E-2</c:v>
                </c:pt>
                <c:pt idx="10">
                  <c:v>4.6511627906976744E-3</c:v>
                </c:pt>
                <c:pt idx="11">
                  <c:v>8.0930232558139539E-2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6C59-4071-AFBE-CFC629D1B8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4912416354395988"/>
          <c:y val="4.8969291840591685E-2"/>
          <c:w val="0.44438834819864925"/>
          <c:h val="0.90206141631881664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CC5-4311-AD4D-DB1F54EBE15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CC5-4311-AD4D-DB1F54EBE15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CC5-4311-AD4D-DB1F54EBE15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CC5-4311-AD4D-DB1F54EBE15D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Bug!$C$56:$C$59</c:f>
              <c:strCache>
                <c:ptCount val="4"/>
                <c:pt idx="0">
                  <c:v>RWC (presje skumulowane)</c:v>
                </c:pt>
                <c:pt idx="1">
                  <c:v>RWP (presje fizykochemiczne i chemiczne)</c:v>
                </c:pt>
                <c:pt idx="2">
                  <c:v>RWHM (presje hydromorfologiczne)</c:v>
                </c:pt>
                <c:pt idx="3">
                  <c:v>RWH (presje hydrologiczne)</c:v>
                </c:pt>
              </c:strCache>
            </c:strRef>
          </c:cat>
          <c:val>
            <c:numRef>
              <c:f>Bug!$D$56:$D$59</c:f>
              <c:numCache>
                <c:formatCode>0%</c:formatCode>
                <c:ptCount val="4"/>
                <c:pt idx="0">
                  <c:v>0.32</c:v>
                </c:pt>
                <c:pt idx="1">
                  <c:v>0.36</c:v>
                </c:pt>
                <c:pt idx="2">
                  <c:v>0.28999999999999998</c:v>
                </c:pt>
                <c:pt idx="3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CC5-4311-AD4D-DB1F54EBE15D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Harmonogram_Bug_RW!$K$4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Harmonogram_Bug_RW!$K$5</c:f>
              <c:numCache>
                <c:formatCode>0.00%</c:formatCode>
                <c:ptCount val="1"/>
                <c:pt idx="0">
                  <c:v>9.7943192948090111E-4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AD-4157-B813-9EB8DC530BD2}"/>
            </c:ext>
          </c:extLst>
        </c:ser>
        <c:ser>
          <c:idx val="1"/>
          <c:order val="1"/>
          <c:tx>
            <c:strRef>
              <c:f>Harmonogram_Bug_RW!$L$4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Harmonogram_Bug_RW!$L$5</c:f>
              <c:numCache>
                <c:formatCode>0.00%</c:formatCode>
                <c:ptCount val="1"/>
                <c:pt idx="0">
                  <c:v>2.8403525954946131E-2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AD-4157-B813-9EB8DC530BD2}"/>
            </c:ext>
          </c:extLst>
        </c:ser>
        <c:ser>
          <c:idx val="2"/>
          <c:order val="2"/>
          <c:tx>
            <c:strRef>
              <c:f>Harmonogram_Bug_RW!$M$4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Harmonogram_Bug_RW!$M$5</c:f>
            </c:numRef>
          </c:val>
          <c:extLst>
            <c:ext xmlns:c16="http://schemas.microsoft.com/office/drawing/2014/chart" uri="{C3380CC4-5D6E-409C-BE32-E72D297353CC}">
              <c16:uniqueId val="{00000002-0DAD-4157-B813-9EB8DC530BD2}"/>
            </c:ext>
          </c:extLst>
        </c:ser>
        <c:ser>
          <c:idx val="3"/>
          <c:order val="3"/>
          <c:tx>
            <c:strRef>
              <c:f>Harmonogram_Bug_RW!$N$4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Harmonogram_Bug_RW!$N$5</c:f>
              <c:numCache>
                <c:formatCode>0.00%</c:formatCode>
                <c:ptCount val="1"/>
                <c:pt idx="0">
                  <c:v>0.61900097943192944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DAD-4157-B813-9EB8DC530BD2}"/>
            </c:ext>
          </c:extLst>
        </c:ser>
        <c:ser>
          <c:idx val="4"/>
          <c:order val="4"/>
          <c:tx>
            <c:strRef>
              <c:f>Harmonogram_Bug_RW!$O$4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Harmonogram_Bug_RW!$O$5</c:f>
            </c:numRef>
          </c:val>
          <c:extLst>
            <c:ext xmlns:c16="http://schemas.microsoft.com/office/drawing/2014/chart" uri="{C3380CC4-5D6E-409C-BE32-E72D297353CC}">
              <c16:uniqueId val="{00000004-0DAD-4157-B813-9EB8DC530BD2}"/>
            </c:ext>
          </c:extLst>
        </c:ser>
        <c:ser>
          <c:idx val="5"/>
          <c:order val="5"/>
          <c:tx>
            <c:strRef>
              <c:f>Harmonogram_Bug_RW!$P$4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Harmonogram_Bug_RW!$P$5</c:f>
              <c:numCache>
                <c:formatCode>0.00%</c:formatCode>
                <c:ptCount val="1"/>
                <c:pt idx="0">
                  <c:v>0.25367286973555336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DAD-4157-B813-9EB8DC530BD2}"/>
            </c:ext>
          </c:extLst>
        </c:ser>
        <c:ser>
          <c:idx val="6"/>
          <c:order val="6"/>
          <c:tx>
            <c:strRef>
              <c:f>Harmonogram_Bug_RW!$Q$4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Harmonogram_Bug_RW!$Q$5</c:f>
              <c:numCache>
                <c:formatCode>0.00%</c:formatCode>
                <c:ptCount val="1"/>
                <c:pt idx="0">
                  <c:v>9.7943192948090105E-2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DAD-4157-B813-9EB8DC530B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78505163512801"/>
          <c:y val="0.10927718789432632"/>
          <c:w val="0.3633946114343598"/>
          <c:h val="0.8084589779402656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0B4-474E-B1AF-872281C6A0A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0B4-474E-B1AF-872281C6A0A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0B4-474E-B1AF-872281C6A0A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0B4-474E-B1AF-872281C6A0A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40B4-474E-B1AF-872281C6A0A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40B4-474E-B1AF-872281C6A0A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40B4-474E-B1AF-872281C6A0A0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40B4-474E-B1AF-872281C6A0A0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40B4-474E-B1AF-872281C6A0A0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40B4-474E-B1AF-872281C6A0A0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40B4-474E-B1AF-872281C6A0A0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40B4-474E-B1AF-872281C6A0A0}"/>
              </c:ext>
            </c:extLst>
          </c:dPt>
          <c:dLbls>
            <c:dLbl>
              <c:idx val="0"/>
              <c:layout>
                <c:manualLayout>
                  <c:x val="2.4195578764522583E-2"/>
                  <c:y val="2.0361743584405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0B4-474E-B1AF-872281C6A0A0}"/>
                </c:ext>
              </c:extLst>
            </c:dLbl>
            <c:dLbl>
              <c:idx val="1"/>
              <c:layout>
                <c:manualLayout>
                  <c:x val="9.7694092814259829E-3"/>
                  <c:y val="-3.48107656983853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0B4-474E-B1AF-872281C6A0A0}"/>
                </c:ext>
              </c:extLst>
            </c:dLbl>
            <c:dLbl>
              <c:idx val="2"/>
              <c:layout>
                <c:manualLayout>
                  <c:x val="3.320418268058763E-3"/>
                  <c:y val="-1.24477969812845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0B4-474E-B1AF-872281C6A0A0}"/>
                </c:ext>
              </c:extLst>
            </c:dLbl>
            <c:dLbl>
              <c:idx val="3"/>
              <c:layout>
                <c:manualLayout>
                  <c:x val="3.9322486185466004E-3"/>
                  <c:y val="-9.7659690985821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0B4-474E-B1AF-872281C6A0A0}"/>
                </c:ext>
              </c:extLst>
            </c:dLbl>
            <c:dLbl>
              <c:idx val="4"/>
              <c:layout>
                <c:manualLayout>
                  <c:x val="1.0487587721340919E-2"/>
                  <c:y val="-1.1676240303619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0B4-474E-B1AF-872281C6A0A0}"/>
                </c:ext>
              </c:extLst>
            </c:dLbl>
            <c:dLbl>
              <c:idx val="5"/>
              <c:layout>
                <c:manualLayout>
                  <c:x val="1.2121051504433298E-2"/>
                  <c:y val="2.46415913929414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0B4-474E-B1AF-872281C6A0A0}"/>
                </c:ext>
              </c:extLst>
            </c:dLbl>
            <c:dLbl>
              <c:idx val="7"/>
              <c:layout>
                <c:manualLayout>
                  <c:x val="-1.990774851302669E-2"/>
                  <c:y val="4.39801629722502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0B4-474E-B1AF-872281C6A0A0}"/>
                </c:ext>
              </c:extLst>
            </c:dLbl>
            <c:dLbl>
              <c:idx val="8"/>
              <c:layout>
                <c:manualLayout>
                  <c:x val="-3.2392030138746503E-2"/>
                  <c:y val="4.35241997128625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40B4-474E-B1AF-872281C6A0A0}"/>
                </c:ext>
              </c:extLst>
            </c:dLbl>
            <c:dLbl>
              <c:idx val="10"/>
              <c:layout>
                <c:manualLayout>
                  <c:x val="1.5792861787626129E-2"/>
                  <c:y val="-5.63448839251227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40B4-474E-B1AF-872281C6A0A0}"/>
                </c:ext>
              </c:extLst>
            </c:dLbl>
            <c:dLbl>
              <c:idx val="11"/>
              <c:layout>
                <c:manualLayout>
                  <c:x val="3.6542479899090617E-2"/>
                  <c:y val="-2.39385485662939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40B4-474E-B1AF-872281C6A0A0}"/>
                </c:ext>
              </c:extLst>
            </c:dLbl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Jednostki_realizacja_Bug_RW!$A$4:$A$19</c:f>
              <c:strCache>
                <c:ptCount val="12"/>
                <c:pt idx="0">
                  <c:v>gmina lub przedsiębiorstwo wodociągowo-kanalizacyjne</c:v>
                </c:pt>
                <c:pt idx="1">
                  <c:v>Inspekcja Ochrony Środowiska</c:v>
                </c:pt>
                <c:pt idx="2">
                  <c:v>IMGW</c:v>
                </c:pt>
                <c:pt idx="3">
                  <c:v>województwo, powiat i gmina</c:v>
                </c:pt>
                <c:pt idx="4">
                  <c:v>organy właściwe w sprawach pozwoleń wodnoprawnych</c:v>
                </c:pt>
                <c:pt idx="5">
                  <c:v>PGWWP: RZGW</c:v>
                </c:pt>
                <c:pt idx="6">
                  <c:v>sprawujący zarząd i sprawujący nadzór nad obszarami chronionymi</c:v>
                </c:pt>
                <c:pt idx="7">
                  <c:v>właściciel wód obowiązany do utrzymania wód</c:v>
                </c:pt>
                <c:pt idx="8">
                  <c:v>właściciele nieruchomości, właściciele urządzeń melioracji wodnych, gminy</c:v>
                </c:pt>
                <c:pt idx="9">
                  <c:v>PGWWP: ZZ; właściciel urządzenia wodnego</c:v>
                </c:pt>
                <c:pt idx="10">
                  <c:v>wojewódzki inspektor ochrony roślin i nasiennictwa</c:v>
                </c:pt>
                <c:pt idx="11">
                  <c:v>wojewódzkie ośrodki doradztwa rolniczego</c:v>
                </c:pt>
              </c:strCache>
            </c:strRef>
          </c:cat>
          <c:val>
            <c:numRef>
              <c:f>Jednostki_realizacja_Bug_RW!$AD$4:$AD$19</c:f>
              <c:numCache>
                <c:formatCode>0.00%</c:formatCode>
                <c:ptCount val="12"/>
                <c:pt idx="0">
                  <c:v>0.15083251714005877</c:v>
                </c:pt>
                <c:pt idx="1">
                  <c:v>7.933398628795299E-2</c:v>
                </c:pt>
                <c:pt idx="2">
                  <c:v>1.3712047012732615E-2</c:v>
                </c:pt>
                <c:pt idx="3">
                  <c:v>4.701273261508325E-2</c:v>
                </c:pt>
                <c:pt idx="4">
                  <c:v>1.3712047012732615E-2</c:v>
                </c:pt>
                <c:pt idx="5">
                  <c:v>2.2526934378060724E-2</c:v>
                </c:pt>
                <c:pt idx="6">
                  <c:v>0.54260528893241922</c:v>
                </c:pt>
                <c:pt idx="7">
                  <c:v>2.2526934378060724E-2</c:v>
                </c:pt>
                <c:pt idx="8">
                  <c:v>9.7943192948090111E-4</c:v>
                </c:pt>
                <c:pt idx="9">
                  <c:v>2.1547502448579822E-2</c:v>
                </c:pt>
                <c:pt idx="10">
                  <c:v>4.8971596474045058E-3</c:v>
                </c:pt>
                <c:pt idx="11">
                  <c:v>8.0313418217433888E-2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40B4-474E-B1AF-872281C6A0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4912416354395988"/>
          <c:y val="4.8969291840591685E-2"/>
          <c:w val="0.44438834819864925"/>
          <c:h val="0.90206141631881664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D2C-4C78-A479-6E726844300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D2C-4C78-A479-6E726844300F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Bug!$C$72:$C$73</c:f>
              <c:strCache>
                <c:ptCount val="2"/>
                <c:pt idx="1">
                  <c:v>RWrP (presje fizykochemiczne i chemiczne)</c:v>
                </c:pt>
              </c:strCache>
            </c:strRef>
          </c:cat>
          <c:val>
            <c:numRef>
              <c:f>Bug!$D$72:$D$73</c:f>
              <c:numCache>
                <c:formatCode>0%</c:formatCode>
                <c:ptCount val="2"/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D2C-4C78-A479-6E726844300F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delete val="1"/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78505163512801"/>
          <c:y val="0.10927718789432632"/>
          <c:w val="0.3633946114343598"/>
          <c:h val="0.80845897794026567"/>
        </c:manualLayout>
      </c:layout>
      <c:pieChart>
        <c:varyColors val="1"/>
        <c:ser>
          <c:idx val="0"/>
          <c:order val="0"/>
          <c:spPr>
            <a:solidFill>
              <a:schemeClr val="accent6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D02-4D1C-AF71-C76F812F28A2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D02-4D1C-AF71-C76F812F28A2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Jednostki_realizacja_Bug_RWr!$A$4:$A$19</c:f>
              <c:strCache>
                <c:ptCount val="2"/>
                <c:pt idx="0">
                  <c:v>właściciel wód obowiązany do utrzymania wód</c:v>
                </c:pt>
                <c:pt idx="1">
                  <c:v>wojewódzkie ośrodki doradztwa rolniczego</c:v>
                </c:pt>
              </c:strCache>
            </c:strRef>
          </c:cat>
          <c:val>
            <c:numRef>
              <c:f>Jednostki_realizacja_Bug_RWr!$AD$4:$AD$19</c:f>
              <c:numCache>
                <c:formatCode>0.00%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D02-4D1C-AF71-C76F812F28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5182041370220858"/>
          <c:y val="0.373362071831082"/>
          <c:w val="0.42281828897331947"/>
          <c:h val="0.33326311995815183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Harmonogram_Narew_RWr!$K$4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Harmonogram_Narew_RWr!$K$15</c:f>
            </c:numRef>
          </c:val>
          <c:extLst>
            <c:ext xmlns:c16="http://schemas.microsoft.com/office/drawing/2014/chart" uri="{C3380CC4-5D6E-409C-BE32-E72D297353CC}">
              <c16:uniqueId val="{00000000-0E38-4AD8-9FD7-AA5D0A1170F4}"/>
            </c:ext>
          </c:extLst>
        </c:ser>
        <c:ser>
          <c:idx val="1"/>
          <c:order val="1"/>
          <c:tx>
            <c:strRef>
              <c:f>Harmonogram_Narew_RWr!$L$4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Harmonogram_Narew_RWr!$L$15</c:f>
            </c:numRef>
          </c:val>
          <c:extLst>
            <c:ext xmlns:c16="http://schemas.microsoft.com/office/drawing/2014/chart" uri="{C3380CC4-5D6E-409C-BE32-E72D297353CC}">
              <c16:uniqueId val="{00000001-0E38-4AD8-9FD7-AA5D0A1170F4}"/>
            </c:ext>
          </c:extLst>
        </c:ser>
        <c:ser>
          <c:idx val="2"/>
          <c:order val="2"/>
          <c:tx>
            <c:strRef>
              <c:f>Harmonogram_Narew_RW!$M$4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Harmonogram_Narew_RW!$M$15</c:f>
            </c:numRef>
          </c:val>
          <c:extLst>
            <c:ext xmlns:c16="http://schemas.microsoft.com/office/drawing/2014/chart" uri="{C3380CC4-5D6E-409C-BE32-E72D297353CC}">
              <c16:uniqueId val="{00000002-0E38-4AD8-9FD7-AA5D0A1170F4}"/>
            </c:ext>
          </c:extLst>
        </c:ser>
        <c:ser>
          <c:idx val="3"/>
          <c:order val="3"/>
          <c:tx>
            <c:strRef>
              <c:f>Harmonogram_Narew_RWr!$N$4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Harmonogram_Narew_RWr!$N$15</c:f>
            </c:numRef>
          </c:val>
          <c:extLst>
            <c:ext xmlns:c16="http://schemas.microsoft.com/office/drawing/2014/chart" uri="{C3380CC4-5D6E-409C-BE32-E72D297353CC}">
              <c16:uniqueId val="{00000003-0E38-4AD8-9FD7-AA5D0A1170F4}"/>
            </c:ext>
          </c:extLst>
        </c:ser>
        <c:ser>
          <c:idx val="4"/>
          <c:order val="4"/>
          <c:tx>
            <c:strRef>
              <c:f>Harmonogram_Narew_RW!$O$4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Harmonogram_Narew_RW!$O$15</c:f>
            </c:numRef>
          </c:val>
          <c:extLst>
            <c:ext xmlns:c16="http://schemas.microsoft.com/office/drawing/2014/chart" uri="{C3380CC4-5D6E-409C-BE32-E72D297353CC}">
              <c16:uniqueId val="{00000004-0E38-4AD8-9FD7-AA5D0A1170F4}"/>
            </c:ext>
          </c:extLst>
        </c:ser>
        <c:ser>
          <c:idx val="5"/>
          <c:order val="5"/>
          <c:tx>
            <c:strRef>
              <c:f>Harmonogram_Narew_RWr!$P$4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Harmonogram_Narew_RWr!$P$15</c:f>
            </c:numRef>
          </c:val>
          <c:extLst>
            <c:ext xmlns:c16="http://schemas.microsoft.com/office/drawing/2014/chart" uri="{C3380CC4-5D6E-409C-BE32-E72D297353CC}">
              <c16:uniqueId val="{00000005-0E38-4AD8-9FD7-AA5D0A1170F4}"/>
            </c:ext>
          </c:extLst>
        </c:ser>
        <c:ser>
          <c:idx val="6"/>
          <c:order val="6"/>
          <c:tx>
            <c:strRef>
              <c:f>Harmonogram_Narew_RWr!$Q$4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Harmonogram_Narew_RWr!$Q$15</c:f>
              <c:numCache>
                <c:formatCode>0.00%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E38-4AD8-9FD7-AA5D0A1170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5BB-4A62-990F-A968FF96EEC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5BB-4A62-990F-A968FF96EEC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5BB-4A62-990F-A968FF96EECC}"/>
              </c:ext>
            </c:extLst>
          </c:dPt>
          <c:dLbls>
            <c:dLbl>
              <c:idx val="2"/>
              <c:layout>
                <c:manualLayout>
                  <c:x val="-9.5494313210848641E-3"/>
                  <c:y val="0.13457478426630046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5BB-4A62-990F-A968FF96EECC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Bug!$C$91:$C$93</c:f>
              <c:strCache>
                <c:ptCount val="3"/>
                <c:pt idx="0">
                  <c:v>LWC (presje skumulowane)</c:v>
                </c:pt>
                <c:pt idx="1">
                  <c:v>LWP (presje fizykochemiczne i chemiczne)</c:v>
                </c:pt>
                <c:pt idx="2">
                  <c:v>LWHM (presje hydromorfologiczne)</c:v>
                </c:pt>
              </c:strCache>
            </c:strRef>
          </c:cat>
          <c:val>
            <c:numRef>
              <c:f>Bug!$D$91:$D$93</c:f>
              <c:numCache>
                <c:formatCode>0%</c:formatCode>
                <c:ptCount val="3"/>
                <c:pt idx="0">
                  <c:v>0.17</c:v>
                </c:pt>
                <c:pt idx="1">
                  <c:v>0.73</c:v>
                </c:pt>
                <c:pt idx="2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5BB-4A62-990F-A968FF96EECC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78505163512801"/>
          <c:y val="0.10927718789432632"/>
          <c:w val="0.3633946114343598"/>
          <c:h val="0.80845897794026567"/>
        </c:manualLayout>
      </c:layout>
      <c:pieChart>
        <c:varyColors val="1"/>
        <c:ser>
          <c:idx val="0"/>
          <c:order val="0"/>
          <c:spPr>
            <a:solidFill>
              <a:schemeClr val="accent6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FAE-4A86-9F67-1DE40FE41566}"/>
              </c:ext>
            </c:extLst>
          </c:dPt>
          <c:dPt>
            <c:idx val="1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FAE-4A86-9F67-1DE40FE41566}"/>
              </c:ext>
            </c:extLst>
          </c:dPt>
          <c:dPt>
            <c:idx val="2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FAE-4A86-9F67-1DE40FE41566}"/>
              </c:ext>
            </c:extLst>
          </c:dPt>
          <c:dPt>
            <c:idx val="3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FAE-4A86-9F67-1DE40FE41566}"/>
              </c:ext>
            </c:extLst>
          </c:dPt>
          <c:dPt>
            <c:idx val="4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1FAE-4A86-9F67-1DE40FE41566}"/>
              </c:ext>
            </c:extLst>
          </c:dPt>
          <c:dPt>
            <c:idx val="5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1FAE-4A86-9F67-1DE40FE41566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Jednostki_realizacja_Bug_LW!$A$4:$A$19</c:f>
              <c:strCache>
                <c:ptCount val="6"/>
                <c:pt idx="0">
                  <c:v>gmina lub przedsiębiorstwo wodociągowo-kanalizacyjne</c:v>
                </c:pt>
                <c:pt idx="1">
                  <c:v>Inspekcja Ochrony Środowiska</c:v>
                </c:pt>
                <c:pt idx="2">
                  <c:v>województwo, powiat i gmina</c:v>
                </c:pt>
                <c:pt idx="3">
                  <c:v>sprawujący zarząd i sprawujący nadzór nad obszarami chronionymi</c:v>
                </c:pt>
                <c:pt idx="4">
                  <c:v>właściciel wód obowiązany do utrzymania wód</c:v>
                </c:pt>
                <c:pt idx="5">
                  <c:v>wojewódzkie ośrodki doradztwa rolniczego</c:v>
                </c:pt>
              </c:strCache>
            </c:strRef>
          </c:cat>
          <c:val>
            <c:numRef>
              <c:f>Jednostki_realizacja_Bug_LW!$AD$4:$AD$19</c:f>
              <c:numCache>
                <c:formatCode>0.00%</c:formatCode>
                <c:ptCount val="6"/>
                <c:pt idx="0">
                  <c:v>0.42307692307692307</c:v>
                </c:pt>
                <c:pt idx="1">
                  <c:v>5.7692307692307696E-2</c:v>
                </c:pt>
                <c:pt idx="2">
                  <c:v>0.23076923076923078</c:v>
                </c:pt>
                <c:pt idx="3">
                  <c:v>0.11538461538461539</c:v>
                </c:pt>
                <c:pt idx="4">
                  <c:v>9.6153846153846159E-2</c:v>
                </c:pt>
                <c:pt idx="5">
                  <c:v>7.6923076923076927E-2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FAE-4A86-9F67-1DE40FE415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4912416354395988"/>
          <c:y val="4.8969291840591685E-2"/>
          <c:w val="0.44438834819864925"/>
          <c:h val="0.90206141631881664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373842592592599E-2"/>
          <c:y val="5.2948412698412689E-2"/>
          <c:w val="0.53653136531365309"/>
          <c:h val="0.87484957882069792"/>
        </c:manualLayout>
      </c:layout>
      <c:pieChart>
        <c:varyColors val="1"/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6408764225595337"/>
          <c:y val="0.23933950702641993"/>
          <c:w val="0.34253891128326663"/>
          <c:h val="0.53919499911859681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373842592592599E-2"/>
          <c:y val="5.2948412698412689E-2"/>
          <c:w val="0.53653136531365309"/>
          <c:h val="0.87484957882069792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1.137873357228196E-2"/>
                  <c:y val="-0.4280056226921785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10D-4207-B253-15B01F343701}"/>
                </c:ext>
              </c:extLst>
            </c:dLbl>
            <c:dLbl>
              <c:idx val="1"/>
              <c:layout>
                <c:manualLayout>
                  <c:x val="-6.3449574338263176E-2"/>
                  <c:y val="-0.1541289682539681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10D-4207-B253-15B01F343701}"/>
                </c:ext>
              </c:extLst>
            </c:dLbl>
            <c:dLbl>
              <c:idx val="2"/>
              <c:layout>
                <c:manualLayout>
                  <c:x val="-4.5321788650957429E-2"/>
                  <c:y val="-0.2369190476190476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10D-4207-B253-15B01F343701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[warszawa.xlsx]Warszawa!$B$6</c:f>
              <c:strCache>
                <c:ptCount val="1"/>
                <c:pt idx="0">
                  <c:v>inne</c:v>
                </c:pt>
              </c:strCache>
            </c:strRef>
          </c:cat>
          <c:val>
            <c:numRef>
              <c:f>[warszawa.xlsx]Warszawa!$C$6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10D-4207-B253-15B01F34370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6328823178016727"/>
          <c:y val="0.45181814367237327"/>
          <c:w val="0.13187305854241338"/>
          <c:h val="9.6363293051359517E-2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937786622825998E-2"/>
          <c:y val="5.8124174372523117E-2"/>
          <c:w val="0.49010989010989009"/>
          <c:h val="0.8837516512549538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B3DC-426D-8A60-CF0E53532632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B3DC-426D-8A60-CF0E53532632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5-B3DC-426D-8A60-CF0E53532632}"/>
              </c:ext>
            </c:extLst>
          </c:dPt>
          <c:dLbls>
            <c:dLbl>
              <c:idx val="0"/>
              <c:layout>
                <c:manualLayout>
                  <c:x val="-3.7895750649174179E-2"/>
                  <c:y val="-0.1926911612642489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3DC-426D-8A60-CF0E53532632}"/>
                </c:ext>
              </c:extLst>
            </c:dLbl>
            <c:dLbl>
              <c:idx val="1"/>
              <c:layout>
                <c:manualLayout>
                  <c:x val="2.3320461937953368E-2"/>
                  <c:y val="0.1167825219783327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3DC-426D-8A60-CF0E53532632}"/>
                </c:ext>
              </c:extLst>
            </c:dLbl>
            <c:dLbl>
              <c:idx val="2"/>
              <c:layout>
                <c:manualLayout>
                  <c:x val="2.6235519680197508E-2"/>
                  <c:y val="8.758689148374952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3DC-426D-8A60-CF0E53532632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Warszawa!$B$22:$B$24</c:f>
              <c:strCache>
                <c:ptCount val="3"/>
                <c:pt idx="0">
                  <c:v>administracyjne</c:v>
                </c:pt>
                <c:pt idx="1">
                  <c:v>monitoring środowiska</c:v>
                </c:pt>
                <c:pt idx="2">
                  <c:v>pozostałe</c:v>
                </c:pt>
              </c:strCache>
            </c:strRef>
          </c:cat>
          <c:val>
            <c:numRef>
              <c:f>Warszawa!$C$22:$C$24</c:f>
              <c:numCache>
                <c:formatCode>0%</c:formatCode>
                <c:ptCount val="3"/>
                <c:pt idx="0">
                  <c:v>0.91304347826086951</c:v>
                </c:pt>
                <c:pt idx="1">
                  <c:v>4.3478260869565216E-2</c:v>
                </c:pt>
                <c:pt idx="2">
                  <c:v>4.3478260869565216E-2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3DC-426D-8A60-CF0E5353263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  <c:txPr>
        <a:bodyPr/>
        <a:lstStyle/>
        <a:p>
          <a:pPr rtl="0"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dLbl>
              <c:idx val="3"/>
              <c:layout>
                <c:manualLayout>
                  <c:x val="9.8877777777777773E-2"/>
                  <c:y val="0.1950333333333333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61D-48C7-A1E8-F701DD97E217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Warszawa!$B$33:$B$34</c:f>
              <c:strCache>
                <c:ptCount val="2"/>
                <c:pt idx="0">
                  <c:v>Presje ilościowe i chemiczne</c:v>
                </c:pt>
                <c:pt idx="1">
                  <c:v>Presje chemiczne</c:v>
                </c:pt>
              </c:strCache>
            </c:strRef>
          </c:cat>
          <c:val>
            <c:numRef>
              <c:f>Warszawa!$C$33:$C$34</c:f>
              <c:numCache>
                <c:formatCode>0%</c:formatCode>
                <c:ptCount val="2"/>
                <c:pt idx="0">
                  <c:v>4.3478260869565216E-2</c:v>
                </c:pt>
                <c:pt idx="1">
                  <c:v>0.95652173913043481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1D-48C7-A1E8-F701DD97E21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1219444444444449"/>
          <c:y val="7.4159523809523814E-2"/>
          <c:w val="0.37016666666666664"/>
          <c:h val="0.85168095238095243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05236948846487"/>
          <c:y val="0.14773210957525301"/>
          <c:w val="0.66069528371729735"/>
          <c:h val="0.699918965833436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[warszawa.xlsx]Szczecin!$B$68</c:f>
              <c:strCache>
                <c:ptCount val="1"/>
                <c:pt idx="0">
                  <c:v>działania planowane do wdrożenia do 2027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[warszawa.xlsx]Szczecin!$C$68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FA-4CE0-BED6-A0E3519810A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0753664"/>
        <c:axId val="179767552"/>
      </c:barChart>
      <c:catAx>
        <c:axId val="200753664"/>
        <c:scaling>
          <c:orientation val="minMax"/>
        </c:scaling>
        <c:delete val="1"/>
        <c:axPos val="l"/>
        <c:majorTickMark val="out"/>
        <c:minorTickMark val="none"/>
        <c:tickLblPos val="nextTo"/>
        <c:crossAx val="179767552"/>
        <c:crosses val="autoZero"/>
        <c:auto val="1"/>
        <c:lblAlgn val="ctr"/>
        <c:lblOffset val="100"/>
        <c:noMultiLvlLbl val="0"/>
      </c:catAx>
      <c:valAx>
        <c:axId val="179767552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2007536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891820202853122"/>
          <c:y val="0.32360013477261385"/>
          <c:w val="0.23795899554156552"/>
          <c:h val="0.49886168320758822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52777777777778E-2"/>
          <c:y val="5.0925925925925923E-2"/>
          <c:w val="0.56456955380577423"/>
          <c:h val="0.83309419655876349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Warszawa!$B$47</c:f>
              <c:strCache>
                <c:ptCount val="1"/>
                <c:pt idx="0">
                  <c:v>PSH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Warszawa!$C$47</c:f>
              <c:numCache>
                <c:formatCode>0%</c:formatCode>
                <c:ptCount val="1"/>
                <c:pt idx="0">
                  <c:v>0.39130434782608697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E1-485A-AB9F-91EDA2020F84}"/>
            </c:ext>
          </c:extLst>
        </c:ser>
        <c:ser>
          <c:idx val="3"/>
          <c:order val="1"/>
          <c:tx>
            <c:strRef>
              <c:f>Warszawa!$B$48</c:f>
              <c:strCache>
                <c:ptCount val="1"/>
                <c:pt idx="0">
                  <c:v>PGW WP (RZGW Lublin)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Warszawa!$C$48</c:f>
              <c:numCache>
                <c:formatCode>0%</c:formatCode>
                <c:ptCount val="1"/>
                <c:pt idx="0">
                  <c:v>0.21739130434782608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E1-485A-AB9F-91EDA2020F84}"/>
            </c:ext>
          </c:extLst>
        </c:ser>
        <c:ser>
          <c:idx val="4"/>
          <c:order val="2"/>
          <c:tx>
            <c:strRef>
              <c:f>Warszawa!$B$49</c:f>
              <c:strCache>
                <c:ptCount val="1"/>
                <c:pt idx="0">
                  <c:v>Wojewoda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Warszawa!$C$49</c:f>
              <c:numCache>
                <c:formatCode>0%</c:formatCode>
                <c:ptCount val="1"/>
                <c:pt idx="0">
                  <c:v>0.34782608695652173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E1-485A-AB9F-91EDA2020F84}"/>
            </c:ext>
          </c:extLst>
        </c:ser>
        <c:ser>
          <c:idx val="6"/>
          <c:order val="3"/>
          <c:tx>
            <c:strRef>
              <c:f>Warszawa!$B$50</c:f>
              <c:strCache>
                <c:ptCount val="1"/>
                <c:pt idx="0">
                  <c:v>podmiot prowadzący działalność górniczą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</c:spPr>
            <c:txPr>
              <a:bodyPr/>
              <a:lstStyle/>
              <a:p>
                <a:pPr algn="ctr">
                  <a:defRPr lang="pl-PL" sz="1000" b="0" i="0" u="none" strike="noStrike" kern="1200" baseline="0">
                    <a:solidFill>
                      <a:sysClr val="window" lastClr="FFFFFF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Warszawa!$C$50</c:f>
              <c:numCache>
                <c:formatCode>0%</c:formatCode>
                <c:ptCount val="1"/>
                <c:pt idx="0">
                  <c:v>4.3478260869565216E-2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E1-485A-AB9F-91EDA2020F8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0754688"/>
        <c:axId val="179769280"/>
      </c:barChart>
      <c:catAx>
        <c:axId val="200754688"/>
        <c:scaling>
          <c:orientation val="minMax"/>
        </c:scaling>
        <c:delete val="1"/>
        <c:axPos val="l"/>
        <c:majorTickMark val="none"/>
        <c:minorTickMark val="none"/>
        <c:tickLblPos val="nextTo"/>
        <c:crossAx val="179769280"/>
        <c:crosses val="autoZero"/>
        <c:auto val="1"/>
        <c:lblAlgn val="ctr"/>
        <c:lblOffset val="100"/>
        <c:noMultiLvlLbl val="0"/>
      </c:catAx>
      <c:valAx>
        <c:axId val="179769280"/>
        <c:scaling>
          <c:orientation val="minMax"/>
        </c:scaling>
        <c:delete val="0"/>
        <c:axPos val="b"/>
        <c:majorGridlines/>
        <c:numFmt formatCode="0%" sourceLinked="1"/>
        <c:majorTickMark val="none"/>
        <c:minorTickMark val="none"/>
        <c:tickLblPos val="nextTo"/>
        <c:crossAx val="2007546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4166666666666672"/>
          <c:y val="8.1030183727034119E-2"/>
          <c:w val="0.34166666666666667"/>
          <c:h val="0.89349518810148731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E56E60-771C-49EB-9ECB-4BB2B1CA9B40}" type="doc">
      <dgm:prSet loTypeId="urn:microsoft.com/office/officeart/2005/8/layout/v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l-PL"/>
        </a:p>
      </dgm:t>
    </dgm:pt>
    <dgm:pt modelId="{20B328CA-872C-467E-A731-293305AA11DB}">
      <dgm:prSet phldrT="[Tekst]" custT="1"/>
      <dgm:spPr>
        <a:solidFill>
          <a:schemeClr val="accent4"/>
        </a:solidFill>
      </dgm:spPr>
      <dgm:t>
        <a:bodyPr/>
        <a:lstStyle/>
        <a:p>
          <a:r>
            <a:rPr lang="pl-PL" sz="1300" b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7 jcwpd </a:t>
          </a:r>
          <a:br>
            <a:rPr lang="pl-PL" sz="1300" b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b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z zestawem działań</a:t>
          </a:r>
        </a:p>
      </dgm:t>
    </dgm:pt>
    <dgm:pt modelId="{B8175B05-592B-4B0B-97FF-3692A346F8FF}" type="parTrans" cxnId="{46350AFA-0744-456D-98EE-1AEDB47BD602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48D98B92-CC2E-45B6-A271-FC8D63F91D97}" type="sibTrans" cxnId="{46350AFA-0744-456D-98EE-1AEDB47BD602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C3E519F6-1D26-4952-BC49-0B6C523F0B34}">
      <dgm:prSet phldrT="[Tekst]" custT="1"/>
      <dgm:spPr>
        <a:solidFill>
          <a:srgbClr val="2F558D"/>
        </a:solidFill>
      </dgm:spPr>
      <dgm:t>
        <a:bodyPr/>
        <a:lstStyle/>
        <a:p>
          <a:r>
            <a:rPr lang="pl-PL" sz="13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2  jcwpd bez zestawu działań </a:t>
          </a:r>
          <a:b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(</a:t>
          </a:r>
          <a:r>
            <a:rPr lang="pl-PL" sz="1300" dirty="0" err="1">
              <a:latin typeface="Roboto" panose="02000000000000000000" pitchFamily="2" charset="0"/>
              <a:ea typeface="Roboto" panose="02000000000000000000" pitchFamily="2" charset="0"/>
            </a:rPr>
            <a:t>jcwpd</a:t>
          </a:r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 nr 56 i 57)</a:t>
          </a:r>
          <a:endParaRPr lang="pl-PL" sz="13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81F6CDE1-C408-4E9F-9DDE-4BC0A4FF74CB}" type="parTrans" cxnId="{63F0C929-7ACD-4E3A-AC86-CA68CF007EFF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B7F60DDF-690A-41C4-A770-7ED614A9BC41}" type="sibTrans" cxnId="{63F0C929-7ACD-4E3A-AC86-CA68CF007EFF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BBCC4915-611E-47DE-9BE8-77C1361A62EA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gm:t>
    </dgm:pt>
    <dgm:pt modelId="{A204AF12-ED7F-4C3B-B6C2-F5A06212FA3E}" type="parTrans" cxnId="{C07612C3-2348-4C76-BB4B-44CB4F97518D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806935F7-F508-4914-ADDA-B803CFD7CA11}" type="sibTrans" cxnId="{C07612C3-2348-4C76-BB4B-44CB4F97518D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750343E6-678D-4274-98D4-3B5CBEBC7304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endParaRPr lang="pl-PL" sz="1600" dirty="0">
            <a:solidFill>
              <a:schemeClr val="bg1"/>
            </a:solidFill>
          </a:endParaRPr>
        </a:p>
      </dgm:t>
    </dgm:pt>
    <dgm:pt modelId="{49F2932A-478B-4077-B3E1-914F34CF7CF1}" type="parTrans" cxnId="{BF8047F5-126C-45F7-A422-32570E6ABAED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CDEB8EF9-151A-4234-9631-4AA19B8F956F}" type="sibTrans" cxnId="{BF8047F5-126C-45F7-A422-32570E6ABAED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E4D1C037-4F43-4DC7-B76D-2BCEB0B3A13C}">
      <dgm:prSet phldrT="[Teks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>
            <a:spcBef>
              <a:spcPts val="1200"/>
            </a:spcBef>
          </a:pP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gm:t>
    </dgm:pt>
    <dgm:pt modelId="{F7A8216B-4C99-4A97-96AE-106298C116F4}" type="sibTrans" cxnId="{360CC43A-E1F2-42EA-9738-BD1B8C464BAC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ED94EAE7-B998-414A-9CA2-4D165B981C6A}" type="parTrans" cxnId="{360CC43A-E1F2-42EA-9738-BD1B8C464BAC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BCEDC948-4574-4752-9EE2-CB9150FAF367}">
      <dgm:prSet phldrT="[Teks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>
            <a:spcBef>
              <a:spcPct val="0"/>
            </a:spcBef>
          </a:pP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ujęte w </a:t>
          </a:r>
          <a:r>
            <a:rPr lang="pl-PL" sz="1300" i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Zestawie działań</a:t>
          </a: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:</a:t>
          </a:r>
          <a:b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- 15 działań podstawowych</a:t>
          </a:r>
          <a:b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- 8 działań uzupełniających</a:t>
          </a:r>
        </a:p>
      </dgm:t>
    </dgm:pt>
    <dgm:pt modelId="{B4BEDBB3-AEAA-4C52-A73C-370E4054107E}" type="sibTrans" cxnId="{38F3D8CF-C697-40D6-906B-E55B2F2D2384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2D6032B2-B007-41B7-B9CF-49A9D6DA7811}" type="parTrans" cxnId="{38F3D8CF-C697-40D6-906B-E55B2F2D2384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FD7E9940-CD8C-4BF0-8288-1DBAD6DB5626}">
      <dgm:prSet phldrT="[Teks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>
            <a:spcBef>
              <a:spcPts val="1200"/>
            </a:spcBef>
          </a:pPr>
          <a:endParaRPr lang="pl-PL" sz="1400" i="1" dirty="0">
            <a:solidFill>
              <a:srgbClr val="2F558D"/>
            </a:solidFill>
          </a:endParaRPr>
        </a:p>
      </dgm:t>
    </dgm:pt>
    <dgm:pt modelId="{2900C69D-4389-49F6-8D96-05B77C380072}" type="parTrans" cxnId="{0B860ADB-44E9-4126-A44A-EECA06A768CA}">
      <dgm:prSet/>
      <dgm:spPr/>
      <dgm:t>
        <a:bodyPr/>
        <a:lstStyle/>
        <a:p>
          <a:endParaRPr lang="pl-PL"/>
        </a:p>
      </dgm:t>
    </dgm:pt>
    <dgm:pt modelId="{F66BC43A-5305-4BF6-85B8-38EDD50A4B3A}" type="sibTrans" cxnId="{0B860ADB-44E9-4126-A44A-EECA06A768CA}">
      <dgm:prSet/>
      <dgm:spPr/>
      <dgm:t>
        <a:bodyPr/>
        <a:lstStyle/>
        <a:p>
          <a:endParaRPr lang="pl-PL"/>
        </a:p>
      </dgm:t>
    </dgm:pt>
    <dgm:pt modelId="{A979D2E4-E472-47E4-8E98-9283F11475CA}" type="pres">
      <dgm:prSet presAssocID="{44E56E60-771C-49EB-9ECB-4BB2B1CA9B40}" presName="Name0" presStyleCnt="0">
        <dgm:presLayoutVars>
          <dgm:dir/>
          <dgm:animLvl val="lvl"/>
          <dgm:resizeHandles/>
        </dgm:presLayoutVars>
      </dgm:prSet>
      <dgm:spPr/>
    </dgm:pt>
    <dgm:pt modelId="{7C4A6C80-ACAB-44BA-A548-1D2BF24362E5}" type="pres">
      <dgm:prSet presAssocID="{20B328CA-872C-467E-A731-293305AA11DB}" presName="linNode" presStyleCnt="0"/>
      <dgm:spPr/>
    </dgm:pt>
    <dgm:pt modelId="{0EF507C0-1134-4D53-A077-5469B0E333D8}" type="pres">
      <dgm:prSet presAssocID="{20B328CA-872C-467E-A731-293305AA11DB}" presName="parentShp" presStyleLbl="node1" presStyleIdx="0" presStyleCnt="2" custScaleX="92243" custScaleY="92302">
        <dgm:presLayoutVars>
          <dgm:bulletEnabled val="1"/>
        </dgm:presLayoutVars>
      </dgm:prSet>
      <dgm:spPr/>
    </dgm:pt>
    <dgm:pt modelId="{E13A219E-83F7-40CD-B8DC-9B8FEAF0BA00}" type="pres">
      <dgm:prSet presAssocID="{20B328CA-872C-467E-A731-293305AA11DB}" presName="childShp" presStyleLbl="bgAccFollowNode1" presStyleIdx="0" presStyleCnt="2" custScaleX="97474">
        <dgm:presLayoutVars>
          <dgm:bulletEnabled val="1"/>
        </dgm:presLayoutVars>
      </dgm:prSet>
      <dgm:spPr/>
    </dgm:pt>
    <dgm:pt modelId="{602FDB67-F815-4442-A7BE-865AA87AE13B}" type="pres">
      <dgm:prSet presAssocID="{48D98B92-CC2E-45B6-A271-FC8D63F91D97}" presName="spacing" presStyleCnt="0"/>
      <dgm:spPr/>
    </dgm:pt>
    <dgm:pt modelId="{F023FDBC-479C-4403-9639-42934CFDB6AC}" type="pres">
      <dgm:prSet presAssocID="{C3E519F6-1D26-4952-BC49-0B6C523F0B34}" presName="linNode" presStyleCnt="0"/>
      <dgm:spPr/>
    </dgm:pt>
    <dgm:pt modelId="{5EF44709-6539-45FC-873B-4EB588565682}" type="pres">
      <dgm:prSet presAssocID="{C3E519F6-1D26-4952-BC49-0B6C523F0B34}" presName="parentShp" presStyleLbl="node1" presStyleIdx="1" presStyleCnt="2" custScaleX="92243" custScaleY="92302">
        <dgm:presLayoutVars>
          <dgm:bulletEnabled val="1"/>
        </dgm:presLayoutVars>
      </dgm:prSet>
      <dgm:spPr/>
    </dgm:pt>
    <dgm:pt modelId="{402B96BA-08EE-46DA-9BD6-5A81EAD9D8AD}" type="pres">
      <dgm:prSet presAssocID="{C3E519F6-1D26-4952-BC49-0B6C523F0B34}" presName="childShp" presStyleLbl="bgAccFollowNode1" presStyleIdx="1" presStyleCnt="2" custScaleX="97474">
        <dgm:presLayoutVars>
          <dgm:bulletEnabled val="1"/>
        </dgm:presLayoutVars>
      </dgm:prSet>
      <dgm:spPr/>
    </dgm:pt>
  </dgm:ptLst>
  <dgm:cxnLst>
    <dgm:cxn modelId="{01A00505-3989-4C20-B7EC-F900E9007676}" type="presOf" srcId="{E4D1C037-4F43-4DC7-B76D-2BCEB0B3A13C}" destId="{E13A219E-83F7-40CD-B8DC-9B8FEAF0BA00}" srcOrd="0" destOrd="1" presId="urn:microsoft.com/office/officeart/2005/8/layout/vList6"/>
    <dgm:cxn modelId="{B2CEEC09-B814-4E00-8CF0-B25495FBC2A5}" type="presOf" srcId="{C3E519F6-1D26-4952-BC49-0B6C523F0B34}" destId="{5EF44709-6539-45FC-873B-4EB588565682}" srcOrd="0" destOrd="0" presId="urn:microsoft.com/office/officeart/2005/8/layout/vList6"/>
    <dgm:cxn modelId="{63F0C929-7ACD-4E3A-AC86-CA68CF007EFF}" srcId="{44E56E60-771C-49EB-9ECB-4BB2B1CA9B40}" destId="{C3E519F6-1D26-4952-BC49-0B6C523F0B34}" srcOrd="1" destOrd="0" parTransId="{81F6CDE1-C408-4E9F-9DDE-4BC0A4FF74CB}" sibTransId="{B7F60DDF-690A-41C4-A770-7ED614A9BC41}"/>
    <dgm:cxn modelId="{360CC43A-E1F2-42EA-9738-BD1B8C464BAC}" srcId="{20B328CA-872C-467E-A731-293305AA11DB}" destId="{E4D1C037-4F43-4DC7-B76D-2BCEB0B3A13C}" srcOrd="1" destOrd="0" parTransId="{ED94EAE7-B998-414A-9CA2-4D165B981C6A}" sibTransId="{F7A8216B-4C99-4A97-96AE-106298C116F4}"/>
    <dgm:cxn modelId="{8A2D5170-7062-4A12-85B5-6688649CC8CA}" type="presOf" srcId="{BBCC4915-611E-47DE-9BE8-77C1361A62EA}" destId="{402B96BA-08EE-46DA-9BD6-5A81EAD9D8AD}" srcOrd="0" destOrd="1" presId="urn:microsoft.com/office/officeart/2005/8/layout/vList6"/>
    <dgm:cxn modelId="{3E6A797B-8CE6-44A9-977C-0F34E807FE43}" type="presOf" srcId="{750343E6-678D-4274-98D4-3B5CBEBC7304}" destId="{402B96BA-08EE-46DA-9BD6-5A81EAD9D8AD}" srcOrd="0" destOrd="0" presId="urn:microsoft.com/office/officeart/2005/8/layout/vList6"/>
    <dgm:cxn modelId="{F34EA782-8EBA-4718-9491-4EA1499C520E}" type="presOf" srcId="{44E56E60-771C-49EB-9ECB-4BB2B1CA9B40}" destId="{A979D2E4-E472-47E4-8E98-9283F11475CA}" srcOrd="0" destOrd="0" presId="urn:microsoft.com/office/officeart/2005/8/layout/vList6"/>
    <dgm:cxn modelId="{5290EEB6-8555-4EAC-8D8C-CF2D0D89EC4A}" type="presOf" srcId="{FD7E9940-CD8C-4BF0-8288-1DBAD6DB5626}" destId="{E13A219E-83F7-40CD-B8DC-9B8FEAF0BA00}" srcOrd="0" destOrd="0" presId="urn:microsoft.com/office/officeart/2005/8/layout/vList6"/>
    <dgm:cxn modelId="{2E04DEB8-9E55-4952-A09C-9E5436F9AED7}" type="presOf" srcId="{BCEDC948-4574-4752-9EE2-CB9150FAF367}" destId="{E13A219E-83F7-40CD-B8DC-9B8FEAF0BA00}" srcOrd="0" destOrd="2" presId="urn:microsoft.com/office/officeart/2005/8/layout/vList6"/>
    <dgm:cxn modelId="{C07612C3-2348-4C76-BB4B-44CB4F97518D}" srcId="{C3E519F6-1D26-4952-BC49-0B6C523F0B34}" destId="{BBCC4915-611E-47DE-9BE8-77C1361A62EA}" srcOrd="1" destOrd="0" parTransId="{A204AF12-ED7F-4C3B-B6C2-F5A06212FA3E}" sibTransId="{806935F7-F508-4914-ADDA-B803CFD7CA11}"/>
    <dgm:cxn modelId="{38F3D8CF-C697-40D6-906B-E55B2F2D2384}" srcId="{20B328CA-872C-467E-A731-293305AA11DB}" destId="{BCEDC948-4574-4752-9EE2-CB9150FAF367}" srcOrd="2" destOrd="0" parTransId="{2D6032B2-B007-41B7-B9CF-49A9D6DA7811}" sibTransId="{B4BEDBB3-AEAA-4C52-A73C-370E4054107E}"/>
    <dgm:cxn modelId="{0B860ADB-44E9-4126-A44A-EECA06A768CA}" srcId="{20B328CA-872C-467E-A731-293305AA11DB}" destId="{FD7E9940-CD8C-4BF0-8288-1DBAD6DB5626}" srcOrd="0" destOrd="0" parTransId="{2900C69D-4389-49F6-8D96-05B77C380072}" sibTransId="{F66BC43A-5305-4BF6-85B8-38EDD50A4B3A}"/>
    <dgm:cxn modelId="{BF8047F5-126C-45F7-A422-32570E6ABAED}" srcId="{C3E519F6-1D26-4952-BC49-0B6C523F0B34}" destId="{750343E6-678D-4274-98D4-3B5CBEBC7304}" srcOrd="0" destOrd="0" parTransId="{49F2932A-478B-4077-B3E1-914F34CF7CF1}" sibTransId="{CDEB8EF9-151A-4234-9631-4AA19B8F956F}"/>
    <dgm:cxn modelId="{46350AFA-0744-456D-98EE-1AEDB47BD602}" srcId="{44E56E60-771C-49EB-9ECB-4BB2B1CA9B40}" destId="{20B328CA-872C-467E-A731-293305AA11DB}" srcOrd="0" destOrd="0" parTransId="{B8175B05-592B-4B0B-97FF-3692A346F8FF}" sibTransId="{48D98B92-CC2E-45B6-A271-FC8D63F91D97}"/>
    <dgm:cxn modelId="{C40BD3FA-C3E1-43DB-9B38-B6E78FD2EAF1}" type="presOf" srcId="{20B328CA-872C-467E-A731-293305AA11DB}" destId="{0EF507C0-1134-4D53-A077-5469B0E333D8}" srcOrd="0" destOrd="0" presId="urn:microsoft.com/office/officeart/2005/8/layout/vList6"/>
    <dgm:cxn modelId="{8E0731E1-897A-4E80-AB4F-81DFF7AC4563}" type="presParOf" srcId="{A979D2E4-E472-47E4-8E98-9283F11475CA}" destId="{7C4A6C80-ACAB-44BA-A548-1D2BF24362E5}" srcOrd="0" destOrd="0" presId="urn:microsoft.com/office/officeart/2005/8/layout/vList6"/>
    <dgm:cxn modelId="{230B223F-CAA8-41A8-A23A-6CA59D4162D5}" type="presParOf" srcId="{7C4A6C80-ACAB-44BA-A548-1D2BF24362E5}" destId="{0EF507C0-1134-4D53-A077-5469B0E333D8}" srcOrd="0" destOrd="0" presId="urn:microsoft.com/office/officeart/2005/8/layout/vList6"/>
    <dgm:cxn modelId="{EB513433-14A4-40F6-BB88-ABE1E5C58E07}" type="presParOf" srcId="{7C4A6C80-ACAB-44BA-A548-1D2BF24362E5}" destId="{E13A219E-83F7-40CD-B8DC-9B8FEAF0BA00}" srcOrd="1" destOrd="0" presId="urn:microsoft.com/office/officeart/2005/8/layout/vList6"/>
    <dgm:cxn modelId="{08F966BA-3EE5-489C-A4A2-C0A5E6F476EA}" type="presParOf" srcId="{A979D2E4-E472-47E4-8E98-9283F11475CA}" destId="{602FDB67-F815-4442-A7BE-865AA87AE13B}" srcOrd="1" destOrd="0" presId="urn:microsoft.com/office/officeart/2005/8/layout/vList6"/>
    <dgm:cxn modelId="{440C71F3-2E8B-484B-9585-5B5351542961}" type="presParOf" srcId="{A979D2E4-E472-47E4-8E98-9283F11475CA}" destId="{F023FDBC-479C-4403-9639-42934CFDB6AC}" srcOrd="2" destOrd="0" presId="urn:microsoft.com/office/officeart/2005/8/layout/vList6"/>
    <dgm:cxn modelId="{D68E114F-716E-4827-A8B2-93C1A114BF76}" type="presParOf" srcId="{F023FDBC-479C-4403-9639-42934CFDB6AC}" destId="{5EF44709-6539-45FC-873B-4EB588565682}" srcOrd="0" destOrd="0" presId="urn:microsoft.com/office/officeart/2005/8/layout/vList6"/>
    <dgm:cxn modelId="{4FB40F27-4447-44F6-99D9-F3362F54B3DC}" type="presParOf" srcId="{F023FDBC-479C-4403-9639-42934CFDB6AC}" destId="{402B96BA-08EE-46DA-9BD6-5A81EAD9D8A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A219E-83F7-40CD-B8DC-9B8FEAF0BA00}">
      <dsp:nvSpPr>
        <dsp:cNvPr id="0" name=""/>
        <dsp:cNvSpPr/>
      </dsp:nvSpPr>
      <dsp:spPr>
        <a:xfrm>
          <a:off x="2790559" y="450"/>
          <a:ext cx="4162692" cy="17551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lumMod val="60000"/>
            <a:lumOff val="4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400" i="1" kern="1200" dirty="0">
            <a:solidFill>
              <a:srgbClr val="2F558D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ujęte w </a:t>
          </a:r>
          <a:r>
            <a:rPr lang="pl-PL" sz="1300" i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Zestawie działań</a:t>
          </a: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:</a:t>
          </a:r>
          <a:b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- 15 działań podstawowych</a:t>
          </a:r>
          <a:b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- 8 działań uzupełniających</a:t>
          </a:r>
        </a:p>
      </dsp:txBody>
      <dsp:txXfrm>
        <a:off x="2790559" y="219839"/>
        <a:ext cx="3504525" cy="1316335"/>
      </dsp:txXfrm>
    </dsp:sp>
    <dsp:sp modelId="{0EF507C0-1134-4D53-A077-5469B0E333D8}">
      <dsp:nvSpPr>
        <dsp:cNvPr id="0" name=""/>
        <dsp:cNvSpPr/>
      </dsp:nvSpPr>
      <dsp:spPr>
        <a:xfrm>
          <a:off x="164359" y="68004"/>
          <a:ext cx="2626199" cy="1620005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7 jcwpd </a:t>
          </a:r>
          <a:br>
            <a:rPr lang="pl-PL" sz="1300" b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b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z zestawem działań</a:t>
          </a:r>
        </a:p>
      </dsp:txBody>
      <dsp:txXfrm>
        <a:off x="243441" y="147086"/>
        <a:ext cx="2468035" cy="1461841"/>
      </dsp:txXfrm>
    </dsp:sp>
    <dsp:sp modelId="{402B96BA-08EE-46DA-9BD6-5A81EAD9D8AD}">
      <dsp:nvSpPr>
        <dsp:cNvPr id="0" name=""/>
        <dsp:cNvSpPr/>
      </dsp:nvSpPr>
      <dsp:spPr>
        <a:xfrm>
          <a:off x="2790559" y="1931075"/>
          <a:ext cx="4162692" cy="17551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600" kern="1200" dirty="0">
            <a:solidFill>
              <a:schemeClr val="bg1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sp:txBody>
      <dsp:txXfrm>
        <a:off x="2790559" y="2150464"/>
        <a:ext cx="3504525" cy="1316335"/>
      </dsp:txXfrm>
    </dsp:sp>
    <dsp:sp modelId="{5EF44709-6539-45FC-873B-4EB588565682}">
      <dsp:nvSpPr>
        <dsp:cNvPr id="0" name=""/>
        <dsp:cNvSpPr/>
      </dsp:nvSpPr>
      <dsp:spPr>
        <a:xfrm>
          <a:off x="164359" y="1998629"/>
          <a:ext cx="2626199" cy="1620005"/>
        </a:xfrm>
        <a:prstGeom prst="roundRect">
          <a:avLst/>
        </a:prstGeom>
        <a:solidFill>
          <a:srgbClr val="2F558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2  jcwpd bez zestawu działań </a:t>
          </a:r>
          <a:b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(</a:t>
          </a:r>
          <a:r>
            <a:rPr lang="pl-PL" sz="1300" kern="1200" dirty="0" err="1">
              <a:latin typeface="Roboto" panose="02000000000000000000" pitchFamily="2" charset="0"/>
              <a:ea typeface="Roboto" panose="02000000000000000000" pitchFamily="2" charset="0"/>
            </a:rPr>
            <a:t>jcwpd</a:t>
          </a: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 nr 56 i 57)</a:t>
          </a:r>
          <a:endParaRPr lang="pl-PL" sz="1300" kern="12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243441" y="2077711"/>
        <a:ext cx="2468035" cy="14618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ymbol zastępczy obrazu slajdu 1">
            <a:extLst>
              <a:ext uri="{FF2B5EF4-FFF2-40B4-BE49-F238E27FC236}">
                <a16:creationId xmlns:a16="http://schemas.microsoft.com/office/drawing/2014/main" id="{6645A5CC-A840-4475-B808-B01050632A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Symbol zastępczy notatek 2">
            <a:extLst>
              <a:ext uri="{FF2B5EF4-FFF2-40B4-BE49-F238E27FC236}">
                <a16:creationId xmlns:a16="http://schemas.microsoft.com/office/drawing/2014/main" id="{0E930AA4-A4EB-4506-8BD6-5C89CE27E78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8676" name="Symbol zastępczy numeru slajdu 3">
            <a:extLst>
              <a:ext uri="{FF2B5EF4-FFF2-40B4-BE49-F238E27FC236}">
                <a16:creationId xmlns:a16="http://schemas.microsoft.com/office/drawing/2014/main" id="{BBD9B984-6E5F-437A-9194-690FADCD1F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50F4AAC-F788-404C-807C-5A62696124FD}" type="slidenum">
              <a:rPr lang="pl-PL" altLang="pl-PL" smtClean="0">
                <a:latin typeface="Calibri" panose="020F0502020204030204" pitchFamily="34" charset="0"/>
              </a:rPr>
              <a:pPr/>
              <a:t>3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4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ymbol zastępczy obrazu slajdu 1">
            <a:extLst>
              <a:ext uri="{FF2B5EF4-FFF2-40B4-BE49-F238E27FC236}">
                <a16:creationId xmlns:a16="http://schemas.microsoft.com/office/drawing/2014/main" id="{75CB250E-0F25-4CA5-8619-BDC4CB70C85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Symbol zastępczy notatek 2">
            <a:extLst>
              <a:ext uri="{FF2B5EF4-FFF2-40B4-BE49-F238E27FC236}">
                <a16:creationId xmlns:a16="http://schemas.microsoft.com/office/drawing/2014/main" id="{E4139F05-AEF1-4ED2-AB50-5C99DB78BD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2772" name="Symbol zastępczy numeru slajdu 3">
            <a:extLst>
              <a:ext uri="{FF2B5EF4-FFF2-40B4-BE49-F238E27FC236}">
                <a16:creationId xmlns:a16="http://schemas.microsoft.com/office/drawing/2014/main" id="{A0419129-138B-4230-9322-A993C3015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452E737-958A-4E97-A28D-3808BFCC4553}" type="slidenum">
              <a:rPr lang="pl-PL" altLang="pl-PL" smtClean="0">
                <a:latin typeface="Calibri" panose="020F0502020204030204" pitchFamily="34" charset="0"/>
              </a:rPr>
              <a:pPr/>
              <a:t>5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6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5880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7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483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ymbol zastępczy obrazu slajdu 1">
            <a:extLst>
              <a:ext uri="{FF2B5EF4-FFF2-40B4-BE49-F238E27FC236}">
                <a16:creationId xmlns:a16="http://schemas.microsoft.com/office/drawing/2014/main" id="{EF24D33B-0EBA-44A0-AED4-B54CFE9D62C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Symbol zastępczy notatek 2">
            <a:extLst>
              <a:ext uri="{FF2B5EF4-FFF2-40B4-BE49-F238E27FC236}">
                <a16:creationId xmlns:a16="http://schemas.microsoft.com/office/drawing/2014/main" id="{AFE327CB-4017-4064-B269-29788D2213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68612" name="Symbol zastępczy numeru slajdu 3">
            <a:extLst>
              <a:ext uri="{FF2B5EF4-FFF2-40B4-BE49-F238E27FC236}">
                <a16:creationId xmlns:a16="http://schemas.microsoft.com/office/drawing/2014/main" id="{2D00630C-6A5D-42FF-80CE-A52E1ACF0D46}"/>
              </a:ext>
            </a:extLst>
          </p:cNvPr>
          <p:cNvSpPr txBox="1">
            <a:spLocks noGrp="1"/>
          </p:cNvSpPr>
          <p:nvPr/>
        </p:nvSpPr>
        <p:spPr bwMode="auto">
          <a:xfrm>
            <a:off x="3850443" y="9428584"/>
            <a:ext cx="2945659" cy="498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0" tIns="47780" rIns="95560" bIns="47780"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D9FBC734-D02B-4AFE-8259-DD5F4CD41702}" type="slidenum">
              <a:rPr lang="pl-PL" altLang="pl-PL" sz="1300"/>
              <a:pPr algn="r"/>
              <a:t>8</a:t>
            </a:fld>
            <a:endParaRPr lang="pl-PL" altLang="pl-PL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9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3325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10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7082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ymbol zastępczy obrazu slajdu 1">
            <a:extLst>
              <a:ext uri="{FF2B5EF4-FFF2-40B4-BE49-F238E27FC236}">
                <a16:creationId xmlns:a16="http://schemas.microsoft.com/office/drawing/2014/main" id="{2C7ED8FC-21B4-466C-8354-B017CB0ED0B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0" name="Symbol zastępczy notatek 2">
            <a:extLst>
              <a:ext uri="{FF2B5EF4-FFF2-40B4-BE49-F238E27FC236}">
                <a16:creationId xmlns:a16="http://schemas.microsoft.com/office/drawing/2014/main" id="{185F34BF-B519-4A0E-AB89-47F4152432E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7891" name="Symbol zastępczy numeru slajdu 3">
            <a:extLst>
              <a:ext uri="{FF2B5EF4-FFF2-40B4-BE49-F238E27FC236}">
                <a16:creationId xmlns:a16="http://schemas.microsoft.com/office/drawing/2014/main" id="{7E79BE7B-1A68-48E6-ADFC-B2222CD4D7BB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55EE2174-1A33-4CD9-A938-FCD72FBE6034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ymbol zastępczy obrazu slajdu 1">
            <a:extLst>
              <a:ext uri="{FF2B5EF4-FFF2-40B4-BE49-F238E27FC236}">
                <a16:creationId xmlns:a16="http://schemas.microsoft.com/office/drawing/2014/main" id="{CA6284E8-90BF-4B2A-85FA-6AF4CFECF3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Symbol zastępczy notatek 2">
            <a:extLst>
              <a:ext uri="{FF2B5EF4-FFF2-40B4-BE49-F238E27FC236}">
                <a16:creationId xmlns:a16="http://schemas.microsoft.com/office/drawing/2014/main" id="{7A594530-BF07-4773-ADBD-E7A57C4AED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07524" name="Symbol zastępczy numeru slajdu 3">
            <a:extLst>
              <a:ext uri="{FF2B5EF4-FFF2-40B4-BE49-F238E27FC236}">
                <a16:creationId xmlns:a16="http://schemas.microsoft.com/office/drawing/2014/main" id="{94C0259D-04B6-423B-AC94-F6987EF1B3B3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F148C589-36A5-4BCC-ADED-55D704FFADC0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ymbol zastępczy obrazu slajdu 1">
            <a:extLst>
              <a:ext uri="{FF2B5EF4-FFF2-40B4-BE49-F238E27FC236}">
                <a16:creationId xmlns:a16="http://schemas.microsoft.com/office/drawing/2014/main" id="{9321433B-4E4B-4C35-A327-1B9524BEE1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Symbol zastępczy notatek 2">
            <a:extLst>
              <a:ext uri="{FF2B5EF4-FFF2-40B4-BE49-F238E27FC236}">
                <a16:creationId xmlns:a16="http://schemas.microsoft.com/office/drawing/2014/main" id="{2E2AC988-75D3-46C3-A4A7-6CAF710B048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05476" name="Symbol zastępczy numeru slajdu 3">
            <a:extLst>
              <a:ext uri="{FF2B5EF4-FFF2-40B4-BE49-F238E27FC236}">
                <a16:creationId xmlns:a16="http://schemas.microsoft.com/office/drawing/2014/main" id="{A8546602-2BFA-4ECD-9A52-6EE55D42EE2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DBEC9C99-5E85-42A3-96B9-67234E169EAE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>
            <a:extLst>
              <a:ext uri="{FF2B5EF4-FFF2-40B4-BE49-F238E27FC236}">
                <a16:creationId xmlns:a16="http://schemas.microsoft.com/office/drawing/2014/main" id="{636EE169-8AC1-4604-BDAC-790BB47B8CC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>
            <a:extLst>
              <a:ext uri="{FF2B5EF4-FFF2-40B4-BE49-F238E27FC236}">
                <a16:creationId xmlns:a16="http://schemas.microsoft.com/office/drawing/2014/main" id="{6E9ED0A3-2A06-4830-8065-B76F9BF284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00" name="Symbol zastępczy numeru slajdu 3">
            <a:extLst>
              <a:ext uri="{FF2B5EF4-FFF2-40B4-BE49-F238E27FC236}">
                <a16:creationId xmlns:a16="http://schemas.microsoft.com/office/drawing/2014/main" id="{5F0C8424-0CAE-4CCE-A50E-6CAFB7B47519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8521971-A7CF-4909-886B-6EAB2F030693}" type="slidenum">
              <a:rPr lang="pl-PL" altLang="pl-PL"/>
              <a:pPr algn="r" eaLnBrk="1" hangingPunct="1">
                <a:spcBef>
                  <a:spcPct val="0"/>
                </a:spcBef>
              </a:pPr>
              <a:t>14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ymbol zastępczy obrazu slajdu 1">
            <a:extLst>
              <a:ext uri="{FF2B5EF4-FFF2-40B4-BE49-F238E27FC236}">
                <a16:creationId xmlns:a16="http://schemas.microsoft.com/office/drawing/2014/main" id="{2FC66D22-F96D-4469-9618-6C633A6818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Symbol zastępczy notatek 2">
            <a:extLst>
              <a:ext uri="{FF2B5EF4-FFF2-40B4-BE49-F238E27FC236}">
                <a16:creationId xmlns:a16="http://schemas.microsoft.com/office/drawing/2014/main" id="{84365DD6-A5F5-413E-A9BC-9433A591F26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47108" name="Symbol zastępczy numeru slajdu 3">
            <a:extLst>
              <a:ext uri="{FF2B5EF4-FFF2-40B4-BE49-F238E27FC236}">
                <a16:creationId xmlns:a16="http://schemas.microsoft.com/office/drawing/2014/main" id="{AE2E3879-C8A9-4D3F-B629-8276BEC40D53}"/>
              </a:ext>
            </a:extLst>
          </p:cNvPr>
          <p:cNvSpPr txBox="1">
            <a:spLocks noGrp="1"/>
          </p:cNvSpPr>
          <p:nvPr/>
        </p:nvSpPr>
        <p:spPr bwMode="auto">
          <a:xfrm>
            <a:off x="3849688" y="9428163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0" tIns="47780" rIns="95560" bIns="47780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2BA4CFF2-5663-4F6C-8285-70BE92ED04ED}" type="slidenum">
              <a:rPr lang="pl-PL" altLang="pl-PL" sz="1300"/>
              <a:pPr algn="r">
                <a:spcBef>
                  <a:spcPct val="0"/>
                </a:spcBef>
              </a:pPr>
              <a:t>15</a:t>
            </a:fld>
            <a:endParaRPr lang="pl-PL" altLang="pl-PL" sz="13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ymbol zastępczy obrazu slajdu 1">
            <a:extLst>
              <a:ext uri="{FF2B5EF4-FFF2-40B4-BE49-F238E27FC236}">
                <a16:creationId xmlns:a16="http://schemas.microsoft.com/office/drawing/2014/main" id="{7A039B54-A010-45C1-8949-B94DAA6B490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Symbol zastępczy notatek 2">
            <a:extLst>
              <a:ext uri="{FF2B5EF4-FFF2-40B4-BE49-F238E27FC236}">
                <a16:creationId xmlns:a16="http://schemas.microsoft.com/office/drawing/2014/main" id="{E94F187D-0EF1-4A25-A02B-08A3E57DA9F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89092" name="Symbol zastępczy numeru slajdu 3">
            <a:extLst>
              <a:ext uri="{FF2B5EF4-FFF2-40B4-BE49-F238E27FC236}">
                <a16:creationId xmlns:a16="http://schemas.microsoft.com/office/drawing/2014/main" id="{E3E12F46-99E0-445A-83B3-CB4E0B7E8477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AD56155B-8F92-4E13-B2FD-109040501624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ymbol zastępczy obrazu slajdu 1">
            <a:extLst>
              <a:ext uri="{FF2B5EF4-FFF2-40B4-BE49-F238E27FC236}">
                <a16:creationId xmlns:a16="http://schemas.microsoft.com/office/drawing/2014/main" id="{6819AB17-FE28-42DC-9FA0-BEC08E4C3BE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Symbol zastępczy notatek 2">
            <a:extLst>
              <a:ext uri="{FF2B5EF4-FFF2-40B4-BE49-F238E27FC236}">
                <a16:creationId xmlns:a16="http://schemas.microsoft.com/office/drawing/2014/main" id="{5C26C0BD-B434-46FD-836F-200AC91545F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70660" name="Symbol zastępczy numeru slajdu 3">
            <a:extLst>
              <a:ext uri="{FF2B5EF4-FFF2-40B4-BE49-F238E27FC236}">
                <a16:creationId xmlns:a16="http://schemas.microsoft.com/office/drawing/2014/main" id="{1B43296C-B9B5-4C01-8266-5CAF6E636334}"/>
              </a:ext>
            </a:extLst>
          </p:cNvPr>
          <p:cNvSpPr txBox="1">
            <a:spLocks noGrp="1"/>
          </p:cNvSpPr>
          <p:nvPr/>
        </p:nvSpPr>
        <p:spPr bwMode="auto">
          <a:xfrm>
            <a:off x="3849688" y="9428163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0" tIns="47780" rIns="95560" bIns="4778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476411A8-7A4E-4BA1-A177-24AD30C55F80}" type="slidenum">
              <a:rPr lang="pl-PL" altLang="pl-PL" sz="1300">
                <a:latin typeface="Calibri" panose="020F0502020204030204" pitchFamily="34" charset="0"/>
              </a:rPr>
              <a:pPr algn="r"/>
              <a:t>17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ymbol zastępczy obrazu slajdu 1">
            <a:extLst>
              <a:ext uri="{FF2B5EF4-FFF2-40B4-BE49-F238E27FC236}">
                <a16:creationId xmlns:a16="http://schemas.microsoft.com/office/drawing/2014/main" id="{848911B1-9D5C-4F19-91D4-C0A3793A9A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Symbol zastępczy notatek 2">
            <a:extLst>
              <a:ext uri="{FF2B5EF4-FFF2-40B4-BE49-F238E27FC236}">
                <a16:creationId xmlns:a16="http://schemas.microsoft.com/office/drawing/2014/main" id="{778EEFD7-BC9E-429B-9566-02ACA6DD002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95236" name="Symbol zastępczy numeru slajdu 3">
            <a:extLst>
              <a:ext uri="{FF2B5EF4-FFF2-40B4-BE49-F238E27FC236}">
                <a16:creationId xmlns:a16="http://schemas.microsoft.com/office/drawing/2014/main" id="{98B5B8B3-F97D-4625-9AFB-C0E43E1E9D6A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52EA4A6A-375F-43C6-8B55-B31B03C2D76A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>
            <a:extLst>
              <a:ext uri="{FF2B5EF4-FFF2-40B4-BE49-F238E27FC236}">
                <a16:creationId xmlns:a16="http://schemas.microsoft.com/office/drawing/2014/main" id="{FAC2674A-40BA-4796-B82B-27EA70865B1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>
            <a:extLst>
              <a:ext uri="{FF2B5EF4-FFF2-40B4-BE49-F238E27FC236}">
                <a16:creationId xmlns:a16="http://schemas.microsoft.com/office/drawing/2014/main" id="{B49B6BAF-042C-41C5-A243-991CA509EF0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00" name="Symbol zastępczy numeru slajdu 3">
            <a:extLst>
              <a:ext uri="{FF2B5EF4-FFF2-40B4-BE49-F238E27FC236}">
                <a16:creationId xmlns:a16="http://schemas.microsoft.com/office/drawing/2014/main" id="{551A4AF6-FE5D-4332-A0B0-2F15501608AB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9067ECB-E768-41F7-8A89-FFC31AC26C4F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F6D778B4-D50C-4641-BCC5-50118EE056C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EE99DF6C-53B3-41BC-9034-DD0EDFC6848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87E3F69D-D41D-4A05-9704-9B81915E046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57C783BD-F44A-4E44-9B60-93C0622457B3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obrazu slajdu 1">
            <a:extLst>
              <a:ext uri="{FF2B5EF4-FFF2-40B4-BE49-F238E27FC236}">
                <a16:creationId xmlns:a16="http://schemas.microsoft.com/office/drawing/2014/main" id="{0AA9A0E3-BDDF-401F-9209-494FD96E5B0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Symbol zastępczy notatek 2">
            <a:extLst>
              <a:ext uri="{FF2B5EF4-FFF2-40B4-BE49-F238E27FC236}">
                <a16:creationId xmlns:a16="http://schemas.microsoft.com/office/drawing/2014/main" id="{CCA0DDF5-01F8-4C9F-A9D4-37F8568ADB6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8196" name="Symbol zastępczy numeru slajdu 3">
            <a:extLst>
              <a:ext uri="{FF2B5EF4-FFF2-40B4-BE49-F238E27FC236}">
                <a16:creationId xmlns:a16="http://schemas.microsoft.com/office/drawing/2014/main" id="{ACA5355D-8FC8-4E0D-841D-D8EB0192991A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8402004-2CA6-4B9E-B55D-22490DE2C4CA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obrazu slajdu 1">
            <a:extLst>
              <a:ext uri="{FF2B5EF4-FFF2-40B4-BE49-F238E27FC236}">
                <a16:creationId xmlns:a16="http://schemas.microsoft.com/office/drawing/2014/main" id="{A8648121-A8FE-498F-8235-28A952A1DAD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Symbol zastępczy notatek 2">
            <a:extLst>
              <a:ext uri="{FF2B5EF4-FFF2-40B4-BE49-F238E27FC236}">
                <a16:creationId xmlns:a16="http://schemas.microsoft.com/office/drawing/2014/main" id="{004CF22C-0E21-437B-AE40-30BA727DFD9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0244" name="Symbol zastępczy numeru slajdu 3">
            <a:extLst>
              <a:ext uri="{FF2B5EF4-FFF2-40B4-BE49-F238E27FC236}">
                <a16:creationId xmlns:a16="http://schemas.microsoft.com/office/drawing/2014/main" id="{EDC4394C-4E74-426A-8411-D100DF7E6240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EDB75DAB-E868-4141-B718-B30EF1B4AA91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ymbol zastępczy obrazu slajdu 1">
            <a:extLst>
              <a:ext uri="{FF2B5EF4-FFF2-40B4-BE49-F238E27FC236}">
                <a16:creationId xmlns:a16="http://schemas.microsoft.com/office/drawing/2014/main" id="{E8A7BD17-88A6-421C-AB45-1B3571048E6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Symbol zastępczy notatek 2">
            <a:extLst>
              <a:ext uri="{FF2B5EF4-FFF2-40B4-BE49-F238E27FC236}">
                <a16:creationId xmlns:a16="http://schemas.microsoft.com/office/drawing/2014/main" id="{02155B32-F1B9-410F-86BC-A7E31961254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2292" name="Symbol zastępczy numeru slajdu 3">
            <a:extLst>
              <a:ext uri="{FF2B5EF4-FFF2-40B4-BE49-F238E27FC236}">
                <a16:creationId xmlns:a16="http://schemas.microsoft.com/office/drawing/2014/main" id="{D1F6647C-E897-414D-8229-07673EBBF704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DF7690F6-BB36-43FB-9815-5D838C5263D1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C102B615-80C1-472C-99E2-E739E57115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163C989B-F86E-4F5D-94B2-ECC228D2E88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1E16630C-89C0-43D9-9521-EBCF02579EEC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FEDE1DBF-F11B-4064-BC8A-222F1BD05ACA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8154288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34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6.xml"/><Relationship Id="rId4" Type="http://schemas.openxmlformats.org/officeDocument/2006/relationships/image" Target="../media/image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7" Type="http://schemas.openxmlformats.org/officeDocument/2006/relationships/chart" Target="../charts/chart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9.xml"/><Relationship Id="rId4" Type="http://schemas.openxmlformats.org/officeDocument/2006/relationships/image" Target="../media/image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0.xml"/><Relationship Id="rId4" Type="http://schemas.openxmlformats.org/officeDocument/2006/relationships/image" Target="../media/image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5.png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4.xml"/><Relationship Id="rId3" Type="http://schemas.openxmlformats.org/officeDocument/2006/relationships/image" Target="../media/image7.jpeg"/><Relationship Id="rId7" Type="http://schemas.openxmlformats.org/officeDocument/2006/relationships/chart" Target="../charts/chart13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image" Target="../media/image1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1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81604"/>
            <a:ext cx="12192000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030E59B8-1BB9-EF45-8290-F550148D502C}"/>
              </a:ext>
            </a:extLst>
          </p:cNvPr>
          <p:cNvSpPr/>
          <p:nvPr/>
        </p:nvSpPr>
        <p:spPr>
          <a:xfrm>
            <a:off x="674914" y="2973833"/>
            <a:ext cx="108421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16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Zestawy działań zaplanowane do realizacji na obszarze dorzecza Wisły, regionu wodnego Bugu</a:t>
            </a:r>
          </a:p>
        </p:txBody>
      </p:sp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estaw</a:t>
            </a: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y działań zaplanowane do realizacji na obszarze dorzecza Wisły, </a:t>
            </a:r>
            <a:b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regionu wodnego Bugu</a:t>
            </a:r>
          </a:p>
          <a:p>
            <a:pPr algn="ctr" eaLnBrk="1" hangingPunct="1"/>
            <a:endParaRPr lang="pl-PL" altLang="pl-PL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Małgorzata Woźnicka – CDM Smith Sp. z o.o., PIG-PIB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Obraz 11">
            <a:extLst>
              <a:ext uri="{FF2B5EF4-FFF2-40B4-BE49-F238E27FC236}">
                <a16:creationId xmlns:a16="http://schemas.microsoft.com/office/drawing/2014/main" id="{476183F4-D582-4EC4-BF2F-E148E3DDB1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Obraz 7">
            <a:extLst>
              <a:ext uri="{FF2B5EF4-FFF2-40B4-BE49-F238E27FC236}">
                <a16:creationId xmlns:a16="http://schemas.microsoft.com/office/drawing/2014/main" id="{44B16F31-11F7-4D6B-9441-5743D54988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Obraz 9">
            <a:extLst>
              <a:ext uri="{FF2B5EF4-FFF2-40B4-BE49-F238E27FC236}">
                <a16:creationId xmlns:a16="http://schemas.microsoft.com/office/drawing/2014/main" id="{9256CCA8-45AF-4918-A03C-63E5F537DC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534">
            <a:extLst>
              <a:ext uri="{FF2B5EF4-FFF2-40B4-BE49-F238E27FC236}">
                <a16:creationId xmlns:a16="http://schemas.microsoft.com/office/drawing/2014/main" id="{DD4DA55D-7C2F-418C-AD4C-C560DDCCA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1351751"/>
            <a:ext cx="4003675" cy="4547399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Wisły zestawy działań opracowano łącznie dla 76 % wszystkich jcw w obszarze dorzecza</a:t>
            </a:r>
            <a:r>
              <a:rPr lang="pl-PL" altLang="pl-PL" sz="1400" dirty="0">
                <a:solidFill>
                  <a:schemeClr val="accent1"/>
                </a:solidFill>
              </a:rPr>
              <a:t>,</a:t>
            </a:r>
            <a:r>
              <a:rPr lang="pl-PL" altLang="pl-PL" sz="1400" dirty="0"/>
              <a:t> w tym dla: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376 jcw w regionie Środkowej Wisły (zestaw działań opracowany dla 84 % wszystkich jcw regionu)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303 jcw w regionie Narwi (zestaw działań opracowany dla 76 % wszystkich jcw regionu),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55 jcw w regionie Małej Wisły (zestaw działań opracowany dla 96% wszystkich jcw regionu)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215 jcw w regionie Górnej Zachodniej Wisły (zestaw działań opracowany dla 83% wszystkich jcw regionu)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194 jcw w regionie Górnej Wschodniej Wisły (zestaw działań opracowany </a:t>
            </a:r>
            <a:r>
              <a:rPr lang="pl-PL" altLang="pl-PL" sz="13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dla 87%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wszystkich jcw regionu)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551 w regionie Dolnej Wisły (zestaw działań opracowany dla 81 % wszystkich jcw regionu)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237 w regionie Bugu (zestaw działań opracowany dla 83 % wszystkich jcw regionu) </a:t>
            </a:r>
            <a:endParaRPr lang="pl-PL" altLang="pl-PL" sz="1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AF23A6EF-A0AE-43D2-B5E1-4EE8D7837F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4967081"/>
              </p:ext>
            </p:extLst>
          </p:nvPr>
        </p:nvGraphicFramePr>
        <p:xfrm>
          <a:off x="8746808" y="5899150"/>
          <a:ext cx="3237230" cy="213088"/>
        </p:xfrm>
        <a:graphic>
          <a:graphicData uri="http://schemas.openxmlformats.org/drawingml/2006/table">
            <a:tbl>
              <a:tblPr/>
              <a:tblGrid>
                <a:gridCol w="3237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jcwpd 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584" marB="4558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7655" name="Obraz 9">
            <a:extLst>
              <a:ext uri="{FF2B5EF4-FFF2-40B4-BE49-F238E27FC236}">
                <a16:creationId xmlns:a16="http://schemas.microsoft.com/office/drawing/2014/main" id="{55F65055-B168-49D3-A24C-A242F5806E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A8F32958-1D0D-4B1B-9086-185BF361A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jednolitych części wód – obszar dorzecza Wisły</a:t>
            </a: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FFC1E8D2-6F6E-43A1-AF97-292E4E67F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573482"/>
              </p:ext>
            </p:extLst>
          </p:nvPr>
        </p:nvGraphicFramePr>
        <p:xfrm>
          <a:off x="4886325" y="593266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7661" name="Obraz 14">
            <a:extLst>
              <a:ext uri="{FF2B5EF4-FFF2-40B4-BE49-F238E27FC236}">
                <a16:creationId xmlns:a16="http://schemas.microsoft.com/office/drawing/2014/main" id="{A7B24A5B-1499-4212-BB9C-C73275B94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850" y="547688"/>
            <a:ext cx="3355975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C033778A-6202-4165-8D7B-6BD74F4685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8283" y="1330003"/>
            <a:ext cx="3620517" cy="4522296"/>
          </a:xfrm>
          <a:prstGeom prst="rect">
            <a:avLst/>
          </a:prstGeom>
        </p:spPr>
      </p:pic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0F3AAFD7-4C47-407D-B6B6-2B984D97F7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2083" y="1328737"/>
            <a:ext cx="3620518" cy="452229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00DA38B7-D872-4A51-B1B4-31262EA1FA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139"/>
          <a:stretch/>
        </p:blipFill>
        <p:spPr>
          <a:xfrm>
            <a:off x="7207212" y="503199"/>
            <a:ext cx="4930814" cy="5612033"/>
          </a:xfrm>
          <a:prstGeom prst="rect">
            <a:avLst/>
          </a:prstGeom>
        </p:spPr>
      </p:pic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467766AD-379E-4D2F-9C6E-3C88E8FB0745}"/>
              </a:ext>
            </a:extLst>
          </p:cNvPr>
          <p:cNvSpPr/>
          <p:nvPr/>
        </p:nvSpPr>
        <p:spPr bwMode="auto">
          <a:xfrm>
            <a:off x="8321675" y="1349375"/>
            <a:ext cx="1712913" cy="7366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rzeczne (RW)</a:t>
            </a:r>
          </a:p>
          <a:p>
            <a:pPr algn="ctr">
              <a:defRPr/>
            </a:pPr>
            <a:r>
              <a:rPr lang="pl-PL" alt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10 355 działań </a:t>
            </a:r>
            <a:br>
              <a:rPr lang="pl-PL" alt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(80% wszystkich działań)</a:t>
            </a:r>
          </a:p>
        </p:txBody>
      </p:sp>
      <p:sp>
        <p:nvSpPr>
          <p:cNvPr id="19" name="Prostokąt: zaokrąglone rogi 18">
            <a:extLst>
              <a:ext uri="{FF2B5EF4-FFF2-40B4-BE49-F238E27FC236}">
                <a16:creationId xmlns:a16="http://schemas.microsoft.com/office/drawing/2014/main" id="{027CE89B-07FE-48D0-83CA-05A223160829}"/>
              </a:ext>
            </a:extLst>
          </p:cNvPr>
          <p:cNvSpPr/>
          <p:nvPr/>
        </p:nvSpPr>
        <p:spPr bwMode="auto">
          <a:xfrm>
            <a:off x="10289543" y="2756694"/>
            <a:ext cx="1712912" cy="7366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zbiornikowe (</a:t>
            </a:r>
            <a:r>
              <a:rPr lang="pl-PL" sz="10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</a:p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94 działania</a:t>
            </a:r>
            <a:b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(1% wszystkich działań)</a:t>
            </a:r>
          </a:p>
        </p:txBody>
      </p:sp>
      <p:sp>
        <p:nvSpPr>
          <p:cNvPr id="20" name="Prostokąt: zaokrąglone rogi 19">
            <a:extLst>
              <a:ext uri="{FF2B5EF4-FFF2-40B4-BE49-F238E27FC236}">
                <a16:creationId xmlns:a16="http://schemas.microsoft.com/office/drawing/2014/main" id="{99485755-8552-45EE-BB20-EDD19A56AFD0}"/>
              </a:ext>
            </a:extLst>
          </p:cNvPr>
          <p:cNvSpPr/>
          <p:nvPr/>
        </p:nvSpPr>
        <p:spPr bwMode="auto">
          <a:xfrm>
            <a:off x="8321675" y="2973387"/>
            <a:ext cx="1712913" cy="7366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jeziorne (LW)</a:t>
            </a:r>
          </a:p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  009 działań </a:t>
            </a:r>
            <a:b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(16% wszystkich działań)</a:t>
            </a:r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7A7BCACF-5324-423B-A51E-A090FAEEA4EA}"/>
              </a:ext>
            </a:extLst>
          </p:cNvPr>
          <p:cNvSpPr/>
          <p:nvPr/>
        </p:nvSpPr>
        <p:spPr bwMode="auto">
          <a:xfrm>
            <a:off x="10390034" y="3931840"/>
            <a:ext cx="1712912" cy="8332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przybrzeżne i przejściowe (TW i CW)</a:t>
            </a:r>
          </a:p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68 działań</a:t>
            </a:r>
            <a:b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(ok. 1% wszystkich działań</a:t>
            </a:r>
          </a:p>
        </p:txBody>
      </p:sp>
      <p:sp>
        <p:nvSpPr>
          <p:cNvPr id="22" name="Prostokąt: zaokrąglone rogi 21">
            <a:extLst>
              <a:ext uri="{FF2B5EF4-FFF2-40B4-BE49-F238E27FC236}">
                <a16:creationId xmlns:a16="http://schemas.microsoft.com/office/drawing/2014/main" id="{E31A31C2-F19A-48F5-8890-E7E6CA4DD468}"/>
              </a:ext>
            </a:extLst>
          </p:cNvPr>
          <p:cNvSpPr/>
          <p:nvPr/>
        </p:nvSpPr>
        <p:spPr bwMode="auto">
          <a:xfrm>
            <a:off x="8321675" y="4406900"/>
            <a:ext cx="1712913" cy="7366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 258 działań</a:t>
            </a:r>
            <a:b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(ok. 2% wszystkich działań</a:t>
            </a:r>
          </a:p>
        </p:txBody>
      </p:sp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F72DCE22-D155-4799-ACE9-343CD1184D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280921"/>
              </p:ext>
            </p:extLst>
          </p:nvPr>
        </p:nvGraphicFramePr>
        <p:xfrm>
          <a:off x="8724900" y="5840413"/>
          <a:ext cx="3162300" cy="213088"/>
        </p:xfrm>
        <a:graphic>
          <a:graphicData uri="http://schemas.openxmlformats.org/drawingml/2006/table">
            <a:tbl>
              <a:tblPr/>
              <a:tblGrid>
                <a:gridCol w="316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Liczba działań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38" marR="91438" marT="45584" marB="4558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obszar dorzecza Wisły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197620"/>
            <a:ext cx="7567613" cy="590007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Wisły opracowano łącznie 12 784 działań,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których szacunkowy koszt określony został na ponad 16,6 mld zł.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Największy udział w kosztach zestawu działań mają działania podstawowe - 90%, pozostałe 10% stanowią działania uzupełniające. Największy udział w kosztach mają działania z zakresu gospodarki komunalnej i odpadami - 89%.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rzeczne: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78% stanowią działania podstawowe, a 22% uzupełniające. Najliczniejszą grupę działań stanowią działania związane z poprawą warunków dla obszarów chronionych 4 482 działania; działania związane z gospodarką ściekową - 1 480 działań, działania ukierunkowane na odtwarzanie ciągłości, ochronę i odtwarzanie naturalnych procesów hydromorfologicznych w korycie – 1 072 działania.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zbiornikowe: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60% stanowią działania podstawowe, a 40% uzupełniające. Najliczniejszą grupę działań stanowią działania związane z poprawą warunków dla obszarów chronionych 29 działań; gospodarka ściekowa w aglomeracjach – 24 działania, ograniczenie spływu zanieczyszczeń z terenów zurbanizowanych  – 12 działań.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jeziorne:</a:t>
            </a:r>
            <a:r>
              <a:rPr lang="pl-PL" altLang="pl-PL" sz="13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62% działania podstawowe, 38% uzupełniające. Najliczniejszą grupę działań stanowią działania związane z poprawą warunków dla obszarów chronionych – 619 działania; weryfikacja programu ochrony środowiska – 245 działań, działania kontrolne i monitoringowe – 233 działania.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przejściowe i przybrzeżne: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40 % działania podstawowe, 60% uzupełniające. Najliczniejszą grupę działań stanowią działania związane z poprawą warunków dla obszarów chronionych 37 działań.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jcwpd: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36% działania podstawowe, 64% działania uzupełniające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endParaRPr lang="pl-PL" altLang="pl-PL" sz="1400" dirty="0"/>
          </a:p>
          <a:p>
            <a:pPr algn="just">
              <a:buFontTx/>
              <a:buChar char="-"/>
            </a:pPr>
            <a:endParaRPr lang="pl-PL" altLang="pl-PL" sz="1400" dirty="0"/>
          </a:p>
          <a:p>
            <a:pPr algn="just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pl-PL" altLang="pl-PL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7C9ABFFC-68B3-4150-91A6-059952AA6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49" y="1688631"/>
            <a:ext cx="4618650" cy="4200713"/>
          </a:xfrm>
          <a:prstGeom prst="rect">
            <a:avLst/>
          </a:prstGeom>
        </p:spPr>
      </p:pic>
      <p:pic>
        <p:nvPicPr>
          <p:cNvPr id="31746" name="Obraz 7">
            <a:extLst>
              <a:ext uri="{FF2B5EF4-FFF2-40B4-BE49-F238E27FC236}">
                <a16:creationId xmlns:a16="http://schemas.microsoft.com/office/drawing/2014/main" id="{1BEB36A7-67EF-4A51-84A1-42B83DF140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Obraz 9">
            <a:extLst>
              <a:ext uri="{FF2B5EF4-FFF2-40B4-BE49-F238E27FC236}">
                <a16:creationId xmlns:a16="http://schemas.microsoft.com/office/drawing/2014/main" id="{877EBAA2-D7E9-477B-9137-B1FE51D4F9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534">
            <a:extLst>
              <a:ext uri="{FF2B5EF4-FFF2-40B4-BE49-F238E27FC236}">
                <a16:creationId xmlns:a16="http://schemas.microsoft.com/office/drawing/2014/main" id="{D94A7F2C-A9EE-4548-A8AB-42A03E0CC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0875" y="2516427"/>
            <a:ext cx="2557056" cy="256224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1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1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Dla 212 jcwp RW </a:t>
            </a: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opracowano 1021 działań naprawczych (78% - działania podstawowe, 22% - uzupełniające).</a:t>
            </a:r>
          </a:p>
          <a:p>
            <a:pPr defTabSz="914400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1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Dla 1 jcwp </a:t>
            </a:r>
            <a:r>
              <a:rPr lang="pl-PL" altLang="pl-PL" sz="11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1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opracowano </a:t>
            </a:r>
            <a:b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 działania naprawcze (100% - uzupełniające)</a:t>
            </a:r>
          </a:p>
          <a:p>
            <a:pPr defTabSz="914400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1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Dla 17 jcwp LW </a:t>
            </a: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opracowano 52 działań naprawczych (27% - działania podstawowe, 73% - uzupełniające)</a:t>
            </a:r>
          </a:p>
          <a:p>
            <a:pPr algn="just" defTabSz="914400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1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Dla 7 jcwpd</a:t>
            </a: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opracowano 23 działania naprawcze (65% - działania podstawowe, 35% - uzupełniające)</a:t>
            </a:r>
          </a:p>
          <a:p>
            <a:pPr algn="just" defTabSz="914400"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endParaRPr lang="pl-PL" altLang="pl-PL" sz="130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1751" name="Obraz 9">
            <a:extLst>
              <a:ext uri="{FF2B5EF4-FFF2-40B4-BE49-F238E27FC236}">
                <a16:creationId xmlns:a16="http://schemas.microsoft.com/office/drawing/2014/main" id="{63FEA208-AE93-40D4-A973-0AB4115990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0A3D921A-044B-4DBB-911D-F8BF428CF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region wodny Bugu</a:t>
            </a: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24187AD6-1921-46E4-9D77-0E3B49841C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912545"/>
              </p:ext>
            </p:extLst>
          </p:nvPr>
        </p:nvGraphicFramePr>
        <p:xfrm>
          <a:off x="7573350" y="5838132"/>
          <a:ext cx="5650918" cy="334963"/>
        </p:xfrm>
        <a:graphic>
          <a:graphicData uri="http://schemas.openxmlformats.org/drawingml/2006/table">
            <a:tbl>
              <a:tblPr/>
              <a:tblGrid>
                <a:gridCol w="5650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Bugu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51" marR="91451" marT="45677" marB="4567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B77AC11-AA33-41CD-896C-628C5E145B7D}"/>
              </a:ext>
            </a:extLst>
          </p:cNvPr>
          <p:cNvSpPr txBox="1"/>
          <p:nvPr/>
        </p:nvSpPr>
        <p:spPr>
          <a:xfrm>
            <a:off x="263524" y="1196188"/>
            <a:ext cx="1181506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 regionie wodnym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Bugu opracowano zestawy działań dla 237 jcw (83% wszystkich jcw): </a:t>
            </a:r>
            <a:r>
              <a:rPr lang="pl-PL" altLang="pl-PL" sz="1300" dirty="0">
                <a:latin typeface="Roboto" panose="02000000000000000000" pitchFamily="2" charset="0"/>
              </a:rPr>
              <a:t>łącznie  1 098 działań: 826 działań podstawowych, </a:t>
            </a:r>
            <a:br>
              <a:rPr lang="pl-PL" altLang="pl-PL" sz="1300" dirty="0">
                <a:latin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</a:rPr>
              <a:t>272 działania uzupełniające).</a:t>
            </a:r>
            <a:endParaRPr lang="pl-PL" altLang="pl-PL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F8C53150-85B5-4E74-ACDE-82C3EABF4A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3048719"/>
              </p:ext>
            </p:extLst>
          </p:nvPr>
        </p:nvGraphicFramePr>
        <p:xfrm>
          <a:off x="445082" y="5838132"/>
          <a:ext cx="5650918" cy="334963"/>
        </p:xfrm>
        <a:graphic>
          <a:graphicData uri="http://schemas.openxmlformats.org/drawingml/2006/table">
            <a:tbl>
              <a:tblPr/>
              <a:tblGrid>
                <a:gridCol w="5650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Bugu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51" marR="91451" marT="45677" marB="4567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Obraz 6" descr="Obraz zawierający mapa&#10;&#10;Opis wygenerowany automatycznie">
            <a:extLst>
              <a:ext uri="{FF2B5EF4-FFF2-40B4-BE49-F238E27FC236}">
                <a16:creationId xmlns:a16="http://schemas.microsoft.com/office/drawing/2014/main" id="{785F4058-2536-4C9A-A6EA-E4E37C1E0E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3350" y="1712659"/>
            <a:ext cx="4618650" cy="420071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Bugu</a:t>
            </a:r>
          </a:p>
        </p:txBody>
      </p:sp>
      <p:sp>
        <p:nvSpPr>
          <p:cNvPr id="35845" name="pole tekstowe 12">
            <a:extLst>
              <a:ext uri="{FF2B5EF4-FFF2-40B4-BE49-F238E27FC236}">
                <a16:creationId xmlns:a16="http://schemas.microsoft.com/office/drawing/2014/main" id="{F7BE4C07-191D-4FD1-BA47-A335C2720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765" y="1698212"/>
            <a:ext cx="5647700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Harmonogram wdrożenia działań (łącznie wszystkie kategorie wód jcwp)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EA9DD42B-DFCF-4FAA-B244-6923E50DB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5516" y="2616465"/>
            <a:ext cx="4679950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jcwp – łącznie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1 103 888 944,74 zł</a:t>
            </a:r>
            <a:endParaRPr lang="pl-PL" altLang="pl-PL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3C40ADFC-F483-42D8-8D9A-4365888E974E}"/>
              </a:ext>
            </a:extLst>
          </p:cNvPr>
          <p:cNvSpPr/>
          <p:nvPr/>
        </p:nvSpPr>
        <p:spPr>
          <a:xfrm rot="5400000">
            <a:off x="8721153" y="3366122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D2A98C6F-97AF-406F-BC41-AC413DDC3362}"/>
              </a:ext>
            </a:extLst>
          </p:cNvPr>
          <p:cNvSpPr txBox="1"/>
          <p:nvPr/>
        </p:nvSpPr>
        <p:spPr>
          <a:xfrm>
            <a:off x="6795516" y="4137716"/>
            <a:ext cx="4679950" cy="109220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Źródło środków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własne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Budżet państwa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NFOŚiGW/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WFOŚiGW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UE</a:t>
            </a:r>
          </a:p>
        </p:txBody>
      </p:sp>
      <p:pic>
        <p:nvPicPr>
          <p:cNvPr id="17" name="Obraz 15">
            <a:extLst>
              <a:ext uri="{FF2B5EF4-FFF2-40B4-BE49-F238E27FC236}">
                <a16:creationId xmlns:a16="http://schemas.microsoft.com/office/drawing/2014/main" id="{4A1DBC88-887B-4B4D-9D80-C42447320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883" y="1288359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8350B15E-A8A3-4BCB-9071-403E11F7BF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5412469"/>
              </p:ext>
            </p:extLst>
          </p:nvPr>
        </p:nvGraphicFramePr>
        <p:xfrm>
          <a:off x="540765" y="2224570"/>
          <a:ext cx="5999752" cy="3373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024668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Bugu</a:t>
            </a:r>
          </a:p>
        </p:txBody>
      </p:sp>
      <p:sp>
        <p:nvSpPr>
          <p:cNvPr id="35846" name="pole tekstowe 13">
            <a:extLst>
              <a:ext uri="{FF2B5EF4-FFF2-40B4-BE49-F238E27FC236}">
                <a16:creationId xmlns:a16="http://schemas.microsoft.com/office/drawing/2014/main" id="{7D4A34C9-CCEC-4114-97D9-8A5EDB9E8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34533"/>
            <a:ext cx="77380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Jednostki</a:t>
            </a:r>
            <a:r>
              <a:rPr lang="pl-PL" altLang="pl-PL" sz="1800" dirty="0"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odpowiedzialne za realizację (łącznie wszystkie kategorie wód jcwp – region wodny Bugu)</a:t>
            </a:r>
          </a:p>
        </p:txBody>
      </p:sp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0B8667DF-EECF-4995-9931-22B8E66CE7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8570049"/>
              </p:ext>
            </p:extLst>
          </p:nvPr>
        </p:nvGraphicFramePr>
        <p:xfrm>
          <a:off x="834231" y="1954683"/>
          <a:ext cx="10523538" cy="4326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695186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Obraz 7">
            <a:extLst>
              <a:ext uri="{FF2B5EF4-FFF2-40B4-BE49-F238E27FC236}">
                <a16:creationId xmlns:a16="http://schemas.microsoft.com/office/drawing/2014/main" id="{C30C9890-54FE-44D4-9CDB-50F82FC01A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7" name="Obraz 9">
            <a:extLst>
              <a:ext uri="{FF2B5EF4-FFF2-40B4-BE49-F238E27FC236}">
                <a16:creationId xmlns:a16="http://schemas.microsoft.com/office/drawing/2014/main" id="{01C218E6-3784-4E6F-95A5-38ABAA5051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115507F4-9B72-4C27-855F-C9E746F50DC4}"/>
              </a:ext>
            </a:extLst>
          </p:cNvPr>
          <p:cNvSpPr txBox="1"/>
          <p:nvPr/>
        </p:nvSpPr>
        <p:spPr>
          <a:xfrm>
            <a:off x="257175" y="868363"/>
            <a:ext cx="10523538" cy="369332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udział poszczególnych typów działań - region wodny </a:t>
            </a:r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cs typeface="Times New Roman" panose="02020603050405020304" pitchFamily="18" charset="0"/>
              </a:rPr>
              <a:t>Bugu</a:t>
            </a:r>
          </a:p>
        </p:txBody>
      </p:sp>
      <p:sp>
        <p:nvSpPr>
          <p:cNvPr id="67617" name="Text Box 33">
            <a:extLst>
              <a:ext uri="{FF2B5EF4-FFF2-40B4-BE49-F238E27FC236}">
                <a16:creationId xmlns:a16="http://schemas.microsoft.com/office/drawing/2014/main" id="{45397678-B7B2-45C3-9B0D-C90AFA453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1113" y="2746533"/>
            <a:ext cx="5930900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defTabSz="914400"/>
            <a:r>
              <a:rPr lang="pl-PL" altLang="pl-PL" sz="1300" b="1" dirty="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typów działań nakierowanych na redukcję presji – jcwp RW</a:t>
            </a:r>
          </a:p>
        </p:txBody>
      </p:sp>
      <p:sp>
        <p:nvSpPr>
          <p:cNvPr id="67619" name="Text Box 35">
            <a:extLst>
              <a:ext uri="{FF2B5EF4-FFF2-40B4-BE49-F238E27FC236}">
                <a16:creationId xmlns:a16="http://schemas.microsoft.com/office/drawing/2014/main" id="{65AC2BDE-615B-4C99-85A7-847FF9815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603876"/>
            <a:ext cx="11099083" cy="1478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W regionie wodnym Bugu dla 212 jcwp RW opracowano 1021 działań naprawczych, z czego 666 to działania nietechniczne, 202 techniczne, </a:t>
            </a:r>
            <a:b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</a:b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153 nietechniczno/techniczne. Działania naprawcze nakierowane na redukcję presji znaczących, w tym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presji skumulowanych (RWC)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stanowią łącznie 32% wszystkich działań. Działania nakierowane na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presje fizykochemiczne i chemiczne (RWP)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stanowią 36% wszystkich działań. Działania nakierowane na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presje hydromorfologiczne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stanowią 29%, zaś 3% stanowią działania nakierowane na redukcje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presji hydrologicznej.</a:t>
            </a:r>
            <a:r>
              <a:rPr lang="pl-PL" altLang="pl-PL" sz="13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defRPr/>
            </a:pPr>
            <a:br>
              <a:rPr lang="pl-PL" altLang="pl-PL" sz="1200" dirty="0">
                <a:latin typeface="Arial" panose="020B0604020202020204" pitchFamily="34" charset="0"/>
              </a:rPr>
            </a:br>
            <a:endParaRPr lang="pl-PL" altLang="pl-PL" sz="1200" dirty="0">
              <a:latin typeface="Arial" panose="020B0604020202020204" pitchFamily="34" charset="0"/>
            </a:endParaRPr>
          </a:p>
        </p:txBody>
      </p:sp>
      <p:graphicFrame>
        <p:nvGraphicFramePr>
          <p:cNvPr id="8" name="Wykres 7">
            <a:extLst>
              <a:ext uri="{FF2B5EF4-FFF2-40B4-BE49-F238E27FC236}">
                <a16:creationId xmlns:a16="http://schemas.microsoft.com/office/drawing/2014/main" id="{29F13377-16C8-4D8B-A552-6EE7DE46C7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7388116"/>
              </p:ext>
            </p:extLst>
          </p:nvPr>
        </p:nvGraphicFramePr>
        <p:xfrm>
          <a:off x="3089787" y="3327120"/>
          <a:ext cx="6012426" cy="26625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region wodny Bugu</a:t>
            </a:r>
          </a:p>
        </p:txBody>
      </p:sp>
      <p:sp>
        <p:nvSpPr>
          <p:cNvPr id="35845" name="pole tekstowe 12">
            <a:extLst>
              <a:ext uri="{FF2B5EF4-FFF2-40B4-BE49-F238E27FC236}">
                <a16:creationId xmlns:a16="http://schemas.microsoft.com/office/drawing/2014/main" id="{F7BE4C07-191D-4FD1-BA47-A335C2720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765" y="1698212"/>
            <a:ext cx="3464410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Harmonogram wdrożenia działań - jcwp RW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EA9DD42B-DFCF-4FAA-B244-6923E50DB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5515" y="2616465"/>
            <a:ext cx="4855711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jcwp RW– łącznie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1 102 303 886,00 zł</a:t>
            </a:r>
            <a:endParaRPr lang="pl-PL" altLang="pl-PL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3C40ADFC-F483-42D8-8D9A-4365888E974E}"/>
              </a:ext>
            </a:extLst>
          </p:cNvPr>
          <p:cNvSpPr/>
          <p:nvPr/>
        </p:nvSpPr>
        <p:spPr>
          <a:xfrm rot="5400000">
            <a:off x="8721153" y="3366122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D2A98C6F-97AF-406F-BC41-AC413DDC3362}"/>
              </a:ext>
            </a:extLst>
          </p:cNvPr>
          <p:cNvSpPr txBox="1"/>
          <p:nvPr/>
        </p:nvSpPr>
        <p:spPr>
          <a:xfrm>
            <a:off x="6795516" y="4137716"/>
            <a:ext cx="4855710" cy="109220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Źródło środków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własne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Budżet państwa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NFOŚiGW/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WFOŚiGW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UE</a:t>
            </a:r>
          </a:p>
        </p:txBody>
      </p:sp>
      <p:pic>
        <p:nvPicPr>
          <p:cNvPr id="17" name="Obraz 15">
            <a:extLst>
              <a:ext uri="{FF2B5EF4-FFF2-40B4-BE49-F238E27FC236}">
                <a16:creationId xmlns:a16="http://schemas.microsoft.com/office/drawing/2014/main" id="{4A1DBC88-887B-4B4D-9D80-C42447320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883" y="1288359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173119D5-7B14-4918-8838-ECBDB10E27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0276459"/>
              </p:ext>
            </p:extLst>
          </p:nvPr>
        </p:nvGraphicFramePr>
        <p:xfrm>
          <a:off x="700143" y="2272118"/>
          <a:ext cx="5731137" cy="30720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509531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region wodny Bugu</a:t>
            </a:r>
          </a:p>
        </p:txBody>
      </p:sp>
      <p:sp>
        <p:nvSpPr>
          <p:cNvPr id="35846" name="pole tekstowe 13">
            <a:extLst>
              <a:ext uri="{FF2B5EF4-FFF2-40B4-BE49-F238E27FC236}">
                <a16:creationId xmlns:a16="http://schemas.microsoft.com/office/drawing/2014/main" id="{7D4A34C9-CCEC-4114-97D9-8A5EDB9E8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34533"/>
            <a:ext cx="45159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Jednostki</a:t>
            </a:r>
            <a:r>
              <a:rPr lang="pl-PL" altLang="pl-PL" sz="1800" dirty="0"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odpowiedzialne za realizację działań –jcwp RW</a:t>
            </a:r>
          </a:p>
        </p:txBody>
      </p:sp>
      <p:graphicFrame>
        <p:nvGraphicFramePr>
          <p:cNvPr id="9" name="Wykres 8">
            <a:extLst>
              <a:ext uri="{FF2B5EF4-FFF2-40B4-BE49-F238E27FC236}">
                <a16:creationId xmlns:a16="http://schemas.microsoft.com/office/drawing/2014/main" id="{6E661D5E-4F69-4359-BD94-482780D6B6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6705740"/>
              </p:ext>
            </p:extLst>
          </p:nvPr>
        </p:nvGraphicFramePr>
        <p:xfrm>
          <a:off x="747252" y="1800704"/>
          <a:ext cx="10263466" cy="4188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964470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Obraz 7">
            <a:extLst>
              <a:ext uri="{FF2B5EF4-FFF2-40B4-BE49-F238E27FC236}">
                <a16:creationId xmlns:a16="http://schemas.microsoft.com/office/drawing/2014/main" id="{EC3421D6-0816-4092-A5DA-06B637526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6" name="Obraz 9">
            <a:extLst>
              <a:ext uri="{FF2B5EF4-FFF2-40B4-BE49-F238E27FC236}">
                <a16:creationId xmlns:a16="http://schemas.microsoft.com/office/drawing/2014/main" id="{4C1FF813-25AB-4AF9-BAE7-49556F65B2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pole tekstowe 1">
            <a:extLst>
              <a:ext uri="{FF2B5EF4-FFF2-40B4-BE49-F238E27FC236}">
                <a16:creationId xmlns:a16="http://schemas.microsoft.com/office/drawing/2014/main" id="{ECE21701-066C-44BA-9328-BAA636697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475" y="671513"/>
            <a:ext cx="110315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RW – region wodny Bugu  – przykład jcwp 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Liwiec od Starej Rzeki do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Kostrzynia</a:t>
            </a:r>
            <a:endParaRPr lang="pl-PL" altLang="pl-PL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8F9C720E-76DE-4D1D-986B-99EE4734DB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" y="2367830"/>
            <a:ext cx="11968480" cy="246221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spcAft>
                <a:spcPts val="300"/>
              </a:spcAft>
            </a:pPr>
            <a:r>
              <a:rPr lang="pl-PL" altLang="pl-PL" sz="1000" b="1" dirty="0">
                <a:solidFill>
                  <a:srgbClr val="2F5597"/>
                </a:solidFill>
                <a:latin typeface="Roboto" panose="02000000000000000000" pitchFamily="2" charset="0"/>
              </a:rPr>
              <a:t>Działania podstawowe: 10, w tym 5 techniczne, 2 nietechniczne, 3 </a:t>
            </a:r>
            <a:r>
              <a:rPr lang="pl-PL" altLang="pl-PL" sz="1000" b="1" dirty="0" err="1">
                <a:solidFill>
                  <a:srgbClr val="2F5597"/>
                </a:solidFill>
                <a:latin typeface="Roboto" panose="02000000000000000000" pitchFamily="2" charset="0"/>
              </a:rPr>
              <a:t>nietech</a:t>
            </a:r>
            <a:r>
              <a:rPr lang="pl-PL" altLang="pl-PL" sz="1000" b="1" dirty="0">
                <a:solidFill>
                  <a:srgbClr val="2F5597"/>
                </a:solidFill>
                <a:latin typeface="Roboto" panose="02000000000000000000" pitchFamily="2" charset="0"/>
              </a:rPr>
              <a:t>/techniczne</a:t>
            </a:r>
          </a:p>
        </p:txBody>
      </p:sp>
      <p:graphicFrame>
        <p:nvGraphicFramePr>
          <p:cNvPr id="37110" name="Group 246">
            <a:extLst>
              <a:ext uri="{FF2B5EF4-FFF2-40B4-BE49-F238E27FC236}">
                <a16:creationId xmlns:a16="http://schemas.microsoft.com/office/drawing/2014/main" id="{30C32F43-B4D2-4AAE-9C44-AFC18048CF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1210263"/>
              </p:ext>
            </p:extLst>
          </p:nvPr>
        </p:nvGraphicFramePr>
        <p:xfrm>
          <a:off x="121920" y="2708624"/>
          <a:ext cx="11968480" cy="3482969"/>
        </p:xfrm>
        <a:graphic>
          <a:graphicData uri="http://schemas.openxmlformats.org/drawingml/2006/table">
            <a:tbl>
              <a:tblPr/>
              <a:tblGrid>
                <a:gridCol w="8591583">
                  <a:extLst>
                    <a:ext uri="{9D8B030D-6E8A-4147-A177-3AD203B41FA5}">
                      <a16:colId xmlns:a16="http://schemas.microsoft.com/office/drawing/2014/main" val="1036668125"/>
                    </a:ext>
                  </a:extLst>
                </a:gridCol>
                <a:gridCol w="3376897">
                  <a:extLst>
                    <a:ext uri="{9D8B030D-6E8A-4147-A177-3AD203B41FA5}">
                      <a16:colId xmlns:a16="http://schemas.microsoft.com/office/drawing/2014/main" val="1334396087"/>
                    </a:ext>
                  </a:extLst>
                </a:gridCol>
              </a:tblGrid>
              <a:tr h="268256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RWC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(5 </a:t>
                      </a: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kumimoji="0" lang="pl-PL" alt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ziałań</a:t>
                      </a: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RWP</a:t>
                      </a: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</a:t>
                      </a:r>
                      <a:endParaRPr kumimoji="0" lang="pl-PL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</a:t>
                      </a: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</a:t>
                      </a: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działań)</a:t>
                      </a:r>
                      <a:endParaRPr lang="pl-PL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7808451"/>
                  </a:ext>
                </a:extLst>
              </a:tr>
              <a:tr h="128042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Realizacja działań wynikających z planów ochrony i planów zadań ochronnych dla obszarów chronionych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Realizacja Krajowego Programu Oczyszczania Ścieków Komunalnych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en-US" sz="1000" b="1" i="0" u="none" strike="noStrike" cap="none" normalizeH="0" baseline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920881"/>
                  </a:ext>
                </a:extLst>
              </a:tr>
              <a:tr h="1423988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92075" marR="0" lvl="0" indent="-92075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Zapobieganie likwidacji zadrzewień wierzbowych, olchowych i topolowych rosnących wzdłuż rzek i zbiorników wodnych, a także wzdłuż rowów w krajobrazie rolniczym. (Obszar Natura 2000 Dolina Liwca)</a:t>
                      </a:r>
                      <a:endParaRPr kumimoji="0" lang="en-US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92075" marR="0" lvl="0" indent="-92075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Zabezpieczenie przed istotnymi naruszeniami warunków wodnych w siedliskach dziwonii [dziwonia]. Zapobieganie przesuszeniu terenu, a także jego nadmiernemu zabagnieniu, w związku z prowadzonymi pracami utrzymaniowymi / melioracyjnymi na ciekach wodnych oraz na urządzeniach melioracji wodnych podstawowych i szczegółowych. Termin rozpoczęcia działania w pierwszych 3 latach obowiązywania planu zadań ochronnych. Cały obszar Natura 2000 - cieki wodne oraz urządzenia melioracji wodnych podstawowych i szczegółowych. (Obszar Natura 2000 Dolina Liwca)</a:t>
                      </a:r>
                    </a:p>
                    <a:p>
                      <a:pPr marL="92075" marR="0" lvl="0" indent="-92075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Zachowanie siedlisk lęgowych [dziwonia] (środowisk mozaikowych w sąsiedztwie wód, </a:t>
                      </a:r>
                      <a:r>
                        <a:rPr kumimoji="0" lang="pl-PL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łozowisk</a:t>
                      </a: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, szuwarów i zarośli, stref </a:t>
                      </a:r>
                      <a:r>
                        <a:rPr kumimoji="0" lang="pl-PL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ekotonowych</a:t>
                      </a: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). Zapobieganie likwidacji zadrzewień i zakrzewień rosnących wzdłuż cieków wodnych, a także rowów melioracyjnych w krajobrazie rolniczym. Termin rozpoczęcia działania w pierwszych 3 latach obowiązywania planu zadań ochronnych. Obszar Natura 2000 poza terenami leśnymi. (Obszar Natura 2000 Dolina Liwca)</a:t>
                      </a:r>
                      <a:endParaRPr kumimoji="0" lang="en-US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92075" marR="0" lvl="0" indent="-92075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Poprawa warunków rozrodu populacji poprzez zwiększenie liczebności małży stanowiących substrat tarłowy gatunku [różanka]. Zarybienie zbiorników tarlakami gatunku dla zwiększenia efektu rozrodu. Powyższe działania poprzedzić wykonaniem ekspertyzy przyrodniczej określającej parametry działań. Gmina Wyszków, Loretto, obręb 0021, działka ewidencyjna nr: 1417. Gmina Siedlce, Purzec, obręb 0019, działki ewidencyjne nr: 330/3, 330/5, 333/1. (Obszar Natura 2000 Ostoja </a:t>
                      </a:r>
                      <a:r>
                        <a:rPr kumimoji="0" lang="pl-PL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Nadliwiecka</a:t>
                      </a: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)</a:t>
                      </a:r>
                      <a:endParaRPr kumimoji="0" lang="en-US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92075" marR="0" lvl="0" indent="-92075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Monitoring poprawności działania istniejących przepławek [różanka]. Działanie wykonywać co 3 lata. Termin rozpoczęcia działania w pierwszych 3 latach obowiązywania planu zadań ochronnych. Gmina Wyszków, Loretto, obręb 0021, działka ewidencyjna nr: 1417. Gmina Siedlce, Purzec, obręb 0019, działki ewidencyjne nr: 330/3, 330/5, 333/1. (Obszar Natura 2000 Ostoja </a:t>
                      </a:r>
                      <a:r>
                        <a:rPr kumimoji="0" lang="pl-PL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Nadliwiecka</a:t>
                      </a: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)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82563" marR="0" lvl="0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Budowa sieci kanalizacyjnej na terenie aglomeracji  Siedlce</a:t>
                      </a:r>
                      <a:endParaRPr kumimoji="0" lang="en-US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182563" marR="0" lvl="0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Modernizacja sieci kanalizacyjnej na terenie aglomeracji Siedlce</a:t>
                      </a:r>
                      <a:endParaRPr kumimoji="0" lang="en-US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182563" marR="0" lvl="0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Budowa kanalizacji sanitarnej w celu poprawy stanu naturalnego środowiska Gminy Mokobody </a:t>
                      </a:r>
                      <a:b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 miejscowościach Wólka </a:t>
                      </a:r>
                      <a:r>
                        <a:rPr kumimoji="0" lang="pl-PL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Proszewska</a:t>
                      </a: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, Bale, </a:t>
                      </a:r>
                      <a:r>
                        <a:rPr kumimoji="0" lang="pl-PL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Kisielany-Kuce</a:t>
                      </a: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, </a:t>
                      </a:r>
                      <a:r>
                        <a:rPr kumimoji="0" lang="pl-PL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Kisielany-Żmichy</a:t>
                      </a: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, Żuków, Ziomaki i Niwiski</a:t>
                      </a:r>
                      <a:endParaRPr kumimoji="0" lang="en-US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182563" marR="0" lvl="0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Modernizacja części osadowej oczyszczalni ścieków </a:t>
                      </a:r>
                      <a:b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 aglomeracji Siedlce w celu poprawy jakości odprowadzanych ścieków (ID oczyszczalni: PLMZ0050)</a:t>
                      </a:r>
                      <a:endParaRPr kumimoji="0" lang="en-US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182563" marR="0" lvl="0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Rozbudowa oczyszczalni ścieków w aglomeracji Mokobody w celu poprawy jakości odprowadzanych ścieków (ID oczyszczalni: PLMZ1581N)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6376271"/>
                  </a:ext>
                </a:extLst>
              </a:tr>
            </a:tbl>
          </a:graphicData>
        </a:graphic>
      </p:graphicFrame>
      <p:graphicFrame>
        <p:nvGraphicFramePr>
          <p:cNvPr id="37051" name="Group 187">
            <a:extLst>
              <a:ext uri="{FF2B5EF4-FFF2-40B4-BE49-F238E27FC236}">
                <a16:creationId xmlns:a16="http://schemas.microsoft.com/office/drawing/2014/main" id="{5CD39E79-B93D-4CB1-A89E-379CDE0DB9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5586588"/>
              </p:ext>
            </p:extLst>
          </p:nvPr>
        </p:nvGraphicFramePr>
        <p:xfrm>
          <a:off x="295276" y="1097995"/>
          <a:ext cx="11641137" cy="1198165"/>
        </p:xfrm>
        <a:graphic>
          <a:graphicData uri="http://schemas.openxmlformats.org/drawingml/2006/table">
            <a:tbl>
              <a:tblPr/>
              <a:tblGrid>
                <a:gridCol w="1263667">
                  <a:extLst>
                    <a:ext uri="{9D8B030D-6E8A-4147-A177-3AD203B41FA5}">
                      <a16:colId xmlns:a16="http://schemas.microsoft.com/office/drawing/2014/main" val="2654739437"/>
                    </a:ext>
                  </a:extLst>
                </a:gridCol>
                <a:gridCol w="3552073">
                  <a:extLst>
                    <a:ext uri="{9D8B030D-6E8A-4147-A177-3AD203B41FA5}">
                      <a16:colId xmlns:a16="http://schemas.microsoft.com/office/drawing/2014/main" val="3318723080"/>
                    </a:ext>
                  </a:extLst>
                </a:gridCol>
                <a:gridCol w="1571620">
                  <a:extLst>
                    <a:ext uri="{9D8B030D-6E8A-4147-A177-3AD203B41FA5}">
                      <a16:colId xmlns:a16="http://schemas.microsoft.com/office/drawing/2014/main" val="1735563007"/>
                    </a:ext>
                  </a:extLst>
                </a:gridCol>
                <a:gridCol w="3079525">
                  <a:extLst>
                    <a:ext uri="{9D8B030D-6E8A-4147-A177-3AD203B41FA5}">
                      <a16:colId xmlns:a16="http://schemas.microsoft.com/office/drawing/2014/main" val="1390884218"/>
                    </a:ext>
                  </a:extLst>
                </a:gridCol>
                <a:gridCol w="2174252">
                  <a:extLst>
                    <a:ext uri="{9D8B030D-6E8A-4147-A177-3AD203B41FA5}">
                      <a16:colId xmlns:a16="http://schemas.microsoft.com/office/drawing/2014/main" val="404000807"/>
                    </a:ext>
                  </a:extLst>
                </a:gridCol>
              </a:tblGrid>
              <a:tr h="285750">
                <a:tc gridSpan="5"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9207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Liwiec od Starej Rzeki do </a:t>
                      </a:r>
                      <a:r>
                        <a:rPr kumimoji="0" lang="pl-PL" altLang="pl-PL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Kostrzynia</a:t>
                      </a:r>
                      <a:endParaRPr kumimoji="0" lang="pl-PL" altLang="pl-PL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94474"/>
                  </a:ext>
                </a:extLst>
              </a:tr>
              <a:tr h="433824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KOD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RW200015267148139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naturalna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Presje: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FIZ, CHEM, OCH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045366"/>
                  </a:ext>
                </a:extLst>
              </a:tr>
              <a:tr h="478591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NAZWA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Liwiec od Starej Rzeki do </a:t>
                      </a:r>
                      <a:r>
                        <a:rPr kumimoji="0" lang="pl-PL" alt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Kostrzynia</a:t>
                      </a:r>
                      <a:endParaRPr kumimoji="0" lang="pl-PL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Ocena stanu 2019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zagrożona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47687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Obraz 7">
            <a:extLst>
              <a:ext uri="{FF2B5EF4-FFF2-40B4-BE49-F238E27FC236}">
                <a16:creationId xmlns:a16="http://schemas.microsoft.com/office/drawing/2014/main" id="{A04FFF6F-82F3-4FAF-A5DE-DDD7FB6600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99" name="Obraz 9">
            <a:extLst>
              <a:ext uri="{FF2B5EF4-FFF2-40B4-BE49-F238E27FC236}">
                <a16:creationId xmlns:a16="http://schemas.microsoft.com/office/drawing/2014/main" id="{076C76FA-3ABE-44E9-810C-8D6C6F175A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5">
            <a:extLst>
              <a:ext uri="{FF2B5EF4-FFF2-40B4-BE49-F238E27FC236}">
                <a16:creationId xmlns:a16="http://schemas.microsoft.com/office/drawing/2014/main" id="{2FC99130-3B6C-4421-9665-60F0732A10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1" y="2353311"/>
            <a:ext cx="11626851" cy="246221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spcAft>
                <a:spcPts val="300"/>
              </a:spcAft>
            </a:pPr>
            <a:r>
              <a:rPr lang="pl-PL" altLang="pl-PL" sz="1000" b="1">
                <a:solidFill>
                  <a:srgbClr val="2F5597"/>
                </a:solidFill>
                <a:latin typeface="Roboto" panose="02000000000000000000" pitchFamily="2" charset="0"/>
              </a:rPr>
              <a:t>Działania uzupełniające: 2, w tym 1 techniczne, 1 nietechniczne</a:t>
            </a:r>
          </a:p>
        </p:txBody>
      </p:sp>
      <p:graphicFrame>
        <p:nvGraphicFramePr>
          <p:cNvPr id="106557" name="Group 61">
            <a:extLst>
              <a:ext uri="{FF2B5EF4-FFF2-40B4-BE49-F238E27FC236}">
                <a16:creationId xmlns:a16="http://schemas.microsoft.com/office/drawing/2014/main" id="{35B8DDA0-5692-452B-A214-68833E5019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1785816"/>
              </p:ext>
            </p:extLst>
          </p:nvPr>
        </p:nvGraphicFramePr>
        <p:xfrm>
          <a:off x="309561" y="2727008"/>
          <a:ext cx="11626851" cy="2543174"/>
        </p:xfrm>
        <a:graphic>
          <a:graphicData uri="http://schemas.openxmlformats.org/drawingml/2006/table">
            <a:tbl>
              <a:tblPr/>
              <a:tblGrid>
                <a:gridCol w="5615598">
                  <a:extLst>
                    <a:ext uri="{9D8B030D-6E8A-4147-A177-3AD203B41FA5}">
                      <a16:colId xmlns:a16="http://schemas.microsoft.com/office/drawing/2014/main" val="214955310"/>
                    </a:ext>
                  </a:extLst>
                </a:gridCol>
                <a:gridCol w="6011253">
                  <a:extLst>
                    <a:ext uri="{9D8B030D-6E8A-4147-A177-3AD203B41FA5}">
                      <a16:colId xmlns:a16="http://schemas.microsoft.com/office/drawing/2014/main" val="1238808457"/>
                    </a:ext>
                  </a:extLst>
                </a:gridCol>
              </a:tblGrid>
              <a:tr h="398463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RWHM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(1 działanie)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RWP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(1 DZIAŁANIE)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en-US" sz="1000" b="1" i="0" u="none" strike="noStrike" cap="none" normalizeH="0" baseline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312075"/>
                  </a:ext>
                </a:extLst>
              </a:tr>
              <a:tr h="798513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Analiza możliwości przebudowy budowli piętrzących w zakresie zapewniającym ciągłość biologiczną i spełnienie celów środowiskowych.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Weryfikacja i aktualizacja programu ochrony środowiska pod kątem poprawy efektywności dotyczącej ograniczania dopływu zanieczyszczeń do jcwp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6433809"/>
                  </a:ext>
                </a:extLst>
              </a:tr>
              <a:tr h="1125538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Analiza możliwości przebudowy budowli piętrzących w zakresie zapewniającym ciągłość biologiczną i spełnienie celów środowiskowych z uwzględnieniem wykazu budowli przedstawionym w Zał. 1 Wykaz działań dla budowli. Realizacja działań zgodnie z przeprowadzoną analizą. (4 budowle)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Weryfikacja programu ochrony środowiska w celu ograniczenia emisji zanieczyszczeń do wody i powietrza, substancji będących czynnikami stwierdzonej presji chemicznej w wodzie oraz redukcji dopływu substancji priorytetowych ze zlewni do jcwp. (6 gmin)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04509"/>
                  </a:ext>
                </a:extLst>
              </a:tr>
            </a:tbl>
          </a:graphicData>
        </a:graphic>
      </p:graphicFrame>
      <p:sp>
        <p:nvSpPr>
          <p:cNvPr id="8" name="pole tekstowe 1">
            <a:extLst>
              <a:ext uri="{FF2B5EF4-FFF2-40B4-BE49-F238E27FC236}">
                <a16:creationId xmlns:a16="http://schemas.microsoft.com/office/drawing/2014/main" id="{925F5B27-7750-41F1-9DB5-CFB13C20D0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475" y="671513"/>
            <a:ext cx="110315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RW – region wodny Bugu  – przykład jcwp 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Liwiec od Starej Rzeki do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Kostrzynia</a:t>
            </a:r>
            <a:endParaRPr lang="pl-PL" altLang="pl-PL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9" name="Group 187">
            <a:extLst>
              <a:ext uri="{FF2B5EF4-FFF2-40B4-BE49-F238E27FC236}">
                <a16:creationId xmlns:a16="http://schemas.microsoft.com/office/drawing/2014/main" id="{54F15CBB-B263-426E-8360-D2E6622F9F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284540"/>
              </p:ext>
            </p:extLst>
          </p:nvPr>
        </p:nvGraphicFramePr>
        <p:xfrm>
          <a:off x="295276" y="1097995"/>
          <a:ext cx="11641137" cy="1198165"/>
        </p:xfrm>
        <a:graphic>
          <a:graphicData uri="http://schemas.openxmlformats.org/drawingml/2006/table">
            <a:tbl>
              <a:tblPr/>
              <a:tblGrid>
                <a:gridCol w="1263667">
                  <a:extLst>
                    <a:ext uri="{9D8B030D-6E8A-4147-A177-3AD203B41FA5}">
                      <a16:colId xmlns:a16="http://schemas.microsoft.com/office/drawing/2014/main" val="2654739437"/>
                    </a:ext>
                  </a:extLst>
                </a:gridCol>
                <a:gridCol w="3552073">
                  <a:extLst>
                    <a:ext uri="{9D8B030D-6E8A-4147-A177-3AD203B41FA5}">
                      <a16:colId xmlns:a16="http://schemas.microsoft.com/office/drawing/2014/main" val="3318723080"/>
                    </a:ext>
                  </a:extLst>
                </a:gridCol>
                <a:gridCol w="1571620">
                  <a:extLst>
                    <a:ext uri="{9D8B030D-6E8A-4147-A177-3AD203B41FA5}">
                      <a16:colId xmlns:a16="http://schemas.microsoft.com/office/drawing/2014/main" val="1735563007"/>
                    </a:ext>
                  </a:extLst>
                </a:gridCol>
                <a:gridCol w="3079525">
                  <a:extLst>
                    <a:ext uri="{9D8B030D-6E8A-4147-A177-3AD203B41FA5}">
                      <a16:colId xmlns:a16="http://schemas.microsoft.com/office/drawing/2014/main" val="1390884218"/>
                    </a:ext>
                  </a:extLst>
                </a:gridCol>
                <a:gridCol w="2174252">
                  <a:extLst>
                    <a:ext uri="{9D8B030D-6E8A-4147-A177-3AD203B41FA5}">
                      <a16:colId xmlns:a16="http://schemas.microsoft.com/office/drawing/2014/main" val="404000807"/>
                    </a:ext>
                  </a:extLst>
                </a:gridCol>
              </a:tblGrid>
              <a:tr h="285750">
                <a:tc gridSpan="5"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9207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Liwiec od Starej Rzeki do </a:t>
                      </a:r>
                      <a:r>
                        <a:rPr kumimoji="0" lang="pl-PL" altLang="pl-PL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Kostrzynia</a:t>
                      </a:r>
                      <a:endParaRPr kumimoji="0" lang="pl-PL" altLang="pl-PL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94474"/>
                  </a:ext>
                </a:extLst>
              </a:tr>
              <a:tr h="433824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KOD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RW200015267148139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naturalna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Presje: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FIZ, CHEM, OCH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045366"/>
                  </a:ext>
                </a:extLst>
              </a:tr>
              <a:tr h="478591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NAZWA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Liwiec od Starej Rzeki do </a:t>
                      </a:r>
                      <a:r>
                        <a:rPr kumimoji="0" lang="pl-PL" alt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Kostrzynia</a:t>
                      </a:r>
                      <a:endParaRPr kumimoji="0" lang="pl-PL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Ocena stanu 2019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zagrożona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47687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6" name="Obraz 7">
            <a:extLst>
              <a:ext uri="{FF2B5EF4-FFF2-40B4-BE49-F238E27FC236}">
                <a16:creationId xmlns:a16="http://schemas.microsoft.com/office/drawing/2014/main" id="{B0D84B60-589B-4CF0-95F7-7114F6B4CE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7" name="Obraz 9">
            <a:extLst>
              <a:ext uri="{FF2B5EF4-FFF2-40B4-BE49-F238E27FC236}">
                <a16:creationId xmlns:a16="http://schemas.microsoft.com/office/drawing/2014/main" id="{604F59C4-2193-40CD-8F16-B80C4848EA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8" name="pole tekstowe 1">
            <a:extLst>
              <a:ext uri="{FF2B5EF4-FFF2-40B4-BE49-F238E27FC236}">
                <a16:creationId xmlns:a16="http://schemas.microsoft.com/office/drawing/2014/main" id="{37FB0793-786A-4A95-A5FB-7675AF4DF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75" y="627063"/>
            <a:ext cx="105235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RW – region wodny Bugu – działania w zakresie ciągłości biologicznej jcwp Liwiec od Starej Rzeki do </a:t>
            </a:r>
            <a:r>
              <a:rPr lang="pl-PL" altLang="pl-PL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Kostrzynia</a:t>
            </a:r>
            <a:endParaRPr lang="pl-PL" altLang="pl-PL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04463" name="Text Box 15">
            <a:extLst>
              <a:ext uri="{FF2B5EF4-FFF2-40B4-BE49-F238E27FC236}">
                <a16:creationId xmlns:a16="http://schemas.microsoft.com/office/drawing/2014/main" id="{72625070-E126-47B3-84BD-F81E0817E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1025" y="5287294"/>
            <a:ext cx="3052439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 eaLnBrk="1" hangingPunct="1"/>
            <a:r>
              <a:rPr lang="pl-PL" alt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Załącznik nr 1 </a:t>
            </a:r>
            <a:r>
              <a:rPr lang="pl-PL" altLang="pl-PL" sz="900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IIaPGW_Wykaz</a:t>
            </a:r>
            <a:r>
              <a:rPr lang="pl-PL" alt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działań dla </a:t>
            </a:r>
            <a:r>
              <a:rPr lang="pl-PL" altLang="pl-PL" sz="900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budowli_Wisła</a:t>
            </a:r>
            <a:endParaRPr lang="pl-PL" altLang="pl-PL" sz="9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4464" name="Text Box 16">
            <a:extLst>
              <a:ext uri="{FF2B5EF4-FFF2-40B4-BE49-F238E27FC236}">
                <a16:creationId xmlns:a16="http://schemas.microsoft.com/office/drawing/2014/main" id="{6149C986-C9BA-4CDC-A893-070B7C5A9B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75" y="1997076"/>
            <a:ext cx="3997325" cy="311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/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Informacje dotyczące budowli, dla których zaplanowano działania naprawcze zawarte zostały w Załączniku 1: Wykaz działań dla </a:t>
            </a:r>
            <a:r>
              <a:rPr lang="pl-PL" alt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budowli_Wisła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pPr algn="just" defTabSz="914400" eaLnBrk="1" hangingPunct="1"/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/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Opis zastawienia zawiera między innymi dane tj.: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Współrzędne budowli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Wysokość piętrzenia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Funkcje obiektu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Ocena potrzeby udrożnienia dla jcwp wg celów środowiskowych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Wyniki ankietyzacji (</a:t>
            </a:r>
            <a:r>
              <a:rPr lang="pl-PL" alt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np..czy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budowla drożna tak/nie) 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Nazwa działania</a:t>
            </a:r>
          </a:p>
        </p:txBody>
      </p:sp>
      <p:pic>
        <p:nvPicPr>
          <p:cNvPr id="8" name="Picture 18">
            <a:extLst>
              <a:ext uri="{FF2B5EF4-FFF2-40B4-BE49-F238E27FC236}">
                <a16:creationId xmlns:a16="http://schemas.microsoft.com/office/drawing/2014/main" id="{05854210-F8E8-4D30-B2F8-85FE7E3C5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98" r="3819" b="15564"/>
          <a:stretch>
            <a:fillRect/>
          </a:stretch>
        </p:blipFill>
        <p:spPr bwMode="auto">
          <a:xfrm>
            <a:off x="4391025" y="1973859"/>
            <a:ext cx="7677150" cy="311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2E3BBB1F-97B8-4A0A-9542-0A0FF26881E8}"/>
              </a:ext>
            </a:extLst>
          </p:cNvPr>
          <p:cNvGrpSpPr/>
          <p:nvPr/>
        </p:nvGrpSpPr>
        <p:grpSpPr>
          <a:xfrm>
            <a:off x="627698" y="1694497"/>
            <a:ext cx="5774213" cy="2855913"/>
            <a:chOff x="665798" y="1653027"/>
            <a:chExt cx="5774213" cy="2855913"/>
          </a:xfrm>
        </p:grpSpPr>
        <p:pic>
          <p:nvPicPr>
            <p:cNvPr id="18" name="Picture 2" descr="Znaczniki podłogowe strzałka | Dla Przemysłu">
              <a:extLst>
                <a:ext uri="{FF2B5EF4-FFF2-40B4-BE49-F238E27FC236}">
                  <a16:creationId xmlns:a16="http://schemas.microsoft.com/office/drawing/2014/main" id="{C838297C-3173-428C-BDB3-33246250DA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5744369" y="4211759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Znaczniki podłogowe strzałka | Dla Przemysłu">
              <a:extLst>
                <a:ext uri="{FF2B5EF4-FFF2-40B4-BE49-F238E27FC236}">
                  <a16:creationId xmlns:a16="http://schemas.microsoft.com/office/drawing/2014/main" id="{8D271ED4-5337-476A-ADE5-F8D813A9D09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665798" y="3842287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Znaczniki podłogowe strzałka | Dla Przemysłu">
              <a:extLst>
                <a:ext uri="{FF2B5EF4-FFF2-40B4-BE49-F238E27FC236}">
                  <a16:creationId xmlns:a16="http://schemas.microsoft.com/office/drawing/2014/main" id="{AF9BE81F-2AF3-4362-8B8F-09A31E6929F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4935062" y="3238939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Znaczniki podłogowe strzałka | Dla Przemysłu">
              <a:extLst>
                <a:ext uri="{FF2B5EF4-FFF2-40B4-BE49-F238E27FC236}">
                  <a16:creationId xmlns:a16="http://schemas.microsoft.com/office/drawing/2014/main" id="{9E7BBB13-3B11-48C7-8D19-5B61D80EFD5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1602106" y="2655834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Znaczniki podłogowe strzałka | Dla Przemysłu">
              <a:extLst>
                <a:ext uri="{FF2B5EF4-FFF2-40B4-BE49-F238E27FC236}">
                  <a16:creationId xmlns:a16="http://schemas.microsoft.com/office/drawing/2014/main" id="{E4CD417C-B1E7-488F-8DAD-250A766238B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5395278" y="1653027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0" name="Obraz 7">
            <a:extLst>
              <a:ext uri="{FF2B5EF4-FFF2-40B4-BE49-F238E27FC236}">
                <a16:creationId xmlns:a16="http://schemas.microsoft.com/office/drawing/2014/main" id="{707580D2-D84E-4FB2-82D3-67C3B80F98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Obraz 9">
            <a:extLst>
              <a:ext uri="{FF2B5EF4-FFF2-40B4-BE49-F238E27FC236}">
                <a16:creationId xmlns:a16="http://schemas.microsoft.com/office/drawing/2014/main" id="{E0C1DBE0-3594-4F8B-A85E-7CE36DAE15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pole tekstowe 1">
            <a:extLst>
              <a:ext uri="{FF2B5EF4-FFF2-40B4-BE49-F238E27FC236}">
                <a16:creationId xmlns:a16="http://schemas.microsoft.com/office/drawing/2014/main" id="{8375DD4D-1672-4F7C-9091-134756D5D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RW – </a:t>
            </a: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ukierunkowana na zapewnienie drożności</a:t>
            </a: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7201D21A-478F-4D06-B7A2-FD43712F9971}"/>
              </a:ext>
            </a:extLst>
          </p:cNvPr>
          <p:cNvSpPr/>
          <p:nvPr/>
        </p:nvSpPr>
        <p:spPr>
          <a:xfrm>
            <a:off x="106361" y="1237695"/>
            <a:ext cx="7204075" cy="517064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Krok 1 Analiza informacji na temat budowli poprzecznych (baza HYMO, weryfikacja </a:t>
            </a:r>
            <a:r>
              <a:rPr 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ortofomap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wyniki ankietyzacji):</a:t>
            </a:r>
          </a:p>
          <a:p>
            <a:pPr marL="538163" indent="-274638">
              <a:buFontTx/>
              <a:buChar char="-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budowle w złym stanie technicznym lub obiekty nieużytkowane   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Analiza możliwości  likwidacji budowli poprzecznych/przebudowa budowli poprzecznych na bystrza. Realizacja działań w zakresie drożności zgodnie z przeprowadzoną analizą (RWHM_01.05).</a:t>
            </a:r>
          </a:p>
          <a:p>
            <a:pPr marL="538163" indent="-274638">
              <a:buFontTx/>
              <a:buChar char="-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duża wysokość piętrzenia, brak urządzeń do migracji ryb, brak zapewnionej ciągłości biologicznej    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Analiza możliwości przebudowy budowli piętrzących w zakresie zapewniającym ciągłość biologiczną i spełnienie celów środowiskowych. Realizacja działań zgodnie z przeprowadzoną analizą (RWHM_02.01).</a:t>
            </a:r>
          </a:p>
          <a:p>
            <a:pPr marL="538163" indent="-274638">
              <a:buFontTx/>
              <a:buChar char="-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brak danych na temat obiektu, niska wysokość piętrzenia 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Ocena wpływu budowli poprzecznych na ciągłość biologiczną i cele środowiskowe jcwp (RWHM_02.06).</a:t>
            </a:r>
          </a:p>
          <a:p>
            <a:pPr marL="538163" indent="-274638">
              <a:buFontTx/>
              <a:buChar char="-"/>
              <a:defRPr/>
            </a:pPr>
            <a:r>
              <a:rPr lang="pl-PL" altLang="en-US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występowanie urządzeń do migracji ryb, ale brak danych na temat ich skuteczności </a:t>
            </a:r>
          </a:p>
          <a:p>
            <a:pPr marL="538163" indent="-274638">
              <a:defRPr/>
            </a:pPr>
            <a:r>
              <a:rPr lang="pl-PL" altLang="en-US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	  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Monitoring skuteczności istniejących urządzeń do migracji ryb (RWHM_02.08); Kontrola funkcjonowania urządzeń do migracji ryb (RWHM_02.07).</a:t>
            </a:r>
          </a:p>
          <a:p>
            <a:pPr marL="538163" indent="-274638">
              <a:buFontTx/>
              <a:buChar char="-"/>
              <a:defRPr/>
            </a:pPr>
            <a:r>
              <a:rPr lang="pl-PL" altLang="en-US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występowanie urządzeń do migracji ryb, urządzenia nie są skuteczne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Analiza możliwości przebudowy budowli piętrzących w zakresie zapewniającym ciągłość biologiczną i spełnienie celów środowiskowych. Realizacja działań zgodnie z przeprowadzoną analizą (RWHM_02.01).</a:t>
            </a:r>
          </a:p>
          <a:p>
            <a:pPr marL="538163" indent="-274638">
              <a:buFontTx/>
              <a:buChar char="-"/>
              <a:defRPr/>
            </a:pPr>
            <a:endParaRPr lang="pl-PL" altLang="en-US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Krok 2 Weryfikacja statusu realizacja działań z aPWŚK - działania niezrealizowane i w trakcie realizacji są prolongowane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(RWHM_02.02, RWHM_02.03, RWHM_02.04).</a:t>
            </a:r>
          </a:p>
          <a:p>
            <a:pPr>
              <a:defRPr/>
            </a:pPr>
            <a:endParaRPr lang="pl-PL" altLang="en-US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buFontTx/>
              <a:buChar char="-"/>
              <a:defRPr/>
            </a:pPr>
            <a:endParaRPr lang="pl-PL" altLang="en-US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buFontTx/>
              <a:buChar char="-"/>
              <a:defRPr/>
            </a:pPr>
            <a:endParaRPr lang="en-US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5DF384B4-C652-4715-B6E2-D3901670FA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0917" y="1264364"/>
            <a:ext cx="4951083" cy="450306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Obraz 7">
            <a:extLst>
              <a:ext uri="{FF2B5EF4-FFF2-40B4-BE49-F238E27FC236}">
                <a16:creationId xmlns:a16="http://schemas.microsoft.com/office/drawing/2014/main" id="{335408ED-020E-4942-90E7-344320979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Obraz 9">
            <a:extLst>
              <a:ext uri="{FF2B5EF4-FFF2-40B4-BE49-F238E27FC236}">
                <a16:creationId xmlns:a16="http://schemas.microsoft.com/office/drawing/2014/main" id="{80EC7B7F-6266-45ED-AF42-C758C447AA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pole tekstowe 1">
            <a:extLst>
              <a:ext uri="{FF2B5EF4-FFF2-40B4-BE49-F238E27FC236}">
                <a16:creationId xmlns:a16="http://schemas.microsoft.com/office/drawing/2014/main" id="{0708B78F-040A-40B8-ABAF-0E0F9323A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zbiornikowe – udział poszczególnych typów działań – region wodny Bugu</a:t>
            </a:r>
          </a:p>
        </p:txBody>
      </p:sp>
      <p:sp>
        <p:nvSpPr>
          <p:cNvPr id="46085" name="Text Box 33">
            <a:extLst>
              <a:ext uri="{FF2B5EF4-FFF2-40B4-BE49-F238E27FC236}">
                <a16:creationId xmlns:a16="http://schemas.microsoft.com/office/drawing/2014/main" id="{E6DA24C7-EB0B-496E-BD0A-84CA360AC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3494" y="2559615"/>
            <a:ext cx="593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FFC000"/>
                </a:solidFill>
                <a:latin typeface="Roboto" panose="02000000000000000000" pitchFamily="2" charset="0"/>
              </a:rPr>
              <a:t>Udział typów działań nakierowanych na redukcję presji – jcwp </a:t>
            </a:r>
            <a:r>
              <a:rPr lang="pl-PL" altLang="pl-PL" sz="1300" b="1" dirty="0" err="1">
                <a:solidFill>
                  <a:srgbClr val="FFC000"/>
                </a:solidFill>
                <a:latin typeface="Roboto" panose="02000000000000000000" pitchFamily="2" charset="0"/>
              </a:rPr>
              <a:t>RWr</a:t>
            </a:r>
            <a:endParaRPr lang="pl-PL" altLang="pl-PL" sz="1300" b="1" dirty="0">
              <a:solidFill>
                <a:srgbClr val="FFC000"/>
              </a:solidFill>
              <a:latin typeface="Roboto" panose="02000000000000000000" pitchFamily="2" charset="0"/>
            </a:endParaRPr>
          </a:p>
        </p:txBody>
      </p:sp>
      <p:sp>
        <p:nvSpPr>
          <p:cNvPr id="46086" name="Text Box 35">
            <a:extLst>
              <a:ext uri="{FF2B5EF4-FFF2-40B4-BE49-F238E27FC236}">
                <a16:creationId xmlns:a16="http://schemas.microsoft.com/office/drawing/2014/main" id="{D3EAF7E0-B018-49BF-9AF8-F8D5EAFA0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692840"/>
            <a:ext cx="11136313" cy="1072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None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W regionie wodnym Bugu opracowano 2 działania naprawcze dla 1 jcwp </a:t>
            </a:r>
            <a:r>
              <a:rPr lang="pl-PL" altLang="pl-PL" sz="1300" dirty="0" err="1">
                <a:solidFill>
                  <a:srgbClr val="000000"/>
                </a:solidFill>
                <a:latin typeface="Roboto" panose="02000000000000000000" pitchFamily="2" charset="0"/>
              </a:rPr>
              <a:t>RWr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, w tym 1 techniczne, 1 nietechniczne. Działania nakierowane na redukcję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presji fizykochemicznych i chemicznych (</a:t>
            </a:r>
            <a:r>
              <a:rPr lang="pl-PL" alt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RWrP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) stanowią 100 % wszystkich działań.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Tx/>
              <a:buNone/>
            </a:pPr>
            <a:r>
              <a:rPr lang="pl-PL" altLang="pl-PL" sz="1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br>
              <a:rPr lang="pl-PL" altLang="pl-PL" sz="1200" dirty="0">
                <a:latin typeface="Arial" panose="020B0604020202020204" pitchFamily="34" charset="0"/>
              </a:rPr>
            </a:br>
            <a:endParaRPr lang="pl-PL" altLang="pl-PL" sz="1200" dirty="0">
              <a:latin typeface="Arial" panose="020B0604020202020204" pitchFamily="34" charset="0"/>
            </a:endParaRPr>
          </a:p>
        </p:txBody>
      </p:sp>
      <p:graphicFrame>
        <p:nvGraphicFramePr>
          <p:cNvPr id="8" name="Wykres 7">
            <a:extLst>
              <a:ext uri="{FF2B5EF4-FFF2-40B4-BE49-F238E27FC236}">
                <a16:creationId xmlns:a16="http://schemas.microsoft.com/office/drawing/2014/main" id="{667FA45E-3B06-420D-8A61-CD3C0F3BF8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1107244"/>
              </p:ext>
            </p:extLst>
          </p:nvPr>
        </p:nvGraphicFramePr>
        <p:xfrm>
          <a:off x="3130550" y="3112751"/>
          <a:ext cx="5930900" cy="26567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Wykres 12">
            <a:extLst>
              <a:ext uri="{FF2B5EF4-FFF2-40B4-BE49-F238E27FC236}">
                <a16:creationId xmlns:a16="http://schemas.microsoft.com/office/drawing/2014/main" id="{69308CAF-B6DA-46AD-84D3-4541C36AE3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9721710"/>
              </p:ext>
            </p:extLst>
          </p:nvPr>
        </p:nvGraphicFramePr>
        <p:xfrm>
          <a:off x="449013" y="3640090"/>
          <a:ext cx="4710248" cy="2857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8066" name="Obraz 7">
            <a:extLst>
              <a:ext uri="{FF2B5EF4-FFF2-40B4-BE49-F238E27FC236}">
                <a16:creationId xmlns:a16="http://schemas.microsoft.com/office/drawing/2014/main" id="{94DFC9E2-5D67-401B-A55E-87E0EB73E1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67" name="Obraz 9">
            <a:extLst>
              <a:ext uri="{FF2B5EF4-FFF2-40B4-BE49-F238E27FC236}">
                <a16:creationId xmlns:a16="http://schemas.microsoft.com/office/drawing/2014/main" id="{A2D4FB70-935B-476E-9939-EED3FC0940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780F4932-0344-4D43-9882-FBC8C9F881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zbiornikowe – region wodny Bugu</a:t>
            </a:r>
          </a:p>
        </p:txBody>
      </p:sp>
      <p:sp>
        <p:nvSpPr>
          <p:cNvPr id="88069" name="pole tekstowe 12">
            <a:extLst>
              <a:ext uri="{FF2B5EF4-FFF2-40B4-BE49-F238E27FC236}">
                <a16:creationId xmlns:a16="http://schemas.microsoft.com/office/drawing/2014/main" id="{31E95DDF-AF5C-4BDC-99CB-30A7DCB6A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1304801"/>
            <a:ext cx="3525324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Harmonogram wdrożenia działań - jcwp </a:t>
            </a:r>
            <a:r>
              <a:rPr lang="pl-PL" altLang="pl-PL" sz="1300" b="1" dirty="0" err="1">
                <a:solidFill>
                  <a:srgbClr val="2F5597"/>
                </a:solidFill>
                <a:latin typeface="Roboto" panose="02000000000000000000" pitchFamily="2" charset="0"/>
              </a:rPr>
              <a:t>RWr</a:t>
            </a:r>
            <a:endParaRPr lang="pl-PL" altLang="pl-PL" sz="1300" b="1" dirty="0">
              <a:solidFill>
                <a:srgbClr val="2F5597"/>
              </a:solidFill>
              <a:latin typeface="Roboto" panose="02000000000000000000" pitchFamily="2" charset="0"/>
            </a:endParaRP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E2DCDB9E-64CB-46F1-BBFA-C5DA01370F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6088" y="2616200"/>
            <a:ext cx="5133975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Koszt realizacji działań jcwp </a:t>
            </a:r>
            <a:r>
              <a:rPr lang="pl-PL" altLang="pl-PL" sz="1300" b="1" dirty="0" err="1">
                <a:solidFill>
                  <a:srgbClr val="2F5597"/>
                </a:solidFill>
                <a:latin typeface="Roboto" panose="02000000000000000000" pitchFamily="2" charset="0"/>
              </a:rPr>
              <a:t>RWr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– łącznie 51 528,74 zł</a:t>
            </a:r>
            <a:endParaRPr lang="pl-PL" altLang="pl-PL" sz="1300" dirty="0">
              <a:solidFill>
                <a:srgbClr val="2F5597"/>
              </a:solidFill>
              <a:latin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49DE8F6A-052B-4138-BE5B-B3757DB6E32B}"/>
              </a:ext>
            </a:extLst>
          </p:cNvPr>
          <p:cNvSpPr/>
          <p:nvPr/>
        </p:nvSpPr>
        <p:spPr>
          <a:xfrm rot="5400000">
            <a:off x="8721725" y="3365500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B28564A1-8FF6-481A-83B4-3373F6832C9B}"/>
              </a:ext>
            </a:extLst>
          </p:cNvPr>
          <p:cNvSpPr txBox="1"/>
          <p:nvPr/>
        </p:nvSpPr>
        <p:spPr>
          <a:xfrm>
            <a:off x="6796088" y="4137025"/>
            <a:ext cx="4854575" cy="1109663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Źródło środków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 dirty="0">
                <a:latin typeface="Roboto" panose="02000000000000000000" pitchFamily="2" charset="0"/>
              </a:rPr>
              <a:t>Środki własne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 dirty="0">
                <a:latin typeface="Roboto" panose="02000000000000000000" pitchFamily="2" charset="0"/>
              </a:rPr>
              <a:t>Budżet państwa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 dirty="0">
                <a:latin typeface="Roboto" panose="02000000000000000000" pitchFamily="2" charset="0"/>
              </a:rPr>
              <a:t>Środki NFOŚiGW/</a:t>
            </a:r>
            <a:r>
              <a:rPr lang="pl-PL" altLang="pl-PL" sz="1300" dirty="0" err="1">
                <a:latin typeface="Roboto" panose="02000000000000000000" pitchFamily="2" charset="0"/>
              </a:rPr>
              <a:t>WFOŚiGW</a:t>
            </a:r>
            <a:endParaRPr lang="pl-PL" altLang="pl-PL" sz="1300" dirty="0">
              <a:latin typeface="Roboto" panose="02000000000000000000" pitchFamily="2" charset="0"/>
            </a:endParaRP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 dirty="0">
                <a:latin typeface="Roboto" panose="02000000000000000000" pitchFamily="2" charset="0"/>
              </a:rPr>
              <a:t>Środki UE</a:t>
            </a:r>
          </a:p>
        </p:txBody>
      </p:sp>
      <p:pic>
        <p:nvPicPr>
          <p:cNvPr id="88073" name="Obraz 15">
            <a:extLst>
              <a:ext uri="{FF2B5EF4-FFF2-40B4-BE49-F238E27FC236}">
                <a16:creationId xmlns:a16="http://schemas.microsoft.com/office/drawing/2014/main" id="{B3CE9D45-1B84-4341-84D4-BCD46E1A3C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75" y="1289050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ole tekstowe 12">
            <a:extLst>
              <a:ext uri="{FF2B5EF4-FFF2-40B4-BE49-F238E27FC236}">
                <a16:creationId xmlns:a16="http://schemas.microsoft.com/office/drawing/2014/main" id="{3CDC422E-4BFC-4E11-90A9-6A3DB3A2A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3713956"/>
            <a:ext cx="452559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Jednostki odpowiedzialne za realizację działań - jcwp </a:t>
            </a:r>
            <a:r>
              <a:rPr lang="pl-PL" altLang="pl-PL" sz="1300" b="1" dirty="0" err="1">
                <a:solidFill>
                  <a:srgbClr val="2F5597"/>
                </a:solidFill>
                <a:latin typeface="Roboto" panose="02000000000000000000" pitchFamily="2" charset="0"/>
              </a:rPr>
              <a:t>RWr</a:t>
            </a:r>
            <a:endParaRPr lang="pl-PL" altLang="pl-PL" sz="1300" b="1" dirty="0">
              <a:solidFill>
                <a:srgbClr val="2F5597"/>
              </a:solidFill>
              <a:latin typeface="Roboto" panose="02000000000000000000" pitchFamily="2" charset="0"/>
            </a:endParaRPr>
          </a:p>
        </p:txBody>
      </p:sp>
      <p:graphicFrame>
        <p:nvGraphicFramePr>
          <p:cNvPr id="12" name="Wykres 11">
            <a:extLst>
              <a:ext uri="{FF2B5EF4-FFF2-40B4-BE49-F238E27FC236}">
                <a16:creationId xmlns:a16="http://schemas.microsoft.com/office/drawing/2014/main" id="{5B5394E7-2FFC-42BA-A115-4AED52953B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0929786"/>
              </p:ext>
            </p:extLst>
          </p:nvPr>
        </p:nvGraphicFramePr>
        <p:xfrm>
          <a:off x="590924" y="1695837"/>
          <a:ext cx="4955349" cy="1880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Obraz 7">
            <a:extLst>
              <a:ext uri="{FF2B5EF4-FFF2-40B4-BE49-F238E27FC236}">
                <a16:creationId xmlns:a16="http://schemas.microsoft.com/office/drawing/2014/main" id="{A332D565-F169-4168-A9C0-A55D6E2F58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5" name="Obraz 9">
            <a:extLst>
              <a:ext uri="{FF2B5EF4-FFF2-40B4-BE49-F238E27FC236}">
                <a16:creationId xmlns:a16="http://schemas.microsoft.com/office/drawing/2014/main" id="{36EA2CC2-3A8D-429F-95C4-787689FDD1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6" name="pole tekstowe 1">
            <a:extLst>
              <a:ext uri="{FF2B5EF4-FFF2-40B4-BE49-F238E27FC236}">
                <a16:creationId xmlns:a16="http://schemas.microsoft.com/office/drawing/2014/main" id="{5D7BBA4F-611F-4C8A-B6B1-49E32FB439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jeziorne – udział poszczególnych typów działań – region wodny Bugu</a:t>
            </a:r>
          </a:p>
        </p:txBody>
      </p:sp>
      <p:sp>
        <p:nvSpPr>
          <p:cNvPr id="69637" name="Text Box 33">
            <a:extLst>
              <a:ext uri="{FF2B5EF4-FFF2-40B4-BE49-F238E27FC236}">
                <a16:creationId xmlns:a16="http://schemas.microsoft.com/office/drawing/2014/main" id="{6AB950C7-78E1-48DF-B134-39F68754AB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4288" y="2559050"/>
            <a:ext cx="593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/>
            <a:r>
              <a:rPr lang="pl-PL" altLang="pl-PL" sz="1300" b="1">
                <a:solidFill>
                  <a:srgbClr val="FFC000"/>
                </a:solidFill>
                <a:latin typeface="Roboto" panose="02000000000000000000" pitchFamily="2" charset="0"/>
              </a:rPr>
              <a:t>Udział typów działań nakierowanych na redukcję presji – jcwp LW</a:t>
            </a:r>
          </a:p>
        </p:txBody>
      </p:sp>
      <p:sp>
        <p:nvSpPr>
          <p:cNvPr id="69638" name="Text Box 35">
            <a:extLst>
              <a:ext uri="{FF2B5EF4-FFF2-40B4-BE49-F238E27FC236}">
                <a16:creationId xmlns:a16="http://schemas.microsoft.com/office/drawing/2014/main" id="{BCAE4531-630C-49F0-B438-4A33F9B3F0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527175"/>
            <a:ext cx="11136313" cy="739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Bugu opracowano 52 działania naprawcze dla 17 jcwp LW. Działania nakierowane na redukcję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presji skumulowanych (LWC)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stanowią 17% wszystkich działań. Działania nakierowane na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fizykochemiczne i chemiczne (LWP)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stanowią 73% wszystkich działań. Działania nakierowane na redukcję presji hydromorfologicznych ok. 10%.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9" name="Wykres 8">
            <a:extLst>
              <a:ext uri="{FF2B5EF4-FFF2-40B4-BE49-F238E27FC236}">
                <a16:creationId xmlns:a16="http://schemas.microsoft.com/office/drawing/2014/main" id="{B96654E5-F99C-4905-B57D-08E0F8C44B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4772573"/>
              </p:ext>
            </p:extLst>
          </p:nvPr>
        </p:nvGraphicFramePr>
        <p:xfrm>
          <a:off x="3404394" y="2987524"/>
          <a:ext cx="5383212" cy="2732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Obraz 7">
            <a:extLst>
              <a:ext uri="{FF2B5EF4-FFF2-40B4-BE49-F238E27FC236}">
                <a16:creationId xmlns:a16="http://schemas.microsoft.com/office/drawing/2014/main" id="{B82403B0-4011-4818-9DC3-EFE279483B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1" name="Obraz 9">
            <a:extLst>
              <a:ext uri="{FF2B5EF4-FFF2-40B4-BE49-F238E27FC236}">
                <a16:creationId xmlns:a16="http://schemas.microsoft.com/office/drawing/2014/main" id="{F143D766-4B7C-4B54-9B51-F54AD53DE9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352C149D-ED13-464B-B32A-9A9C17823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jeziorne – region wodny Bugu</a:t>
            </a:r>
          </a:p>
        </p:txBody>
      </p:sp>
      <p:sp>
        <p:nvSpPr>
          <p:cNvPr id="94213" name="pole tekstowe 13">
            <a:extLst>
              <a:ext uri="{FF2B5EF4-FFF2-40B4-BE49-F238E27FC236}">
                <a16:creationId xmlns:a16="http://schemas.microsoft.com/office/drawing/2014/main" id="{EA62E87D-294D-4DA8-BB1E-2E7D2A98C9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566522"/>
            <a:ext cx="43925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Jednostki</a:t>
            </a:r>
            <a:r>
              <a:rPr lang="pl-PL" altLang="pl-PL" dirty="0">
                <a:latin typeface="Calibri" panose="020F0502020204030204" pitchFamily="34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odpowiedzialne za realizację działań jcwp LW</a:t>
            </a:r>
          </a:p>
        </p:txBody>
      </p:sp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F926A8E8-59D0-4445-AA8E-C8CD018F50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5626721"/>
              </p:ext>
            </p:extLst>
          </p:nvPr>
        </p:nvGraphicFramePr>
        <p:xfrm>
          <a:off x="2030186" y="2267301"/>
          <a:ext cx="8131628" cy="3498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az 7">
            <a:extLst>
              <a:ext uri="{FF2B5EF4-FFF2-40B4-BE49-F238E27FC236}">
                <a16:creationId xmlns:a16="http://schemas.microsoft.com/office/drawing/2014/main" id="{2588CDFD-C0CA-4C8B-BED9-C9C420B021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raz 9">
            <a:extLst>
              <a:ext uri="{FF2B5EF4-FFF2-40B4-BE49-F238E27FC236}">
                <a16:creationId xmlns:a16="http://schemas.microsoft.com/office/drawing/2014/main" id="{980454F6-8FD5-4B8E-9917-712B774A3D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pole tekstowe 1">
            <a:extLst>
              <a:ext uri="{FF2B5EF4-FFF2-40B4-BE49-F238E27FC236}">
                <a16:creationId xmlns:a16="http://schemas.microsoft.com/office/drawing/2014/main" id="{35D7EAFC-B50D-4511-A22D-5557DF80FC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15744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obszar dorzecza Wisły, region wodny Bugu – przykład I - Jezioro Uścimowskie</a:t>
            </a:r>
          </a:p>
        </p:txBody>
      </p:sp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8953393D-1EC9-404B-A96A-C6817D0FE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3375025"/>
            <a:ext cx="6802950" cy="246221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0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podstawowe; 1 działanie podstawowe - techniczne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37F03743-BA03-400C-8D38-03287ACE3F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585380"/>
              </p:ext>
            </p:extLst>
          </p:nvPr>
        </p:nvGraphicFramePr>
        <p:xfrm>
          <a:off x="360362" y="1254125"/>
          <a:ext cx="6802951" cy="1992313"/>
        </p:xfrm>
        <a:graphic>
          <a:graphicData uri="http://schemas.openxmlformats.org/drawingml/2006/table">
            <a:tbl>
              <a:tblPr/>
              <a:tblGrid>
                <a:gridCol w="739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31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28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69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405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1866">
                <a:tc gridSpan="5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JCWP PLLW 30694 – Jez. Uścimowskie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18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Kod JCWP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LW30694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Naturalna (NAT)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2860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biologiczne zależne od fizykochemii</a:t>
                      </a:r>
                    </a:p>
                    <a:p>
                      <a:pPr marL="22860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fizykochemiczne</a:t>
                      </a:r>
                    </a:p>
                    <a:p>
                      <a:pPr marL="22860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chemiczne (woda)</a:t>
                      </a:r>
                    </a:p>
                    <a:p>
                      <a:pPr marL="22860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Presja na obszary chronione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826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Region</a:t>
                      </a: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 wodny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Bugu</a:t>
                      </a:r>
                    </a:p>
                  </a:txBody>
                  <a:tcPr marL="9525" marR="9525" marT="95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Ocena ryzyka nieosiągnięcia  celu środowiskowego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Zagrożona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8CCCA17D-61A8-4926-9F9A-2D64916360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173566"/>
              </p:ext>
            </p:extLst>
          </p:nvPr>
        </p:nvGraphicFramePr>
        <p:xfrm>
          <a:off x="360363" y="3741739"/>
          <a:ext cx="6802950" cy="18118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54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31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396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46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1189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LWP_07.01</a:t>
                      </a:r>
                    </a:p>
                  </a:txBody>
                  <a:tcPr marL="9526" marR="9526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Uporządkowanie i poprawa infrastruktury związanej z gospodarką ściekową na obszarze gminy poza aglomeracjami.</a:t>
                      </a:r>
                    </a:p>
                  </a:txBody>
                  <a:tcPr marL="9526" marR="9526" marT="9525" marB="0" anchor="ctr"/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Realizacja działań wynikających z opracowania powstałego w ramach działania LWP_06.03, w tym m.in.:</a:t>
                      </a:r>
                    </a:p>
                    <a:p>
                      <a:pPr marL="273050" marR="0" lvl="0" indent="-273050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- Budowa/modernizacja oczyszczalni ścieków</a:t>
                      </a:r>
                    </a:p>
                    <a:p>
                      <a:pPr marL="273050" marR="0" lvl="0" indent="-273050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- Budowa/modernizacja sieci kanalizacyjnej</a:t>
                      </a:r>
                    </a:p>
                    <a:p>
                      <a:pPr marL="273050" marR="0" lvl="0" indent="-273050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- Programy wsparcia finansowego budowy indywidualnych systemów oczyszczania ścieków</a:t>
                      </a:r>
                    </a:p>
                    <a:p>
                      <a:pPr marL="273050" marR="0" lvl="0" indent="-273050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- Programy wsparcia finansowego budowy i remont bezodpływowych zbiorników na ścieki.</a:t>
                      </a:r>
                    </a:p>
                  </a:txBody>
                  <a:tcPr marL="9526" marR="9526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Techniczne</a:t>
                      </a:r>
                    </a:p>
                  </a:txBody>
                  <a:tcPr marL="9526" marR="9526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283633ED-3FA0-4C0E-97FF-B6D447BDE4AC}"/>
              </a:ext>
            </a:extLst>
          </p:cNvPr>
          <p:cNvGraphicFramePr>
            <a:graphicFrameLocks noGrp="1"/>
          </p:cNvGraphicFramePr>
          <p:nvPr/>
        </p:nvGraphicFramePr>
        <p:xfrm>
          <a:off x="8064500" y="5672138"/>
          <a:ext cx="3328988" cy="335008"/>
        </p:xfrm>
        <a:graphic>
          <a:graphicData uri="http://schemas.openxmlformats.org/drawingml/2006/table">
            <a:tbl>
              <a:tblPr/>
              <a:tblGrid>
                <a:gridCol w="3328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Bugu – prezentowany przykład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51" marR="91451" marT="45584" marB="4558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BF17EFD7-D346-485C-83E9-369B51BADF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3314" y="1259458"/>
            <a:ext cx="4851706" cy="441268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7">
            <a:extLst>
              <a:ext uri="{FF2B5EF4-FFF2-40B4-BE49-F238E27FC236}">
                <a16:creationId xmlns:a16="http://schemas.microsoft.com/office/drawing/2014/main" id="{509E4AD4-DF7A-41EC-AFEC-955E921292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9">
            <a:extLst>
              <a:ext uri="{FF2B5EF4-FFF2-40B4-BE49-F238E27FC236}">
                <a16:creationId xmlns:a16="http://schemas.microsoft.com/office/drawing/2014/main" id="{91DC9C48-FE77-445A-8CFB-9EC6B56C62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F136BF18-298E-46D3-8889-4E0A94C15C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497013"/>
            <a:ext cx="6400800" cy="246062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uzupełniające: 3 działania uzupełniające, w tym 1 techniczne i 2 nietechniczne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99E93EB1-07C2-4819-99A0-B80BD07E9572}"/>
              </a:ext>
            </a:extLst>
          </p:cNvPr>
          <p:cNvGraphicFramePr>
            <a:graphicFrameLocks noGrp="1"/>
          </p:cNvGraphicFramePr>
          <p:nvPr/>
        </p:nvGraphicFramePr>
        <p:xfrm>
          <a:off x="6792913" y="5934075"/>
          <a:ext cx="4748212" cy="261938"/>
        </p:xfrm>
        <a:graphic>
          <a:graphicData uri="http://schemas.openxmlformats.org/drawingml/2006/table">
            <a:tbl>
              <a:tblPr/>
              <a:tblGrid>
                <a:gridCol w="4748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19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Podkład topograficzny: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OpenStreetMap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WMS; 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59" marR="91459" marT="45682" marB="4568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127" name="pole tekstowe 1">
            <a:extLst>
              <a:ext uri="{FF2B5EF4-FFF2-40B4-BE49-F238E27FC236}">
                <a16:creationId xmlns:a16="http://schemas.microsoft.com/office/drawing/2014/main" id="{9A7A5676-A41B-40B3-BD83-0E8921FDD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13645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obszar dorzecza Wisły, region wodny Bugu – wybrany przykład - Jezioro Uścimowskie</a:t>
            </a:r>
          </a:p>
        </p:txBody>
      </p:sp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CB0FDC12-8C26-4813-B575-750A316459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742496"/>
              </p:ext>
            </p:extLst>
          </p:nvPr>
        </p:nvGraphicFramePr>
        <p:xfrm>
          <a:off x="257175" y="1863725"/>
          <a:ext cx="6400800" cy="42767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41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81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725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59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2851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LWHM_01.02</a:t>
                      </a:r>
                    </a:p>
                  </a:txBody>
                  <a:tcPr marL="8179" marR="8179" marT="818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Aktywne kształtowanie stref buforowych w pasie 15 m od linii brzegowej jezior.</a:t>
                      </a:r>
                    </a:p>
                  </a:txBody>
                  <a:tcPr marL="8179" marR="8179" marT="818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Tworzenie strefy buforowej dla ograniczenia spływu biogenów i zawiesin ze zlewni. Szczególnie istotne w zlewniach intensywnie użytkowanych rolniczo. Ograniczenie zamulania oraz redukcja dopływu biogenów.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Utworzenie płatów nieużytkowanej roślinności jako ostoi różnorodności biologicznej. W przypadku właścicieli gruntów przybrzeżnych działanie realizowane w formie zaleceń przekazywanych w ramach akcji edukacyjnych dot. realizacji Programu Azotanowego. Zachęcanie właścicieli gruntów rolnych sąsiadujących z jeziorami do utrzymywania/tworzenia stref buforowych.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Długość odcinka linii brzegowej (tworzenie lub uzupełnienie strefy buforowej) – 1480 </a:t>
                      </a:r>
                      <a:r>
                        <a:rPr kumimoji="0" lang="pl-PL" sz="9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mb</a:t>
                      </a:r>
                      <a:r>
                        <a:rPr kumimoji="0" lang="pl-PL" sz="9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8179" marR="8179" marT="818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Techniczne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(ciągłe)</a:t>
                      </a:r>
                    </a:p>
                  </a:txBody>
                  <a:tcPr marL="8179" marR="8179" marT="8182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857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LWP_06.03</a:t>
                      </a:r>
                    </a:p>
                  </a:txBody>
                  <a:tcPr marL="9525" marR="9525" marT="953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Analizy techniczno-ekonomiczne gospodarowania ściekami w obszarze gminy poza aglomeracjami.</a:t>
                      </a:r>
                    </a:p>
                  </a:txBody>
                  <a:tcPr marL="9525" marR="9525" marT="953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Przygotowanie analizy techniczno-ekonomicznej gospodarowania ściekami w obszarze niezurbanizowanym na obszarze gminy w celu ograniczenia dopływu zanieczyszczeń komunalnych do wód.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Gmina Uścimów</a:t>
                      </a:r>
                    </a:p>
                  </a:txBody>
                  <a:tcPr marL="9525" marR="9525" marT="953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(do 2024)</a:t>
                      </a:r>
                    </a:p>
                  </a:txBody>
                  <a:tcPr marL="9525" marR="9525" marT="9532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964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LWP_08.01</a:t>
                      </a:r>
                    </a:p>
                  </a:txBody>
                  <a:tcPr marL="9525" marR="9525" marT="953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Weryfikacja programu ochrony środowiska pod kątem poprawy efektywności ograniczania dopływu zanieczyszczeń do </a:t>
                      </a:r>
                      <a:r>
                        <a:rPr kumimoji="0" lang="pl-PL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jcwp</a:t>
                      </a: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525" marR="9525" marT="953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Weryfikacja Programu Ochrony Środowiska w celu ograniczenia emisji zanieczyszczeń do powietrza substancji będących czynnikami presji w wodzie oraz redukcji dopływu substancji priorytetowych ze zlewni do </a:t>
                      </a:r>
                      <a:r>
                        <a:rPr kumimoji="0" lang="pl-PL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jcwp</a:t>
                      </a: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Dwa programy przeznaczone do weryfikacji (gminny i powiatowy)</a:t>
                      </a:r>
                    </a:p>
                  </a:txBody>
                  <a:tcPr marL="9525" marR="9525" marT="953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(do 2027)</a:t>
                      </a:r>
                    </a:p>
                  </a:txBody>
                  <a:tcPr marL="9525" marR="9525" marT="9532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150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44859882-75C9-4FF1-94C0-CE9ABC55A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913" y="1203325"/>
            <a:ext cx="4748212" cy="474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az 7">
            <a:extLst>
              <a:ext uri="{FF2B5EF4-FFF2-40B4-BE49-F238E27FC236}">
                <a16:creationId xmlns:a16="http://schemas.microsoft.com/office/drawing/2014/main" id="{3689ED21-62CB-47DF-AEE9-BB7B4100D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Obraz 9">
            <a:extLst>
              <a:ext uri="{FF2B5EF4-FFF2-40B4-BE49-F238E27FC236}">
                <a16:creationId xmlns:a16="http://schemas.microsoft.com/office/drawing/2014/main" id="{7D641B39-0A54-4078-9E35-5418CFE55A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18287483-F0F5-4CFE-9DF1-BB5C7F525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573213"/>
            <a:ext cx="6084888" cy="461962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spcAft>
                <a:spcPts val="300"/>
              </a:spcAft>
              <a:defRPr/>
            </a:pP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Działanie </a:t>
            </a:r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LWHM_01.02 - Aktywne kształtowanie stref buforowych w pasie 15 m </a:t>
            </a:r>
            <a:b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 linii brzegowej jezior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1829EBD9-6AA9-47AA-9FB8-03721979F91D}"/>
              </a:ext>
            </a:extLst>
          </p:cNvPr>
          <p:cNvSpPr txBox="1"/>
          <p:nvPr/>
        </p:nvSpPr>
        <p:spPr>
          <a:xfrm>
            <a:off x="350838" y="2160588"/>
            <a:ext cx="599122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 eaLnBrk="1" fontAlgn="ctr" hangingPunct="1">
              <a:defRPr/>
            </a:pP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1480 </a:t>
            </a:r>
            <a:r>
              <a:rPr lang="pl-PL" sz="12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mb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 strefy buforowej </a:t>
            </a:r>
          </a:p>
          <a:p>
            <a:pPr algn="ctr" defTabSz="914400" eaLnBrk="1" fontAlgn="ctr" hangingPunct="1">
              <a:defRPr/>
            </a:pPr>
            <a:endParaRPr lang="pl-PL" sz="12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algn="just" defTabSz="914400" eaLnBrk="1" fontAlgn="ctr" hangingPunct="1"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Utworzenie lub/oraz uzupełnienie strefy buforowej dla ograniczenia spływu biogenów i zawiesin ze zlewni. </a:t>
            </a:r>
          </a:p>
          <a:p>
            <a:pPr algn="just" defTabSz="914400" eaLnBrk="1" fontAlgn="ctr" hangingPunct="1">
              <a:defRPr/>
            </a:pPr>
            <a:endParaRPr lang="pl-PL" sz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algn="just" defTabSz="914400" eaLnBrk="1" fontAlgn="ctr" hangingPunct="1"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Głównym celem realizacji działania, poza poprawą stanu hydromorfologicznego, jest ograniczenie zamulania zbiornika oraz redukcja dopływu biogenów. Ma to szczególne znaczenie w sytuacji znacznego udziału terenów zabudowanych oraz użytkowanych rolniczo w zlewni oraz ograniczonej wymiany wód.</a:t>
            </a:r>
          </a:p>
          <a:p>
            <a:pPr algn="just" defTabSz="914400" eaLnBrk="1" fontAlgn="ctr" hangingPunct="1">
              <a:defRPr/>
            </a:pPr>
            <a:endParaRPr lang="pl-PL" sz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algn="just" defTabSz="914400" eaLnBrk="1" fontAlgn="ctr" hangingPunct="1"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W przypadku właścicieli gruntów przybrzeżnych działanie realizowane w formie zaleceń przekazywanych w ramach akcji edukacyjnych dot. realizacji Programu Azotanowego. Zachęcanie właścicieli gruntów rolnych sąsiadujących z jeziorami do utrzymywania/tworzenia stref buforowych.</a:t>
            </a:r>
          </a:p>
        </p:txBody>
      </p:sp>
      <p:graphicFrame>
        <p:nvGraphicFramePr>
          <p:cNvPr id="11" name="Group 554">
            <a:extLst>
              <a:ext uri="{FF2B5EF4-FFF2-40B4-BE49-F238E27FC236}">
                <a16:creationId xmlns:a16="http://schemas.microsoft.com/office/drawing/2014/main" id="{0CE40E1D-2C64-4983-9613-5D91B90D07EA}"/>
              </a:ext>
            </a:extLst>
          </p:cNvPr>
          <p:cNvGraphicFramePr>
            <a:graphicFrameLocks noGrp="1"/>
          </p:cNvGraphicFramePr>
          <p:nvPr/>
        </p:nvGraphicFramePr>
        <p:xfrm>
          <a:off x="2576513" y="5794375"/>
          <a:ext cx="4497387" cy="365125"/>
        </p:xfrm>
        <a:graphic>
          <a:graphicData uri="http://schemas.openxmlformats.org/drawingml/2006/table">
            <a:tbl>
              <a:tblPr/>
              <a:tblGrid>
                <a:gridCol w="44973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51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Podkład: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ortofotomapa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GUGiK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WMS; https://mapy.geoportal.gov.pl/wss/service/PZGIK/ORTO/WMS/StandardResolution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663" marB="4566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176" name="pole tekstowe 1">
            <a:extLst>
              <a:ext uri="{FF2B5EF4-FFF2-40B4-BE49-F238E27FC236}">
                <a16:creationId xmlns:a16="http://schemas.microsoft.com/office/drawing/2014/main" id="{1F771A2E-6645-4EA1-BFC0-77C747A934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12029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obszar dorzecza Wisły, region wodny Bugu – wybrany przykład - Jezioro Uścimowskie</a:t>
            </a:r>
          </a:p>
        </p:txBody>
      </p:sp>
      <p:pic>
        <p:nvPicPr>
          <p:cNvPr id="7177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B8563A77-C14B-40B2-9BA7-D37EB3ACF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463" y="1306513"/>
            <a:ext cx="483870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Obraz 7">
            <a:extLst>
              <a:ext uri="{FF2B5EF4-FFF2-40B4-BE49-F238E27FC236}">
                <a16:creationId xmlns:a16="http://schemas.microsoft.com/office/drawing/2014/main" id="{B54BB7C8-0A02-47D9-AD66-899DC9BDBC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Obraz 9">
            <a:extLst>
              <a:ext uri="{FF2B5EF4-FFF2-40B4-BE49-F238E27FC236}">
                <a16:creationId xmlns:a16="http://schemas.microsoft.com/office/drawing/2014/main" id="{D4438B7F-CC70-4CDE-B4C3-6C04051B2F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pole tekstowe 1">
            <a:extLst>
              <a:ext uri="{FF2B5EF4-FFF2-40B4-BE49-F238E27FC236}">
                <a16:creationId xmlns:a16="http://schemas.microsoft.com/office/drawing/2014/main" id="{B9E35B2C-EA73-4492-95E2-8047AD4131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99028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obszar dorzecza Wisły, region wodny Bugu – przykład II - Jezioro </a:t>
            </a:r>
            <a:r>
              <a:rPr lang="pl-PL" altLang="pl-PL" sz="18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Wytyczno</a:t>
            </a:r>
            <a:endParaRPr lang="pl-PL" altLang="pl-PL" sz="18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D2B0D57B-73D1-4FD9-A3B5-889107E5B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2851468"/>
            <a:ext cx="7184031" cy="244475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z katalogu krajowego oraz 2 działania uzupełniające (1 techniczne – ciągłe i 1 nietechniczne)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9CD07F88-93FD-475E-B80A-AB6B632C8F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7900520"/>
              </p:ext>
            </p:extLst>
          </p:nvPr>
        </p:nvGraphicFramePr>
        <p:xfrm>
          <a:off x="360363" y="1279766"/>
          <a:ext cx="7184031" cy="1493914"/>
        </p:xfrm>
        <a:graphic>
          <a:graphicData uri="http://schemas.openxmlformats.org/drawingml/2006/table">
            <a:tbl>
              <a:tblPr/>
              <a:tblGrid>
                <a:gridCol w="780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65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18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95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053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165">
                <a:tc gridSpan="5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JCWP PLLW 40074 </a:t>
                      </a: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– Jez. </a:t>
                      </a:r>
                      <a:r>
                        <a:rPr kumimoji="0" lang="pl-PL" altLang="pl-PL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Wytyczno</a:t>
                      </a:r>
                      <a:endParaRPr kumimoji="0" lang="pl-PL" altLang="pl-PL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18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Kod JCWP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LW40074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Silnie zmieniona część wód (SZCW)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2860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Presja na elementy biologiczne zależne od </a:t>
                      </a: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hydromorfologii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Presja na obszary chronione</a:t>
                      </a:r>
                    </a:p>
                    <a:p>
                      <a:pPr marL="22860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933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Region</a:t>
                      </a: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 wodny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Bugu</a:t>
                      </a:r>
                    </a:p>
                  </a:txBody>
                  <a:tcPr marL="9525" marR="9525" marT="95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Ocena ryzyka nieosiągnięcia  celu środowiskowego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Zagrożona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6EC29792-1937-49CB-A7DE-7793A4DADE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534496"/>
              </p:ext>
            </p:extLst>
          </p:nvPr>
        </p:nvGraphicFramePr>
        <p:xfrm>
          <a:off x="360363" y="3188277"/>
          <a:ext cx="7184031" cy="29037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89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59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485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0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5113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LWHM_02.01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Aktywne kształtowanie stref buforowych w obrębie litoralu polegające na mozaikowym usuwaniu trzcinowisk poza okresem wegetacyjnym </a:t>
                      </a:r>
                      <a:b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i lęgowym</a:t>
                      </a:r>
                    </a:p>
                  </a:txBody>
                  <a:tcPr marL="8179" marR="8179" marT="817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Optymalizacja funkcjonowania strefy buforowej, przywrócenie różnorodności warunków siedliskowych, ograniczenie negatywnych oddziaływań na jezioro ze strony odkładanej materii organicznej. Ograniczenie rozwoju gatunków inwazyjnych oraz nadmiernego zarastania jeziora monokulturami trzcinowymi.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Usuwanie biogenów wraz z biomasą roślinną. Działanie zalecane dla jezior zarastających bądź z dominacją monokultur trzcinowych. Mozaikowe wykaszanie trzcinowisk, nie może obejmować całej powierzchni trzcinowiska na wykaszanym odcinku. Usuwać należy jedynie część roślin, bez ingerencji w dno zbiornika (kłącza nie mogą zostać usunięte). Wykaszanie należy przeprowadzać  poza okresem lęgowym oraz sezonem wegetacji. Usunięciu podlegają są martwe części roślin z wbudowanymi substancjami biogennymi. Zasięg wykaszania (w układzie mozaikowym) nie może przekraczać 1/3 całkowitej powierzchni monokultur trzcinowych. .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0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Powierzchnia monokultur trzcinowych przeznaczanych do wykaszania w systemie mozaikowym – 1/4 do 1/3 całkowitej powierzchni trzcinowisk.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0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Techniczne (ciągłe)</a:t>
                      </a:r>
                    </a:p>
                  </a:txBody>
                  <a:tcPr marL="8179" marR="8179" marT="8178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2ECFFCD5-F3CA-451F-ACC5-1BF421BA49B2}"/>
              </a:ext>
            </a:extLst>
          </p:cNvPr>
          <p:cNvGraphicFramePr>
            <a:graphicFrameLocks noGrp="1"/>
          </p:cNvGraphicFramePr>
          <p:nvPr/>
        </p:nvGraphicFramePr>
        <p:xfrm>
          <a:off x="8064500" y="5672138"/>
          <a:ext cx="3328988" cy="335008"/>
        </p:xfrm>
        <a:graphic>
          <a:graphicData uri="http://schemas.openxmlformats.org/drawingml/2006/table">
            <a:tbl>
              <a:tblPr/>
              <a:tblGrid>
                <a:gridCol w="3328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Bugu – prezentowany przykład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51" marR="91451" marT="45584" marB="4558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85BD4E46-CA45-49E9-AF57-E9E93EF9D1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4394" y="1438276"/>
            <a:ext cx="4524189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Obraz 7">
            <a:extLst>
              <a:ext uri="{FF2B5EF4-FFF2-40B4-BE49-F238E27FC236}">
                <a16:creationId xmlns:a16="http://schemas.microsoft.com/office/drawing/2014/main" id="{9B5B8F21-9D33-4D7F-B749-471B362699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Obraz 9">
            <a:extLst>
              <a:ext uri="{FF2B5EF4-FFF2-40B4-BE49-F238E27FC236}">
                <a16:creationId xmlns:a16="http://schemas.microsoft.com/office/drawing/2014/main" id="{E19C38F2-4190-4A90-A57C-31A786A727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le tekstowe 5">
            <a:extLst>
              <a:ext uri="{FF2B5EF4-FFF2-40B4-BE49-F238E27FC236}">
                <a16:creationId xmlns:a16="http://schemas.microsoft.com/office/drawing/2014/main" id="{AB0B4D31-D239-42E8-B9FB-B73ADB1C36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537495"/>
            <a:ext cx="5969000" cy="646112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spcAft>
                <a:spcPts val="300"/>
              </a:spcAft>
              <a:defRPr/>
            </a:pPr>
            <a:r>
              <a:rPr lang="pl-PL" altLang="pl-PL" sz="12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Działanie </a:t>
            </a:r>
            <a:r>
              <a:rPr lang="pl-PL" sz="12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LWHM_02.01 </a:t>
            </a:r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- Aktywne kształtowanie stref buforowych w obrębie litoralu polegające na mozaikowym usuwaniu trzcinowisk poza okresem wegetacyjnym </a:t>
            </a:r>
            <a:b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lęgowym</a:t>
            </a:r>
          </a:p>
        </p:txBody>
      </p:sp>
      <p:sp>
        <p:nvSpPr>
          <p:cNvPr id="11269" name="pole tekstowe 1">
            <a:extLst>
              <a:ext uri="{FF2B5EF4-FFF2-40B4-BE49-F238E27FC236}">
                <a16:creationId xmlns:a16="http://schemas.microsoft.com/office/drawing/2014/main" id="{800A0DC4-B8B0-4F9B-859B-8A1C603D16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obszar dorzecza Wisły, region wodny Bugu – wybrany przykład </a:t>
            </a:r>
            <a:b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Jezioro </a:t>
            </a:r>
            <a:r>
              <a:rPr lang="pl-PL" altLang="pl-PL" sz="18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Wytyczno</a:t>
            </a:r>
            <a:endParaRPr lang="pl-PL" altLang="pl-PL" sz="18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2B51063A-9280-4FD2-A97F-9813B2BB17C3}"/>
              </a:ext>
            </a:extLst>
          </p:cNvPr>
          <p:cNvSpPr txBox="1"/>
          <p:nvPr/>
        </p:nvSpPr>
        <p:spPr>
          <a:xfrm>
            <a:off x="257175" y="2252663"/>
            <a:ext cx="5969000" cy="3786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eaLnBrk="1" fontAlgn="ctr" hangingPunct="1">
              <a:defRPr/>
            </a:pP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Ok. 40 ha powierzchni usuwanych trzcinowisk </a:t>
            </a:r>
          </a:p>
          <a:p>
            <a:pPr algn="just" defTabSz="914400" eaLnBrk="1" fontAlgn="ctr" hangingPunct="1">
              <a:defRPr/>
            </a:pPr>
            <a:endParaRPr lang="pl-PL" sz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algn="just" defTabSz="914400" eaLnBrk="1" fontAlgn="ctr" hangingPunct="1"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Głównym celem realizacji działania, poza poprawą stanu hydromorfologicznego, jest ograniczenie tempa zarastania zbiornika oraz usunięcie z misy jeziornej części substancji biogennych związanych w biomasie usuwanej roślinności.</a:t>
            </a:r>
          </a:p>
          <a:p>
            <a:pPr algn="just" defTabSz="914400" eaLnBrk="1" fontAlgn="ctr" hangingPunct="1">
              <a:defRPr/>
            </a:pPr>
            <a:endParaRPr lang="pl-PL" sz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algn="just" defTabSz="914400" eaLnBrk="1" fontAlgn="ctr" hangingPunct="1"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Inne wybrane korzyści:</a:t>
            </a:r>
          </a:p>
          <a:p>
            <a:pPr marL="171450" indent="-171450" algn="just" defTabSz="914400" eaLnBrk="1" fontAlgn="ctr" hangingPunct="1">
              <a:buFont typeface="Arial" panose="020B0604020202020204" pitchFamily="34" charset="0"/>
              <a:buChar char="•"/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udostepnienie przestrzeni wodnej dla innych gatunków flory i fauny, poprawa bioróżnorodności, </a:t>
            </a:r>
          </a:p>
          <a:p>
            <a:pPr marL="171450" indent="-171450" algn="just" defTabSz="914400" eaLnBrk="1" fontAlgn="ctr" hangingPunct="1">
              <a:buFont typeface="Arial" panose="020B0604020202020204" pitchFamily="34" charset="0"/>
              <a:buChar char="•"/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odtworzenie tarlisk,</a:t>
            </a:r>
          </a:p>
          <a:p>
            <a:pPr marL="171450" indent="-171450" algn="just" defTabSz="914400" eaLnBrk="1" fontAlgn="ctr" hangingPunct="1">
              <a:buFont typeface="Arial" panose="020B0604020202020204" pitchFamily="34" charset="0"/>
              <a:buChar char="•"/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Ograniczenie </a:t>
            </a: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ewapotranspiracji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 (parowanie z powierzchni trzcinowisk  jest o ok. 30% wyższe niż z otwartej powierzchni wodnej.</a:t>
            </a:r>
          </a:p>
          <a:p>
            <a:pPr algn="just" defTabSz="914400" eaLnBrk="1" fontAlgn="ctr" hangingPunct="1">
              <a:defRPr/>
            </a:pPr>
            <a:endParaRPr lang="pl-PL" sz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algn="just" defTabSz="914400" eaLnBrk="1" fontAlgn="ctr" hangingPunct="1"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W przypadku ograniczania powierzchni monokultur trzcinowych, działanie będzie polegało na zimowym naprzemiennym wykaszaniu fragmentów litoralu w układzie mozaikowym. Dopuszczalne jest coroczne powtarzanie  zabiegów na powierzchniach, na których zaobserwowano nadmierną sukcesję roślinności szuwarowej. </a:t>
            </a:r>
          </a:p>
          <a:p>
            <a:pPr algn="just" defTabSz="914400" eaLnBrk="1" fontAlgn="ctr" hangingPunct="1"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 Założona wielkość ładunków azotu i fosforu absorbowanego przez usuwaną biomasę </a:t>
            </a: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makrofitów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 z 0,1 ha wynosi odpowiednio: 34,6 kg N i 3,4 kg P.</a:t>
            </a:r>
          </a:p>
        </p:txBody>
      </p:sp>
      <p:graphicFrame>
        <p:nvGraphicFramePr>
          <p:cNvPr id="11" name="Group 554">
            <a:extLst>
              <a:ext uri="{FF2B5EF4-FFF2-40B4-BE49-F238E27FC236}">
                <a16:creationId xmlns:a16="http://schemas.microsoft.com/office/drawing/2014/main" id="{11F6C5E3-4F32-4F3F-9396-DB969807EAEB}"/>
              </a:ext>
            </a:extLst>
          </p:cNvPr>
          <p:cNvGraphicFramePr>
            <a:graphicFrameLocks noGrp="1"/>
          </p:cNvGraphicFramePr>
          <p:nvPr/>
        </p:nvGraphicFramePr>
        <p:xfrm>
          <a:off x="6748463" y="5900738"/>
          <a:ext cx="4383087" cy="363537"/>
        </p:xfrm>
        <a:graphic>
          <a:graphicData uri="http://schemas.openxmlformats.org/drawingml/2006/table">
            <a:tbl>
              <a:tblPr/>
              <a:tblGrid>
                <a:gridCol w="4383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353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Podkład: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ortofotomapa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GUGiK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WMS; https://mapy.geoportal.gov.pl/wss/service/PZGIK/ORTO/WMS/StandardResolution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465" marB="4546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127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3C7CBEB8-2CBF-43AC-883F-1325C87D1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25" y="1373188"/>
            <a:ext cx="4546600" cy="454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2E099564-DA37-4B3D-9ACF-8DFB721B88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A48672A8-5A81-43A4-9045-83790C2679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E4951188-6910-472C-95DE-E330C92B3AF9}"/>
              </a:ext>
            </a:extLst>
          </p:cNvPr>
          <p:cNvGraphicFramePr>
            <a:graphicFrameLocks noGrp="1"/>
          </p:cNvGraphicFramePr>
          <p:nvPr/>
        </p:nvGraphicFramePr>
        <p:xfrm>
          <a:off x="6792913" y="5934075"/>
          <a:ext cx="4748212" cy="261938"/>
        </p:xfrm>
        <a:graphic>
          <a:graphicData uri="http://schemas.openxmlformats.org/drawingml/2006/table">
            <a:tbl>
              <a:tblPr/>
              <a:tblGrid>
                <a:gridCol w="4748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19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Podkład topograficzny: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OpenStreetMap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WMS; 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59" marR="91459" marT="45682" marB="4568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318" name="pole tekstowe 1">
            <a:extLst>
              <a:ext uri="{FF2B5EF4-FFF2-40B4-BE49-F238E27FC236}">
                <a16:creationId xmlns:a16="http://schemas.microsoft.com/office/drawing/2014/main" id="{B1D4A9FA-D07B-44A3-8690-8160A2BBFA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obszar dorzecza Wisły, region wodny Bugu – wybrany przykład </a:t>
            </a:r>
            <a:b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Jezioro </a:t>
            </a:r>
            <a:r>
              <a:rPr lang="pl-PL" altLang="pl-PL" sz="18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Wytyczno</a:t>
            </a:r>
            <a:endParaRPr lang="pl-PL" altLang="pl-PL" sz="18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pole tekstowe 5">
            <a:extLst>
              <a:ext uri="{FF2B5EF4-FFF2-40B4-BE49-F238E27FC236}">
                <a16:creationId xmlns:a16="http://schemas.microsoft.com/office/drawing/2014/main" id="{C2C6262D-05AD-4962-86F3-3E99C97F2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2" y="1645663"/>
            <a:ext cx="6432551" cy="246221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0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z katalogu krajowego oraz 2 działania uzupełniające (1 techniczne – ciągłe i 1 nietechniczne)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54ABD4AD-9EF0-4A46-806C-555E12A0CE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89658"/>
              </p:ext>
            </p:extLst>
          </p:nvPr>
        </p:nvGraphicFramePr>
        <p:xfrm>
          <a:off x="360362" y="2134613"/>
          <a:ext cx="6432551" cy="14725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0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66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545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07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985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LWC_09.02</a:t>
                      </a:r>
                    </a:p>
                  </a:txBody>
                  <a:tcPr marL="9526" marR="9526" marT="9526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Realizacja działań naprawczych dla obszarów chronionych zakresie utrzymania naturalnego charakteru jeziora.</a:t>
                      </a:r>
                    </a:p>
                  </a:txBody>
                  <a:tcPr marL="9526" marR="9526" marT="9526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Rozpoznanie zasadności, a w przypadku jej  stwierdzenia wprowadzenie do ustanawianych PO/PZO działań naprawczych w zakresie wskazań obejmujących poprawę warunków siedliskowych, odtwarzanie siedlisk w strefie litoralnej oraz strefie brzegowej w ramach prac </a:t>
                      </a:r>
                      <a:r>
                        <a:rPr kumimoji="0" lang="pl-PL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renaturyzacyjnych</a:t>
                      </a: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 wg KPRWP (zgodnie z celami środowiskowymi dla obszaru chronionego, adekwatnie do natężenia istniejącej presji) (Poleski Park Krajobrazowy).</a:t>
                      </a:r>
                    </a:p>
                  </a:txBody>
                  <a:tcPr marL="9526" marR="9526" marT="9526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(do 2027)</a:t>
                      </a:r>
                    </a:p>
                  </a:txBody>
                  <a:tcPr marL="9526" marR="9526" marT="9526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3332" name="Obraz 2">
            <a:extLst>
              <a:ext uri="{FF2B5EF4-FFF2-40B4-BE49-F238E27FC236}">
                <a16:creationId xmlns:a16="http://schemas.microsoft.com/office/drawing/2014/main" id="{3726DFC3-AFD4-4FC8-929D-1988100A2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975" y="1303338"/>
            <a:ext cx="4629150" cy="463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771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Bugu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341738" y="2760462"/>
          <a:ext cx="4295775" cy="2575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2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4843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jcwpd w RW</a:t>
                      </a:r>
                      <a:r>
                        <a:rPr lang="pl-PL" sz="1100" baseline="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Bugu</a:t>
                      </a:r>
                      <a:endParaRPr lang="pl-PL" sz="1100" b="1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9*</a:t>
                      </a:r>
                      <a:endParaRPr lang="pl-PL" sz="1100" b="1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l-PL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 (liczba jcwpd)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niezagrożone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zagrożone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l-PL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 (liczba jcwpd)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stan dobry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6206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stan słaby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341738" y="1328437"/>
            <a:ext cx="482110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Wody podziemne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związane są z następującymi piętrami wodonośnymi: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czwartorzędowe piętro wodonośne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paleogeńsko-neogeńskie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piętro wodonośne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kredowe piętro wodonośne 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257331" y="5396353"/>
            <a:ext cx="46874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dirty="0">
                <a:latin typeface="Roboto" panose="02000000000000000000" pitchFamily="2" charset="0"/>
                <a:ea typeface="Roboto" panose="02000000000000000000" pitchFamily="2" charset="0"/>
              </a:rPr>
              <a:t>* jcwpd nr 55 zlokalizowana jest na obszarze dwóch regionów wodnych</a:t>
            </a:r>
          </a:p>
        </p:txBody>
      </p:sp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BE237467-CA94-4C4D-BC66-E3AC77EF19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4617" y="893521"/>
            <a:ext cx="5648119" cy="5137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 descr="Obraz zawierający mapa&#10;&#10;Opis wygenerowany automatycznie">
            <a:extLst>
              <a:ext uri="{FF2B5EF4-FFF2-40B4-BE49-F238E27FC236}">
                <a16:creationId xmlns:a16="http://schemas.microsoft.com/office/drawing/2014/main" id="{83584BB6-173F-4030-B3A1-04F2B144F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4617" y="893521"/>
            <a:ext cx="5648119" cy="5137027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771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Bugu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2" t="24615" r="57231" b="19077"/>
          <a:stretch/>
        </p:blipFill>
        <p:spPr bwMode="auto">
          <a:xfrm>
            <a:off x="482599" y="3747195"/>
            <a:ext cx="4360593" cy="2430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7" t="17747" r="61466" b="16204"/>
          <a:stretch/>
        </p:blipFill>
        <p:spPr bwMode="auto">
          <a:xfrm>
            <a:off x="1319437" y="1375763"/>
            <a:ext cx="2686915" cy="2264854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Łącznik prosty ze strzałką 3"/>
          <p:cNvCxnSpPr>
            <a:cxnSpLocks/>
          </p:cNvCxnSpPr>
          <p:nvPr/>
        </p:nvCxnSpPr>
        <p:spPr>
          <a:xfrm flipV="1">
            <a:off x="4927600" y="4626565"/>
            <a:ext cx="4147574" cy="4724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ze strzałką 12"/>
          <p:cNvCxnSpPr>
            <a:cxnSpLocks/>
          </p:cNvCxnSpPr>
          <p:nvPr/>
        </p:nvCxnSpPr>
        <p:spPr>
          <a:xfrm flipV="1">
            <a:off x="4127500" y="2104103"/>
            <a:ext cx="4058150" cy="1273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95466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4933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Bugu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2933700" y="1762125"/>
          <a:ext cx="7117611" cy="3686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Prostokąt zaokrąglony 3"/>
          <p:cNvSpPr/>
          <p:nvPr/>
        </p:nvSpPr>
        <p:spPr>
          <a:xfrm>
            <a:off x="10051309" y="2091249"/>
            <a:ext cx="1912089" cy="3105151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Utrzymanie</a:t>
            </a:r>
          </a:p>
          <a:p>
            <a:pPr algn="ctr"/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celów środowiskowych (dobry stan wód)</a:t>
            </a:r>
          </a:p>
        </p:txBody>
      </p:sp>
      <p:sp>
        <p:nvSpPr>
          <p:cNvPr id="5" name="Strzałka w prawo 4"/>
          <p:cNvSpPr/>
          <p:nvPr/>
        </p:nvSpPr>
        <p:spPr>
          <a:xfrm>
            <a:off x="334703" y="1786451"/>
            <a:ext cx="2762095" cy="3714750"/>
          </a:xfrm>
          <a:prstGeom prst="rightArrow">
            <a:avLst>
              <a:gd name="adj1" fmla="val 67436"/>
              <a:gd name="adj2" fmla="val 4206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Charakterystyki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Analiza presji </a:t>
            </a:r>
            <a:b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oddziaływań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Ocena stanu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Ocena ryzyka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C2D01BAB-9239-4B83-882C-8AC29D397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7425" y="74295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05990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6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Bugu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2014726" y="1478517"/>
          <a:ext cx="8128000" cy="16304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8465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działań ogółem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23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</a:t>
                      </a:r>
                      <a:r>
                        <a:rPr lang="pl-PL" sz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techniczne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nietechniczne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 nowe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kontynuowane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4" name="Wykres 13"/>
          <p:cNvGraphicFramePr>
            <a:graphicFrameLocks/>
          </p:cNvGraphicFramePr>
          <p:nvPr/>
        </p:nvGraphicFramePr>
        <p:xfrm>
          <a:off x="0" y="3797368"/>
          <a:ext cx="3828838" cy="2424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pole tekstowe 16">
            <a:extLst>
              <a:ext uri="{FF2B5EF4-FFF2-40B4-BE49-F238E27FC236}">
                <a16:creationId xmlns:a16="http://schemas.microsoft.com/office/drawing/2014/main" id="{2E12AD7F-6C00-4DE3-B58D-BE0ECD4A226C}"/>
              </a:ext>
            </a:extLst>
          </p:cNvPr>
          <p:cNvSpPr txBox="1"/>
          <p:nvPr/>
        </p:nvSpPr>
        <p:spPr>
          <a:xfrm>
            <a:off x="527831" y="3389788"/>
            <a:ext cx="16610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Kategoria działań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75928E43-AB87-48BB-8158-28839FB234F5}"/>
              </a:ext>
            </a:extLst>
          </p:cNvPr>
          <p:cNvSpPr txBox="1"/>
          <p:nvPr/>
        </p:nvSpPr>
        <p:spPr>
          <a:xfrm>
            <a:off x="4320529" y="3389788"/>
            <a:ext cx="13564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Grupa działań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0B1CDAF1-E668-4B80-949D-A2971887E4A5}"/>
              </a:ext>
            </a:extLst>
          </p:cNvPr>
          <p:cNvSpPr txBox="1"/>
          <p:nvPr/>
        </p:nvSpPr>
        <p:spPr>
          <a:xfrm>
            <a:off x="8382892" y="3389788"/>
            <a:ext cx="21130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Wpływ na rodzaj presji</a:t>
            </a:r>
          </a:p>
        </p:txBody>
      </p:sp>
      <p:graphicFrame>
        <p:nvGraphicFramePr>
          <p:cNvPr id="12" name="Wykres 11"/>
          <p:cNvGraphicFramePr>
            <a:graphicFrameLocks/>
          </p:cNvGraphicFramePr>
          <p:nvPr/>
        </p:nvGraphicFramePr>
        <p:xfrm>
          <a:off x="257331" y="3708755"/>
          <a:ext cx="3530898" cy="2455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3" name="Wykres 12"/>
          <p:cNvGraphicFramePr>
            <a:graphicFrameLocks/>
          </p:cNvGraphicFramePr>
          <p:nvPr/>
        </p:nvGraphicFramePr>
        <p:xfrm>
          <a:off x="3340670" y="3812835"/>
          <a:ext cx="4356689" cy="2174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0" name="Wykres 19"/>
          <p:cNvGraphicFramePr>
            <a:graphicFrameLocks/>
          </p:cNvGraphicFramePr>
          <p:nvPr/>
        </p:nvGraphicFramePr>
        <p:xfrm>
          <a:off x="7525363" y="3814524"/>
          <a:ext cx="4187666" cy="22048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4383604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Bugu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3" name="Prostokąt zaokrąglony 2"/>
          <p:cNvSpPr/>
          <p:nvPr/>
        </p:nvSpPr>
        <p:spPr>
          <a:xfrm>
            <a:off x="333374" y="1374448"/>
            <a:ext cx="5220000" cy="62865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</a:t>
            </a:r>
          </a:p>
        </p:txBody>
      </p:sp>
      <p:sp>
        <p:nvSpPr>
          <p:cNvPr id="6" name="Prostokąt zaokrąglony 5"/>
          <p:cNvSpPr/>
          <p:nvPr/>
        </p:nvSpPr>
        <p:spPr>
          <a:xfrm>
            <a:off x="6627627" y="1374448"/>
            <a:ext cx="5220000" cy="628650"/>
          </a:xfrm>
          <a:prstGeom prst="roundRect">
            <a:avLst/>
          </a:prstGeom>
          <a:solidFill>
            <a:srgbClr val="2F558D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Działania uzupełniające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299017" y="2193808"/>
            <a:ext cx="521999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reambulacja dokumentacji hydrogeologicznej określającej warunki hydrogeologiczne dla ustanowienia obszarów ochronnych głównego zbiornika wód podziemnych–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1 </a:t>
            </a:r>
            <a:r>
              <a:rPr lang="pl-PL" sz="1300" b="1" dirty="0" err="1"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endParaRPr 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opracowanie wniosku na potrzeby ustanowienia obszaru ochronnego zbiornika wód śródlądowych (GZWP) –  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5 jcwpd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ustanowienie obszaru ochronnego zbiornika wód śródlądowych (GZWP)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8 jcwpd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prowadzenie monitoringu w rejonie likwidowanej kopalni odkrywkowej margla w Rejowcu (zawodnienie wyrobiska)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1 </a:t>
            </a:r>
            <a:r>
              <a:rPr lang="pl-PL" sz="1300" b="1" dirty="0" err="1"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endParaRPr 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6627627" y="2193808"/>
            <a:ext cx="5472932" cy="718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wsparcie działań organów administracji w zakresie ustanawiania obszarów ochronnych GZWP - 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8 jcwpd</a:t>
            </a:r>
          </a:p>
          <a:p>
            <a:pPr>
              <a:spcBef>
                <a:spcPts val="200"/>
              </a:spcBef>
            </a:pPr>
            <a:endParaRPr 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6724B444-5BDF-4AF0-9B71-79B245C987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4449333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98142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Bugu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323850" y="1356520"/>
            <a:ext cx="505704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Zbiorniki Wód Podziemnych (GZWP): </a:t>
            </a:r>
          </a:p>
          <a:p>
            <a:pPr marL="285750" indent="-285750">
              <a:spcBef>
                <a:spcPts val="6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2 GZWP związanych z utworami czwartorzędowymi</a:t>
            </a:r>
          </a:p>
          <a:p>
            <a:pPr marL="285750" indent="-285750">
              <a:spcBef>
                <a:spcPts val="6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1 GZWP związanych z utworami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paleogeńsko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-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neogeńsko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-czwartorzędowymi</a:t>
            </a:r>
          </a:p>
          <a:p>
            <a:pPr marL="285750" indent="-285750">
              <a:spcBef>
                <a:spcPts val="6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2 GZWP związane z utworami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paleogeńsko-neogeńskimi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6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4 GZWP związane z utworami kredowymi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015" y="1491386"/>
            <a:ext cx="6442988" cy="4559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323850" y="3273506"/>
            <a:ext cx="5057042" cy="292387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reambulacja dokumentacji hydrogeologicznej: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GZWP 222 - Dolina Środkowej Wisły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opracowanie wniosku na potrzeby ustanowienia obszaru ochronnego zbiornika wód śródlądowych dla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GZWP nr 407 (Niecka lubelska Chełm-Zamość)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wydanie rozporządzenia ustanawiającego obszar ochronny zbiornika wód śródlądowych, w drodze aktu prawa miejscowego dla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GZWP nr 407 (Niecka lubelska (Chełm-Zamość))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oraz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 GZWP nr 406 (Niecka lubelska (Lublin))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wsparcie merytoryczne w zakresie zagadnień hydrogeologicznych i hydrodynamicznych związanych z ustanawianiem obszarów ochronnych zbiorników wód śródlądowych dla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GZWP nr 407 oraz GZWP nr 406</a:t>
            </a:r>
          </a:p>
        </p:txBody>
      </p:sp>
    </p:spTree>
    <p:extLst>
      <p:ext uri="{BB962C8B-B14F-4D97-AF65-F5344CB8AC3E}">
        <p14:creationId xmlns:p14="http://schemas.microsoft.com/office/powerpoint/2010/main" val="31164027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Bugu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361949" y="1461370"/>
          <a:ext cx="11449050" cy="4205771"/>
        </p:xfrm>
        <a:graphic>
          <a:graphicData uri="http://schemas.openxmlformats.org/drawingml/2006/table">
            <a:tbl>
              <a:tblPr firstRow="1" bandRow="1"/>
              <a:tblGrid>
                <a:gridCol w="5724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4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32651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l-PL" sz="130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ilościowej (GWI)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brak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96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3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</a:t>
                      </a:r>
                      <a:r>
                        <a:rPr lang="pl-PL" sz="1300" b="1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ukierunkowane</a:t>
                      </a:r>
                      <a:r>
                        <a:rPr lang="pl-PL" sz="13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na redukcję presji chemicznej (GWC)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reambulacja dokumentacji hydrogeologicznej określającej warunki hydrogeologiczne dla ustanowienia obszarów ochronnych głównego zbiornika wód podziemnych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opracowanie wniosku na potrzeby ustanowienia obszaru ochronnego zbiornika wód śródlądowych (GZWP)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ustanowienie obszaru ochronnego zbiornika wód śródlądowych (GZWP)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wsparcie działań organów administracji w zakresie ustanawiania obszarów ochronnych GZWP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endParaRPr lang="pl-PL" sz="1300" b="1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3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ilościowej i chemicznej (GWIC)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3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prowadzenie monitoringu w rejonie likwidowanej kopalni odkrywkowej margla w Rejowcu (zawodnienie wyrobiska)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332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pl-PL" sz="13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chemicznej typu A (GWPA)</a:t>
                      </a:r>
                    </a:p>
                    <a:p>
                      <a:pPr marL="171450" indent="-1714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l-PL" sz="13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brak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3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chemicznej typu B (GWPB)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brak</a:t>
                      </a:r>
                    </a:p>
                    <a:p>
                      <a:pPr algn="ctr"/>
                      <a:endParaRPr lang="pl-PL" sz="13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37608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Bugu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1029586" y="1560716"/>
            <a:ext cx="30075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Harmonogram wdrożenia działań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6791324" y="1537181"/>
            <a:ext cx="34451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Jednostki odpowiedzialne za realizację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391411" y="5059507"/>
            <a:ext cx="4680000" cy="56938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–  125 000 zł, w tym: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koszt wdrożenia działań podstawowych – 125 000 zł</a:t>
            </a:r>
          </a:p>
        </p:txBody>
      </p:sp>
      <p:sp>
        <p:nvSpPr>
          <p:cNvPr id="12" name="Strzałka w prawo 11"/>
          <p:cNvSpPr/>
          <p:nvPr/>
        </p:nvSpPr>
        <p:spPr>
          <a:xfrm>
            <a:off x="5519014" y="5202426"/>
            <a:ext cx="828675" cy="314325"/>
          </a:xfrm>
          <a:prstGeom prst="rightArrow">
            <a:avLst/>
          </a:prstGeom>
          <a:solidFill>
            <a:srgbClr val="2F5597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ole tekstowe 12"/>
          <p:cNvSpPr txBox="1"/>
          <p:nvPr/>
        </p:nvSpPr>
        <p:spPr>
          <a:xfrm>
            <a:off x="6740795" y="4951785"/>
            <a:ext cx="4680000" cy="769441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Źródło środków: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środki własne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budżet państwa</a:t>
            </a:r>
          </a:p>
        </p:txBody>
      </p:sp>
      <p:graphicFrame>
        <p:nvGraphicFramePr>
          <p:cNvPr id="16" name="Wykres 15"/>
          <p:cNvGraphicFramePr>
            <a:graphicFrameLocks/>
          </p:cNvGraphicFramePr>
          <p:nvPr/>
        </p:nvGraphicFramePr>
        <p:xfrm>
          <a:off x="582796" y="1955324"/>
          <a:ext cx="4688417" cy="2344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Wykres 17"/>
          <p:cNvGraphicFramePr>
            <a:graphicFrameLocks/>
          </p:cNvGraphicFramePr>
          <p:nvPr/>
        </p:nvGraphicFramePr>
        <p:xfrm>
          <a:off x="6625771" y="2041451"/>
          <a:ext cx="4942452" cy="2413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2341389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308117" y="70420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Bugu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315151" y="1139089"/>
          <a:ext cx="11521932" cy="2150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8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1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004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2363">
                <a:tc gridSpan="5"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 nr 90 ( PLGW200090)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powierzchnia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4 912,12 km</a:t>
                      </a:r>
                      <a:r>
                        <a:rPr lang="pl-PL" sz="1100" baseline="30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niezagrożona</a:t>
                      </a: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r>
                        <a:rPr lang="pl-PL" sz="1100" b="0" i="0" u="none" strike="noStrike" kern="12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W związku z brakiem utworów izolujących na przeważającej części obszaru wody piętra czwartorzędowo-</a:t>
                      </a:r>
                      <a:r>
                        <a:rPr lang="pl-PL" sz="1100" b="0" i="0" u="none" strike="noStrike" kern="1200" baseline="0" dirty="0" err="1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paleoceńsko</a:t>
                      </a:r>
                      <a:r>
                        <a:rPr lang="pl-PL" sz="1100" b="0" i="0" u="none" strike="noStrike" kern="12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-kredowego oraz </a:t>
                      </a:r>
                      <a:r>
                        <a:rPr lang="pl-PL" sz="1100" b="0" i="0" u="none" strike="noStrike" kern="1200" baseline="0" dirty="0" err="1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paleoceńsko</a:t>
                      </a:r>
                      <a:r>
                        <a:rPr lang="pl-PL" sz="1100" b="0" i="0" u="none" strike="noStrike" kern="12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-kredowego są silnie narażone na zanieczyszczenie. W większości obszaru czas pionowego przesączania do GUPW wynosi poniżej 5 lat. </a:t>
                      </a:r>
                    </a:p>
                    <a:p>
                      <a:r>
                        <a:rPr lang="pl-PL" sz="1100" b="0" i="0" u="none" strike="noStrike" kern="12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</a:t>
                      </a:r>
                      <a:endParaRPr lang="pl-PL" sz="11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Bugu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 na rok 2019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dobry stan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bilansowy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Wieprz 100%, Bug graniczny (L) z Leśną i Pulwą poniżej 1%, San poniżej 1%, Wisła od Sanu do Sanny (R) poniżej 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zasięg zanieczyszczenia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brak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1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zasoby dostępne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246 425,74 tys. m</a:t>
                      </a:r>
                      <a:r>
                        <a:rPr lang="pl-PL" sz="1100" baseline="30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1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obszary</a:t>
                      </a:r>
                      <a:r>
                        <a:rPr lang="pl-PL" sz="11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chronione</a:t>
                      </a:r>
                      <a:endParaRPr lang="pl-PL" sz="11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tak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pobór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26 730,07 </a:t>
                      </a:r>
                      <a:r>
                        <a:rPr lang="pl-PL" sz="11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tys. m</a:t>
                      </a:r>
                      <a:r>
                        <a:rPr lang="pl-PL" sz="1100" baseline="30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1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kompleksów wodonośnych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4656406" y="3641340"/>
            <a:ext cx="7209692" cy="2123658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Działania podstawowe: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opracowanie wniosku na potrzeby ustanowienia obszaru ochronnego zbiornika wód śródlądowych (GZWP)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ustanowienie obszaru ochronnego zbiornika wód śródlądowych (GZWP)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prowadzenie monitoringu w rejonie likwidowanej kopalni odkrywkowej margla w Rejowcu (zawodnienie wyrobiska)</a:t>
            </a:r>
          </a:p>
          <a:p>
            <a:pPr>
              <a:spcBef>
                <a:spcPts val="600"/>
              </a:spcBef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Działania uzupełniające: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wsparcie działań organów administracji w zakresie ustanawiania obszarów ochronnych GZWP</a:t>
            </a:r>
            <a:endParaRPr lang="pl-PL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6" t="25253" r="64339" b="26895"/>
          <a:stretch/>
        </p:blipFill>
        <p:spPr bwMode="auto">
          <a:xfrm>
            <a:off x="308117" y="3478139"/>
            <a:ext cx="3463504" cy="27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95371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Dziękujemy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Małgorzata Woźnicka – CDM Smith Sp. z o.o., PIG-PIB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4014</Words>
  <Application>Microsoft Office PowerPoint</Application>
  <PresentationFormat>Panoramiczny</PresentationFormat>
  <Paragraphs>412</Paragraphs>
  <Slides>34</Slides>
  <Notes>33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34</vt:i4>
      </vt:variant>
    </vt:vector>
  </HeadingPairs>
  <TitlesOfParts>
    <vt:vector size="40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164</cp:revision>
  <cp:lastPrinted>2021-05-06T12:51:49Z</cp:lastPrinted>
  <dcterms:created xsi:type="dcterms:W3CDTF">2017-12-14T14:22:37Z</dcterms:created>
  <dcterms:modified xsi:type="dcterms:W3CDTF">2021-06-08T07:16:32Z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