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9"/>
  </p:notesMasterIdLst>
  <p:sldIdLst>
    <p:sldId id="432" r:id="rId2"/>
    <p:sldId id="285" r:id="rId3"/>
    <p:sldId id="258" r:id="rId4"/>
    <p:sldId id="288" r:id="rId5"/>
    <p:sldId id="289" r:id="rId6"/>
    <p:sldId id="433" r:id="rId7"/>
    <p:sldId id="284" r:id="rId8"/>
    <p:sldId id="434" r:id="rId9"/>
    <p:sldId id="436" r:id="rId10"/>
    <p:sldId id="295" r:id="rId11"/>
    <p:sldId id="296" r:id="rId12"/>
    <p:sldId id="293" r:id="rId13"/>
    <p:sldId id="268" r:id="rId14"/>
    <p:sldId id="286" r:id="rId15"/>
    <p:sldId id="437" r:id="rId16"/>
    <p:sldId id="287" r:id="rId17"/>
    <p:sldId id="438" r:id="rId18"/>
    <p:sldId id="261" r:id="rId19"/>
    <p:sldId id="262" r:id="rId20"/>
    <p:sldId id="263" r:id="rId21"/>
    <p:sldId id="264" r:id="rId22"/>
    <p:sldId id="271" r:id="rId23"/>
    <p:sldId id="266" r:id="rId24"/>
    <p:sldId id="439" r:id="rId25"/>
    <p:sldId id="267" r:id="rId26"/>
    <p:sldId id="269" r:id="rId27"/>
    <p:sldId id="294" r:id="rId28"/>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kos Gladki, Ewa" initials="WGE" lastIdx="18" clrIdx="0"/>
  <p:cmAuthor id="2" name="Marzena Chyczewska (KZGW)" initials="M(" lastIdx="16" clrIdx="1">
    <p:extLst>
      <p:ext uri="{19B8F6BF-5375-455C-9EA6-DF929625EA0E}">
        <p15:presenceInfo xmlns:p15="http://schemas.microsoft.com/office/powerpoint/2012/main" userId="S::mchyczewska@kzgw.gov.pl::41cae71b-08a1-4650-9932-eed0071fdc44" providerId="AD"/>
      </p:ext>
    </p:extLst>
  </p:cmAuthor>
  <p:cmAuthor id="3" name="Louis Courseau (KZGW)" initials="LC(" lastIdx="1" clrIdx="2">
    <p:extLst>
      <p:ext uri="{19B8F6BF-5375-455C-9EA6-DF929625EA0E}">
        <p15:presenceInfo xmlns:p15="http://schemas.microsoft.com/office/powerpoint/2012/main" userId="S::lcourseau@kzgw.gov.pl::f5a2ca30-e656-446c-825d-5837e76b1795" providerId="AD"/>
      </p:ext>
    </p:extLst>
  </p:cmAuthor>
  <p:cmAuthor id="4" name="Damian Bojanowski (KZGW)" initials="D(" lastIdx="3" clrIdx="3">
    <p:extLst>
      <p:ext uri="{19B8F6BF-5375-455C-9EA6-DF929625EA0E}">
        <p15:presenceInfo xmlns:p15="http://schemas.microsoft.com/office/powerpoint/2012/main" userId="S::dbojanowski@kzgw.gov.pl::820f8c66-9917-445a-9307-f43c843af8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F5597"/>
    <a:srgbClr val="003399"/>
    <a:srgbClr val="A4CE88"/>
    <a:srgbClr val="93C571"/>
    <a:srgbClr val="70AD47"/>
    <a:srgbClr val="D5E3CF"/>
    <a:srgbClr val="EBF1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 z motywem 1 — Ak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269D01E-BC32-4049-B463-5C60D7B0CCD2}" styleName="Styl z motywem 2 — Ak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Styl z motywem 2 — Ak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Styl pośredni 2 — Ak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 pośredni 2 — Ak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Styl pośredni 1 — Ak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102" autoAdjust="0"/>
    <p:restoredTop sz="94660"/>
  </p:normalViewPr>
  <p:slideViewPr>
    <p:cSldViewPr snapToGrid="0">
      <p:cViewPr varScale="1">
        <p:scale>
          <a:sx n="72" d="100"/>
          <a:sy n="72" d="100"/>
        </p:scale>
        <p:origin x="58" y="18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Warszawa\Prezentacja_r&#243;&#380;n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Warszawa\Prezentacja_r&#243;&#380;n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Warszawa\Prezentacja_r&#243;&#380;n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Robocze\Warszawa\Prezentacja_r&#243;&#380;n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xlsx"/></Relationships>
</file>

<file path=ppt/charts/_rels/chart6.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Warszawa_20210513\Robocze\Harmonogram_jednostki_Wis&#322;a.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wilkosgladkie\Documents\1%20Projekty\KZGW\01_2020_IIaPGW\2_Konsultacje%20spoleczne_IIaPGW\Prezentacje_IIaPGW\Warszawa_20210513\Robocze\Harmonogram_jednostki_Wis&#322;a.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1.xlsx"/></Relationships>
</file>

<file path=ppt/charts/_rels/chart9.xml.rels><?xml version="1.0" encoding="UTF-8" standalone="yes"?>
<Relationships xmlns="http://schemas.openxmlformats.org/package/2006/relationships"><Relationship Id="rId1" Type="http://schemas.openxmlformats.org/officeDocument/2006/relationships/oleObject" Target="file:///\\pgi.local\pig_dfs2\Projekty\IIaPGW\ETAP%20II\P_Warszawa_13.05.2021\warszawa.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pgi.local\pig_dfs2\Projekty\IIaPGW\ETAP%20II\Wykresy%20do%20prezentacji.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pgi.local\pig_dfs2\Projekty\IIaPGW\ETAP%20II\Wykresy%20do%20prezentacji.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pgi.local\pig_dfs2\Projekty\IIaPGW\ETAP%20II\Wykresy%20do%20prezentacji.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pgi.local\pig_dfs2\Projekty\IIaPGW\ETAP%20II\Wykresy%20do%20prezentacji.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wilkosgladkie\Documents\1%20Projekty\KZGW\01_2020_IIaPGW\2_Konsultacje%20spoleczne_IIaPGW\Prezentacje_IIaPGW\Robocze\Szczecin\Robocze_Wykresy_prezentacje_PI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D32F-4911-B3AD-212581CF2C8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32F-4911-B3AD-212581CF2C8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D32F-4911-B3AD-212581CF2C8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D32F-4911-B3AD-212581CF2C8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ŚrodkowaWisla!$C$52:$C$55</c:f>
              <c:strCache>
                <c:ptCount val="4"/>
                <c:pt idx="0">
                  <c:v>RWC (presje skumulowane)</c:v>
                </c:pt>
                <c:pt idx="1">
                  <c:v>RWP (presje fizykochemiczne)</c:v>
                </c:pt>
                <c:pt idx="2">
                  <c:v>RWHM (presje hydromorfologiczne)</c:v>
                </c:pt>
                <c:pt idx="3">
                  <c:v>RWH (presje hydrologiczne)</c:v>
                </c:pt>
              </c:strCache>
            </c:strRef>
          </c:cat>
          <c:val>
            <c:numRef>
              <c:f>ŚrodkowaWisla!$D$52:$D$55</c:f>
              <c:numCache>
                <c:formatCode>0%</c:formatCode>
                <c:ptCount val="4"/>
                <c:pt idx="0">
                  <c:v>0.49</c:v>
                </c:pt>
                <c:pt idx="1">
                  <c:v>0.33</c:v>
                </c:pt>
                <c:pt idx="2">
                  <c:v>0.15</c:v>
                </c:pt>
                <c:pt idx="3">
                  <c:v>0.03</c:v>
                </c:pt>
              </c:numCache>
            </c:numRef>
          </c:val>
          <c:extLst>
            <c:ext xmlns:c16="http://schemas.microsoft.com/office/drawing/2014/chart" uri="{C3380CC4-5D6E-409C-BE32-E72D297353CC}">
              <c16:uniqueId val="{00000008-D32F-4911-B3AD-212581CF2C8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1"/>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2"/>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3"/>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overlay val="0"/>
      <c:spPr>
        <a:solidFill>
          <a:schemeClr val="bg1"/>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bg1">
                  <a:lumMod val="6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EE3-4167-8BF5-0BB4DB688278}"/>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EE3-4167-8BF5-0BB4DB68827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ŚrodkowaWisla!$F$53:$F$54</c:f>
              <c:strCache>
                <c:ptCount val="2"/>
                <c:pt idx="0">
                  <c:v>pozostałe typu RWHM</c:v>
                </c:pt>
                <c:pt idx="1">
                  <c:v>RWHM_02.01</c:v>
                </c:pt>
              </c:strCache>
            </c:strRef>
          </c:cat>
          <c:val>
            <c:numRef>
              <c:f>ŚrodkowaWisla!$G$53:$G$54</c:f>
              <c:numCache>
                <c:formatCode>0%</c:formatCode>
                <c:ptCount val="2"/>
                <c:pt idx="0">
                  <c:v>0.77</c:v>
                </c:pt>
                <c:pt idx="1">
                  <c:v>0.23</c:v>
                </c:pt>
              </c:numCache>
            </c:numRef>
          </c:val>
          <c:extLst>
            <c:ext xmlns:c16="http://schemas.microsoft.com/office/drawing/2014/chart" uri="{C3380CC4-5D6E-409C-BE32-E72D297353CC}">
              <c16:uniqueId val="{00000004-1EE3-4167-8BF5-0BB4DB68827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1"/>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pl-PL"/>
          </a:p>
        </c:txPr>
      </c:legendEntry>
      <c:overlay val="0"/>
      <c:spPr>
        <a:solidFill>
          <a:schemeClr val="bg1"/>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solidFill>
        <a:schemeClr val="bg1"/>
      </a:solidFill>
      <a:round/>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A3B-48E0-BE49-6F9CF86F7C2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A3B-48E0-BE49-6F9CF86F7C2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A3B-48E0-BE49-6F9CF86F7C2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ŚrodkowaWisla!$C$68:$C$70</c:f>
              <c:strCache>
                <c:ptCount val="3"/>
                <c:pt idx="0">
                  <c:v>RWC (presje skumulowane)</c:v>
                </c:pt>
                <c:pt idx="1">
                  <c:v>RWP (presje fizykochemiczne)</c:v>
                </c:pt>
                <c:pt idx="2">
                  <c:v>RWHM (presje hydromorfologiczne)</c:v>
                </c:pt>
              </c:strCache>
            </c:strRef>
          </c:cat>
          <c:val>
            <c:numRef>
              <c:f>ŚrodkowaWisla!$D$68:$D$70</c:f>
              <c:numCache>
                <c:formatCode>0%</c:formatCode>
                <c:ptCount val="3"/>
                <c:pt idx="0">
                  <c:v>0.36</c:v>
                </c:pt>
                <c:pt idx="1">
                  <c:v>0.52</c:v>
                </c:pt>
                <c:pt idx="2">
                  <c:v>0.12</c:v>
                </c:pt>
              </c:numCache>
            </c:numRef>
          </c:val>
          <c:extLst>
            <c:ext xmlns:c16="http://schemas.microsoft.com/office/drawing/2014/chart" uri="{C3380CC4-5D6E-409C-BE32-E72D297353CC}">
              <c16:uniqueId val="{00000006-1A3B-48E0-BE49-6F9CF86F7C2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1"/>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2"/>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overlay val="0"/>
      <c:spPr>
        <a:solidFill>
          <a:schemeClr val="bg1"/>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D22-40B8-9325-B545BC5018FD}"/>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D22-40B8-9325-B545BC5018FD}"/>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D22-40B8-9325-B545BC5018FD}"/>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ŚrodkowaWisla!$C$87:$C$89</c:f>
              <c:strCache>
                <c:ptCount val="3"/>
                <c:pt idx="0">
                  <c:v>RWC (presje skumulowane)</c:v>
                </c:pt>
                <c:pt idx="1">
                  <c:v>RWP (presje fizykochemiczne)</c:v>
                </c:pt>
                <c:pt idx="2">
                  <c:v>RWHM (presje hydromorfologiczne)</c:v>
                </c:pt>
              </c:strCache>
            </c:strRef>
          </c:cat>
          <c:val>
            <c:numRef>
              <c:f>ŚrodkowaWisla!$D$87:$D$89</c:f>
              <c:numCache>
                <c:formatCode>0%</c:formatCode>
                <c:ptCount val="3"/>
                <c:pt idx="0">
                  <c:v>0.25</c:v>
                </c:pt>
                <c:pt idx="1">
                  <c:v>0.71</c:v>
                </c:pt>
                <c:pt idx="2">
                  <c:v>0.04</c:v>
                </c:pt>
              </c:numCache>
            </c:numRef>
          </c:val>
          <c:extLst>
            <c:ext xmlns:c16="http://schemas.microsoft.com/office/drawing/2014/chart" uri="{C3380CC4-5D6E-409C-BE32-E72D297353CC}">
              <c16:uniqueId val="{00000006-5D22-40B8-9325-B545BC5018FD}"/>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1"/>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legendEntry>
        <c:idx val="2"/>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Entry>
      <c:overlay val="0"/>
      <c:spPr>
        <a:solidFill>
          <a:schemeClr val="bg1"/>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Harmonogram!$B$36</c:f>
              <c:strCache>
                <c:ptCount val="1"/>
                <c:pt idx="0">
                  <c:v>2023</c:v>
                </c:pt>
              </c:strCache>
            </c:strRef>
          </c:tx>
          <c:spPr>
            <a:solidFill>
              <a:schemeClr val="accent1"/>
            </a:solidFill>
            <a:ln>
              <a:noFill/>
            </a:ln>
            <a:effectLst>
              <a:outerShdw blurRad="254000" sx="102000" sy="102000" algn="ctr" rotWithShape="0">
                <a:prstClr val="black">
                  <a:alpha val="20000"/>
                </a:prstClr>
              </a:outerShdw>
            </a:effectLst>
          </c:spPr>
          <c:invertIfNegative val="0"/>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Harmonogram!$B$37</c:f>
              <c:numCache>
                <c:formatCode>0.00%</c:formatCode>
                <c:ptCount val="1"/>
                <c:pt idx="0">
                  <c:v>4.0650406504065045E-3</c:v>
                </c:pt>
              </c:numCache>
            </c:numRef>
          </c:val>
          <c:extLst>
            <c:ext xmlns:c16="http://schemas.microsoft.com/office/drawing/2014/chart" uri="{C3380CC4-5D6E-409C-BE32-E72D297353CC}">
              <c16:uniqueId val="{00000000-4997-4C25-A563-CBEC90669587}"/>
            </c:ext>
          </c:extLst>
        </c:ser>
        <c:ser>
          <c:idx val="1"/>
          <c:order val="1"/>
          <c:tx>
            <c:strRef>
              <c:f>Harmonogram!$C$36</c:f>
              <c:strCache>
                <c:ptCount val="1"/>
                <c:pt idx="0">
                  <c:v>2024</c:v>
                </c:pt>
              </c:strCache>
            </c:strRef>
          </c:tx>
          <c:spPr>
            <a:solidFill>
              <a:schemeClr val="accent2"/>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Harmonogram!$C$37</c:f>
              <c:numCache>
                <c:formatCode>0.00%</c:formatCode>
                <c:ptCount val="1"/>
                <c:pt idx="0">
                  <c:v>4.9796747967479675E-2</c:v>
                </c:pt>
              </c:numCache>
            </c:numRef>
          </c:val>
          <c:extLst>
            <c:ext xmlns:c16="http://schemas.microsoft.com/office/drawing/2014/chart" uri="{C3380CC4-5D6E-409C-BE32-E72D297353CC}">
              <c16:uniqueId val="{00000001-4997-4C25-A563-CBEC90669587}"/>
            </c:ext>
          </c:extLst>
        </c:ser>
        <c:ser>
          <c:idx val="2"/>
          <c:order val="2"/>
          <c:tx>
            <c:strRef>
              <c:f>Harmonogram!$D$36</c:f>
              <c:strCache>
                <c:ptCount val="1"/>
                <c:pt idx="0">
                  <c:v>2025</c:v>
                </c:pt>
              </c:strCache>
            </c:strRef>
          </c:tx>
          <c:spPr>
            <a:solidFill>
              <a:schemeClr val="accent3"/>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Harmonogram!$D$37</c:f>
              <c:numCache>
                <c:formatCode>0.00%</c:formatCode>
                <c:ptCount val="1"/>
                <c:pt idx="0">
                  <c:v>2.0325203252032522E-3</c:v>
                </c:pt>
              </c:numCache>
            </c:numRef>
          </c:val>
          <c:extLst>
            <c:ext xmlns:c16="http://schemas.microsoft.com/office/drawing/2014/chart" uri="{C3380CC4-5D6E-409C-BE32-E72D297353CC}">
              <c16:uniqueId val="{00000002-4997-4C25-A563-CBEC90669587}"/>
            </c:ext>
          </c:extLst>
        </c:ser>
        <c:ser>
          <c:idx val="3"/>
          <c:order val="3"/>
          <c:tx>
            <c:strRef>
              <c:f>Harmonogram!$E$36</c:f>
              <c:strCache>
                <c:ptCount val="1"/>
                <c:pt idx="0">
                  <c:v>2027</c:v>
                </c:pt>
              </c:strCache>
            </c:strRef>
          </c:tx>
          <c:spPr>
            <a:solidFill>
              <a:schemeClr val="accent4"/>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Harmonogram!$E$37</c:f>
              <c:numCache>
                <c:formatCode>0.00%</c:formatCode>
                <c:ptCount val="1"/>
                <c:pt idx="0">
                  <c:v>0.5152439024390244</c:v>
                </c:pt>
              </c:numCache>
            </c:numRef>
          </c:val>
          <c:extLst>
            <c:ext xmlns:c16="http://schemas.microsoft.com/office/drawing/2014/chart" uri="{C3380CC4-5D6E-409C-BE32-E72D297353CC}">
              <c16:uniqueId val="{00000003-4997-4C25-A563-CBEC90669587}"/>
            </c:ext>
          </c:extLst>
        </c:ser>
        <c:ser>
          <c:idx val="4"/>
          <c:order val="4"/>
          <c:tx>
            <c:strRef>
              <c:f>Harmonogram!$F$36</c:f>
              <c:strCache>
                <c:ptCount val="1"/>
                <c:pt idx="0">
                  <c:v>2033</c:v>
                </c:pt>
              </c:strCache>
            </c:strRef>
          </c:tx>
          <c:spPr>
            <a:solidFill>
              <a:schemeClr val="accent5"/>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Harmonogram!$F$37</c:f>
            </c:numRef>
          </c:val>
          <c:extLst>
            <c:ext xmlns:c16="http://schemas.microsoft.com/office/drawing/2014/chart" uri="{C3380CC4-5D6E-409C-BE32-E72D297353CC}">
              <c16:uniqueId val="{00000004-4997-4C25-A563-CBEC90669587}"/>
            </c:ext>
          </c:extLst>
        </c:ser>
        <c:ser>
          <c:idx val="5"/>
          <c:order val="5"/>
          <c:tx>
            <c:strRef>
              <c:f>Harmonogram!$G$36</c:f>
              <c:strCache>
                <c:ptCount val="1"/>
                <c:pt idx="0">
                  <c:v>działania ciągłe w okresie obowiązywania PZO/PO</c:v>
                </c:pt>
              </c:strCache>
            </c:strRef>
          </c:tx>
          <c:spPr>
            <a:solidFill>
              <a:schemeClr val="accent6"/>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Harmonogram!$G$37</c:f>
              <c:numCache>
                <c:formatCode>0.00%</c:formatCode>
                <c:ptCount val="1"/>
                <c:pt idx="0">
                  <c:v>0.29369918699186992</c:v>
                </c:pt>
              </c:numCache>
            </c:numRef>
          </c:val>
          <c:extLst>
            <c:ext xmlns:c16="http://schemas.microsoft.com/office/drawing/2014/chart" uri="{C3380CC4-5D6E-409C-BE32-E72D297353CC}">
              <c16:uniqueId val="{00000005-4997-4C25-A563-CBEC90669587}"/>
            </c:ext>
          </c:extLst>
        </c:ser>
        <c:ser>
          <c:idx val="6"/>
          <c:order val="6"/>
          <c:tx>
            <c:strRef>
              <c:f>Harmonogram!$H$36</c:f>
              <c:strCache>
                <c:ptCount val="1"/>
                <c:pt idx="0">
                  <c:v>działania ciągłe</c:v>
                </c:pt>
              </c:strCache>
            </c:strRef>
          </c:tx>
          <c:spPr>
            <a:solidFill>
              <a:schemeClr val="accent1">
                <a:lumMod val="6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Harmonogram!$H$37</c:f>
              <c:numCache>
                <c:formatCode>0.00%</c:formatCode>
                <c:ptCount val="1"/>
                <c:pt idx="0">
                  <c:v>0.13516260162601626</c:v>
                </c:pt>
              </c:numCache>
            </c:numRef>
          </c:val>
          <c:extLst>
            <c:ext xmlns:c16="http://schemas.microsoft.com/office/drawing/2014/chart" uri="{C3380CC4-5D6E-409C-BE32-E72D297353CC}">
              <c16:uniqueId val="{00000006-4997-4C25-A563-CBEC90669587}"/>
            </c:ext>
          </c:extLst>
        </c:ser>
        <c:dLbls>
          <c:showLegendKey val="0"/>
          <c:showVal val="0"/>
          <c:showCatName val="0"/>
          <c:showSerName val="0"/>
          <c:showPercent val="0"/>
          <c:showBubbleSize val="0"/>
        </c:dLbls>
        <c:gapWidth val="150"/>
        <c:axId val="728068072"/>
        <c:axId val="728067088"/>
      </c:barChart>
      <c:valAx>
        <c:axId val="728067088"/>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crossAx val="728068072"/>
        <c:crosses val="autoZero"/>
        <c:crossBetween val="between"/>
      </c:valAx>
      <c:catAx>
        <c:axId val="728068072"/>
        <c:scaling>
          <c:orientation val="minMax"/>
        </c:scaling>
        <c:delete val="1"/>
        <c:axPos val="l"/>
        <c:majorTickMark val="out"/>
        <c:minorTickMark val="none"/>
        <c:tickLblPos val="nextTo"/>
        <c:crossAx val="728067088"/>
        <c:crosses val="autoZero"/>
        <c:auto val="1"/>
        <c:lblAlgn val="ctr"/>
        <c:lblOffset val="100"/>
        <c:noMultiLvlLbl val="0"/>
      </c:catAx>
      <c:spPr>
        <a:noFill/>
        <a:ln>
          <a:noFill/>
        </a:ln>
        <a:effectLst/>
      </c:spPr>
    </c:plotArea>
    <c:legend>
      <c:legendPos val="r"/>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solidFill>
        <a:sysClr val="window" lastClr="FFFFFF"/>
      </a:solidFill>
      <a:round/>
    </a:ln>
    <a:effectLst/>
  </c:spPr>
  <c:txPr>
    <a:bodyPr/>
    <a:lstStyle/>
    <a:p>
      <a:pPr>
        <a:defRPr/>
      </a:pPr>
      <a:endParaRPr lang="pl-PL"/>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78505163512801"/>
          <c:y val="0.10927718789432632"/>
          <c:w val="0.3633946114343598"/>
          <c:h val="0.80845897794026567"/>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D11-4418-A675-876205FEB54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D11-4418-A675-876205FEB542}"/>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D11-4418-A675-876205FEB542}"/>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D11-4418-A675-876205FEB542}"/>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D11-4418-A675-876205FEB542}"/>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8D11-4418-A675-876205FEB542}"/>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8D11-4418-A675-876205FEB542}"/>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8D11-4418-A675-876205FEB542}"/>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8D11-4418-A675-876205FEB542}"/>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3-8D11-4418-A675-876205FEB542}"/>
              </c:ext>
            </c:extLst>
          </c:dPt>
          <c:dPt>
            <c:idx val="10"/>
            <c:bubble3D val="0"/>
            <c:spPr>
              <a:solidFill>
                <a:schemeClr val="accent5">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5-8D11-4418-A675-876205FEB542}"/>
              </c:ext>
            </c:extLst>
          </c:dPt>
          <c:dPt>
            <c:idx val="11"/>
            <c:bubble3D val="0"/>
            <c:spPr>
              <a:solidFill>
                <a:schemeClr val="accent6">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7-8D11-4418-A675-876205FEB542}"/>
              </c:ext>
            </c:extLst>
          </c:dPt>
          <c:dPt>
            <c:idx val="12"/>
            <c:bubble3D val="0"/>
            <c:spPr>
              <a:solidFill>
                <a:schemeClr val="accent1">
                  <a:lumMod val="80000"/>
                  <a:lumOff val="2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9-8D11-4418-A675-876205FEB542}"/>
              </c:ext>
            </c:extLst>
          </c:dPt>
          <c:dPt>
            <c:idx val="13"/>
            <c:bubble3D val="0"/>
            <c:spPr>
              <a:solidFill>
                <a:schemeClr val="accent2">
                  <a:lumMod val="80000"/>
                  <a:lumOff val="2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B-8D11-4418-A675-876205FEB542}"/>
              </c:ext>
            </c:extLst>
          </c:dPt>
          <c:dPt>
            <c:idx val="14"/>
            <c:bubble3D val="0"/>
            <c:spPr>
              <a:solidFill>
                <a:schemeClr val="accent3">
                  <a:lumMod val="80000"/>
                  <a:lumOff val="2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D-8D11-4418-A675-876205FEB542}"/>
              </c:ext>
            </c:extLst>
          </c:dPt>
          <c:dPt>
            <c:idx val="15"/>
            <c:bubble3D val="0"/>
            <c:spPr>
              <a:solidFill>
                <a:schemeClr val="accent4">
                  <a:lumMod val="80000"/>
                  <a:lumOff val="2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F-8D11-4418-A675-876205FEB542}"/>
              </c:ext>
            </c:extLst>
          </c:dPt>
          <c:dLbls>
            <c:dLbl>
              <c:idx val="0"/>
              <c:layout>
                <c:manualLayout>
                  <c:x val="7.3309638960210505E-2"/>
                  <c:y val="1.409242488124988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11-4418-A675-876205FEB542}"/>
                </c:ext>
              </c:extLst>
            </c:dLbl>
            <c:dLbl>
              <c:idx val="1"/>
              <c:layout>
                <c:manualLayout>
                  <c:x val="1.8170926755576473E-2"/>
                  <c:y val="1.983076664897582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D11-4418-A675-876205FEB542}"/>
                </c:ext>
              </c:extLst>
            </c:dLbl>
            <c:dLbl>
              <c:idx val="2"/>
              <c:layout>
                <c:manualLayout>
                  <c:x val="1.4604255553911453E-2"/>
                  <c:y val="6.1497385963336752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D11-4418-A675-876205FEB542}"/>
                </c:ext>
              </c:extLst>
            </c:dLbl>
            <c:dLbl>
              <c:idx val="3"/>
              <c:layout>
                <c:manualLayout>
                  <c:x val="8.441993085801805E-3"/>
                  <c:y val="2.5390306111818871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D11-4418-A675-876205FEB542}"/>
                </c:ext>
              </c:extLst>
            </c:dLbl>
            <c:dLbl>
              <c:idx val="4"/>
              <c:layout>
                <c:manualLayout>
                  <c:x val="2.8396808836878493E-3"/>
                  <c:y val="-1.004437100417567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D11-4418-A675-876205FEB542}"/>
                </c:ext>
              </c:extLst>
            </c:dLbl>
            <c:dLbl>
              <c:idx val="5"/>
              <c:layout>
                <c:manualLayout>
                  <c:x val="3.3169625001042936E-3"/>
                  <c:y val="1.388350651018425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D11-4418-A675-876205FEB542}"/>
                </c:ext>
              </c:extLst>
            </c:dLbl>
            <c:dLbl>
              <c:idx val="6"/>
              <c:layout>
                <c:manualLayout>
                  <c:x val="2.2217518840534304E-3"/>
                  <c:y val="1.3052757665675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D11-4418-A675-876205FEB542}"/>
                </c:ext>
              </c:extLst>
            </c:dLbl>
            <c:dLbl>
              <c:idx val="7"/>
              <c:layout>
                <c:manualLayout>
                  <c:x val="5.4355275630559169E-3"/>
                  <c:y val="-8.0631505496466188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D11-4418-A675-876205FEB542}"/>
                </c:ext>
              </c:extLst>
            </c:dLbl>
            <c:dLbl>
              <c:idx val="8"/>
              <c:layout>
                <c:manualLayout>
                  <c:x val="-2.1138824926871021E-3"/>
                  <c:y val="3.0968407678345893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D11-4418-A675-876205FEB542}"/>
                </c:ext>
              </c:extLst>
            </c:dLbl>
            <c:dLbl>
              <c:idx val="9"/>
              <c:layout>
                <c:manualLayout>
                  <c:x val="-8.0656847118167462E-3"/>
                  <c:y val="5.185096373305885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D11-4418-A675-876205FEB542}"/>
                </c:ext>
              </c:extLst>
            </c:dLbl>
            <c:dLbl>
              <c:idx val="11"/>
              <c:layout>
                <c:manualLayout>
                  <c:x val="-5.5131730918057918E-3"/>
                  <c:y val="4.3488357204573083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D11-4418-A675-876205FEB542}"/>
                </c:ext>
              </c:extLst>
            </c:dLbl>
            <c:dLbl>
              <c:idx val="12"/>
              <c:layout>
                <c:manualLayout>
                  <c:x val="6.4659484341740448E-3"/>
                  <c:y val="-1.399336385852344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8D11-4418-A675-876205FEB542}"/>
                </c:ext>
              </c:extLst>
            </c:dLbl>
            <c:dLbl>
              <c:idx val="13"/>
              <c:layout>
                <c:manualLayout>
                  <c:x val="-1.531523999534808E-2"/>
                  <c:y val="-2.767931655091869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8D11-4418-A675-876205FEB542}"/>
                </c:ext>
              </c:extLst>
            </c:dLbl>
            <c:dLbl>
              <c:idx val="14"/>
              <c:layout>
                <c:manualLayout>
                  <c:x val="1.8479976393034855E-3"/>
                  <c:y val="1.9225035959340658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8D11-4418-A675-876205FEB542}"/>
                </c:ext>
              </c:extLst>
            </c:dLbl>
            <c:dLbl>
              <c:idx val="15"/>
              <c:layout>
                <c:manualLayout>
                  <c:x val="-1.2685338259510768E-2"/>
                  <c:y val="1.319310989863952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8D11-4418-A675-876205FEB542}"/>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'Jednostki_realizacja (2)'!$A$4:$A$19</c:f>
              <c:strCache>
                <c:ptCount val="16"/>
                <c:pt idx="0">
                  <c:v>PGWWP: RZGW, ZZ; WIOŚ/GIOŚ</c:v>
                </c:pt>
                <c:pt idx="1">
                  <c:v>PGL LP, RDLP</c:v>
                </c:pt>
                <c:pt idx="2">
                  <c:v>gmina lub przedsiębiorstwo wodociągowo-kanalizacyjne</c:v>
                </c:pt>
                <c:pt idx="3">
                  <c:v>gmina</c:v>
                </c:pt>
                <c:pt idx="4">
                  <c:v>Inspekcja Ochrony Środowiska</c:v>
                </c:pt>
                <c:pt idx="5">
                  <c:v>IMGW</c:v>
                </c:pt>
                <c:pt idx="6">
                  <c:v>Oddziały Terenowe KOWR, ZZ, właściciele urządzeń wodnych</c:v>
                </c:pt>
                <c:pt idx="7">
                  <c:v>województwo, powiat i gmina</c:v>
                </c:pt>
                <c:pt idx="8">
                  <c:v>organy właściwe w sprawach pozwoleń wodnoprawnych</c:v>
                </c:pt>
                <c:pt idx="9">
                  <c:v>PGWWP: RZGW</c:v>
                </c:pt>
                <c:pt idx="10">
                  <c:v>sprawujący zarząd i sprawujący nadzór nad obszarami chronionymi</c:v>
                </c:pt>
                <c:pt idx="11">
                  <c:v>właściciel wód obowiązany do utrzymania wód</c:v>
                </c:pt>
                <c:pt idx="12">
                  <c:v>właściciele nieruchomości, właściciele urządzeń melioracji wodnych, gminy</c:v>
                </c:pt>
                <c:pt idx="13">
                  <c:v>PGWWP: ZZ; właściciel urządzenia wodnego</c:v>
                </c:pt>
                <c:pt idx="14">
                  <c:v>wojewódzki inspektor ochrony roślin i nasiennictwa</c:v>
                </c:pt>
                <c:pt idx="15">
                  <c:v>wojewódzkie ośrodki doradztwa rolniczego</c:v>
                </c:pt>
              </c:strCache>
            </c:strRef>
          </c:cat>
          <c:val>
            <c:numRef>
              <c:f>'Jednostki_realizacja (2)'!$AC$4:$AC$19</c:f>
              <c:numCache>
                <c:formatCode>0.00%</c:formatCode>
                <c:ptCount val="16"/>
                <c:pt idx="0">
                  <c:v>8.3661417322834653E-3</c:v>
                </c:pt>
                <c:pt idx="1">
                  <c:v>6.889763779527559E-3</c:v>
                </c:pt>
                <c:pt idx="2">
                  <c:v>0.17372047244094488</c:v>
                </c:pt>
                <c:pt idx="3">
                  <c:v>1.4763779527559055E-3</c:v>
                </c:pt>
                <c:pt idx="4">
                  <c:v>8.4645669291338585E-2</c:v>
                </c:pt>
                <c:pt idx="5">
                  <c:v>1.0334645669291339E-2</c:v>
                </c:pt>
                <c:pt idx="6">
                  <c:v>1.968503937007874E-3</c:v>
                </c:pt>
                <c:pt idx="7">
                  <c:v>6.1515748031496065E-2</c:v>
                </c:pt>
                <c:pt idx="8">
                  <c:v>2.5098425196850394E-2</c:v>
                </c:pt>
                <c:pt idx="9">
                  <c:v>2.6082677165354329E-2</c:v>
                </c:pt>
                <c:pt idx="10">
                  <c:v>0.42076771653543305</c:v>
                </c:pt>
                <c:pt idx="11">
                  <c:v>2.312992125984252E-2</c:v>
                </c:pt>
                <c:pt idx="12">
                  <c:v>9.8425196850393699E-4</c:v>
                </c:pt>
                <c:pt idx="13">
                  <c:v>3.0511811023622049E-2</c:v>
                </c:pt>
                <c:pt idx="14">
                  <c:v>1.7224409448818898E-2</c:v>
                </c:pt>
                <c:pt idx="15">
                  <c:v>7.6279527559055121E-2</c:v>
                </c:pt>
              </c:numCache>
            </c:numRef>
          </c:val>
          <c:extLst>
            <c:ext xmlns:c16="http://schemas.microsoft.com/office/drawing/2014/chart" uri="{C3380CC4-5D6E-409C-BE32-E72D297353CC}">
              <c16:uniqueId val="{00000020-8D11-4418-A675-876205FEB542}"/>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4912416354395988"/>
          <c:y val="4.8969291840591685E-2"/>
          <c:w val="0.44438834819864925"/>
          <c:h val="0.90206141631881664"/>
        </c:manualLayout>
      </c:layout>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solidFill>
        <a:schemeClr val="bg1"/>
      </a:solidFill>
      <a:round/>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1636406143096"/>
          <c:y val="6.6762965770983757E-2"/>
          <c:w val="0.44341402103705474"/>
          <c:h val="0.93323703422901627"/>
        </c:manualLayout>
      </c:layout>
      <c:barChart>
        <c:barDir val="bar"/>
        <c:grouping val="clustered"/>
        <c:varyColors val="0"/>
        <c:ser>
          <c:idx val="0"/>
          <c:order val="0"/>
          <c:tx>
            <c:strRef>
              <c:f>'Jednostki_realizacja (3)'!$A$4</c:f>
              <c:strCache>
                <c:ptCount val="1"/>
                <c:pt idx="0">
                  <c:v>PGWWP: RZGW, ZZ; WIOŚ/GIOŚ</c:v>
                </c:pt>
              </c:strCache>
            </c:strRef>
          </c:tx>
          <c:spPr>
            <a:solidFill>
              <a:schemeClr val="accent1"/>
            </a:solidFill>
            <a:ln>
              <a:noFill/>
            </a:ln>
            <a:effectLst>
              <a:outerShdw blurRad="254000" sx="102000" sy="102000" algn="ctr" rotWithShape="0">
                <a:prstClr val="black">
                  <a:alpha val="20000"/>
                </a:prstClr>
              </a:outerShdw>
            </a:effectLst>
          </c:spPr>
          <c:invertIfNegative val="0"/>
          <c:dPt>
            <c:idx val="0"/>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61C-4664-9969-B64CAECDC998}"/>
              </c:ext>
            </c:extLst>
          </c:dPt>
          <c:dPt>
            <c:idx val="1"/>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61C-4664-9969-B64CAECDC998}"/>
              </c:ext>
            </c:extLst>
          </c:dPt>
          <c:dPt>
            <c:idx val="2"/>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61C-4664-9969-B64CAECDC998}"/>
              </c:ext>
            </c:extLst>
          </c:dPt>
          <c:dPt>
            <c:idx val="3"/>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61C-4664-9969-B64CAECDC998}"/>
              </c:ext>
            </c:extLst>
          </c:dPt>
          <c:dPt>
            <c:idx val="4"/>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961C-4664-9969-B64CAECDC998}"/>
              </c:ext>
            </c:extLst>
          </c:dPt>
          <c:dPt>
            <c:idx val="5"/>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961C-4664-9969-B64CAECDC998}"/>
              </c:ext>
            </c:extLst>
          </c:dPt>
          <c:dPt>
            <c:idx val="6"/>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961C-4664-9969-B64CAECDC998}"/>
              </c:ext>
            </c:extLst>
          </c:dPt>
          <c:dPt>
            <c:idx val="7"/>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961C-4664-9969-B64CAECDC998}"/>
              </c:ext>
            </c:extLst>
          </c:dPt>
          <c:dPt>
            <c:idx val="8"/>
            <c:invertIfNegative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961C-4664-9969-B64CAECDC998}"/>
              </c:ext>
            </c:extLst>
          </c:dPt>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(3)'!$AD$4</c:f>
              <c:numCache>
                <c:formatCode>0.00%</c:formatCode>
                <c:ptCount val="1"/>
                <c:pt idx="0">
                  <c:v>0.16494845360824742</c:v>
                </c:pt>
              </c:numCache>
            </c:numRef>
          </c:val>
          <c:extLst>
            <c:ext xmlns:c16="http://schemas.microsoft.com/office/drawing/2014/chart" uri="{C3380CC4-5D6E-409C-BE32-E72D297353CC}">
              <c16:uniqueId val="{00000012-961C-4664-9969-B64CAECDC998}"/>
            </c:ext>
          </c:extLst>
        </c:ser>
        <c:ser>
          <c:idx val="1"/>
          <c:order val="1"/>
          <c:tx>
            <c:strRef>
              <c:f>'Jednostki_realizacja (3)'!$A$5</c:f>
              <c:strCache>
                <c:ptCount val="1"/>
                <c:pt idx="0">
                  <c:v>PGL LP, RDLP</c:v>
                </c:pt>
              </c:strCache>
            </c:strRef>
          </c:tx>
          <c:spPr>
            <a:solidFill>
              <a:schemeClr val="accent2"/>
            </a:solidFill>
            <a:ln>
              <a:noFill/>
            </a:ln>
            <a:effectLst>
              <a:outerShdw blurRad="254000" sx="102000" sy="102000" algn="ctr" rotWithShape="0">
                <a:prstClr val="black">
                  <a:alpha val="20000"/>
                </a:prstClr>
              </a:outerShdw>
            </a:effectLst>
          </c:spPr>
          <c:invertIfNegative val="0"/>
          <c:val>
            <c:numRef>
              <c:f>'Jednostki_realizacja (3)'!$AD$5</c:f>
            </c:numRef>
          </c:val>
          <c:extLst>
            <c:ext xmlns:c16="http://schemas.microsoft.com/office/drawing/2014/chart" uri="{C3380CC4-5D6E-409C-BE32-E72D297353CC}">
              <c16:uniqueId val="{00000013-961C-4664-9969-B64CAECDC998}"/>
            </c:ext>
          </c:extLst>
        </c:ser>
        <c:ser>
          <c:idx val="2"/>
          <c:order val="2"/>
          <c:tx>
            <c:strRef>
              <c:f>'Jednostki_realizacja (3)'!$A$6</c:f>
              <c:strCache>
                <c:ptCount val="1"/>
                <c:pt idx="0">
                  <c:v>gmina lub przedsiębiorstwo wodociągowo-kanalizacyjne</c:v>
                </c:pt>
              </c:strCache>
            </c:strRef>
          </c:tx>
          <c:spPr>
            <a:solidFill>
              <a:schemeClr val="accent3"/>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(3)'!$AD$6</c:f>
              <c:numCache>
                <c:formatCode>0.00%</c:formatCode>
                <c:ptCount val="1"/>
                <c:pt idx="0">
                  <c:v>0.21649484536082475</c:v>
                </c:pt>
              </c:numCache>
            </c:numRef>
          </c:val>
          <c:extLst>
            <c:ext xmlns:c16="http://schemas.microsoft.com/office/drawing/2014/chart" uri="{C3380CC4-5D6E-409C-BE32-E72D297353CC}">
              <c16:uniqueId val="{00000014-961C-4664-9969-B64CAECDC998}"/>
            </c:ext>
          </c:extLst>
        </c:ser>
        <c:ser>
          <c:idx val="3"/>
          <c:order val="3"/>
          <c:tx>
            <c:strRef>
              <c:f>'Jednostki_realizacja (3)'!$A$7</c:f>
              <c:strCache>
                <c:ptCount val="1"/>
                <c:pt idx="0">
                  <c:v>gmina</c:v>
                </c:pt>
              </c:strCache>
            </c:strRef>
          </c:tx>
          <c:spPr>
            <a:solidFill>
              <a:schemeClr val="accent4"/>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(3)'!$AD$7</c:f>
              <c:numCache>
                <c:formatCode>0.00%</c:formatCode>
                <c:ptCount val="1"/>
                <c:pt idx="0">
                  <c:v>3.0927835051546393E-2</c:v>
                </c:pt>
              </c:numCache>
            </c:numRef>
          </c:val>
          <c:extLst>
            <c:ext xmlns:c16="http://schemas.microsoft.com/office/drawing/2014/chart" uri="{C3380CC4-5D6E-409C-BE32-E72D297353CC}">
              <c16:uniqueId val="{00000015-961C-4664-9969-B64CAECDC998}"/>
            </c:ext>
          </c:extLst>
        </c:ser>
        <c:ser>
          <c:idx val="4"/>
          <c:order val="4"/>
          <c:tx>
            <c:strRef>
              <c:f>'Jednostki_realizacja (3)'!$A$8</c:f>
              <c:strCache>
                <c:ptCount val="1"/>
                <c:pt idx="0">
                  <c:v>Inspekcja Ochrony Środowiska</c:v>
                </c:pt>
              </c:strCache>
            </c:strRef>
          </c:tx>
          <c:spPr>
            <a:solidFill>
              <a:schemeClr val="accent5"/>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(3)'!$AD$8</c:f>
              <c:numCache>
                <c:formatCode>0.00%</c:formatCode>
                <c:ptCount val="1"/>
                <c:pt idx="0">
                  <c:v>0.1134020618556701</c:v>
                </c:pt>
              </c:numCache>
            </c:numRef>
          </c:val>
          <c:extLst>
            <c:ext xmlns:c16="http://schemas.microsoft.com/office/drawing/2014/chart" uri="{C3380CC4-5D6E-409C-BE32-E72D297353CC}">
              <c16:uniqueId val="{00000016-961C-4664-9969-B64CAECDC998}"/>
            </c:ext>
          </c:extLst>
        </c:ser>
        <c:ser>
          <c:idx val="5"/>
          <c:order val="5"/>
          <c:tx>
            <c:strRef>
              <c:f>'Jednostki_realizacja (3)'!$A$9</c:f>
              <c:strCache>
                <c:ptCount val="1"/>
                <c:pt idx="0">
                  <c:v>IMGW</c:v>
                </c:pt>
              </c:strCache>
            </c:strRef>
          </c:tx>
          <c:spPr>
            <a:solidFill>
              <a:schemeClr val="accent6"/>
            </a:solidFill>
            <a:ln>
              <a:noFill/>
            </a:ln>
            <a:effectLst>
              <a:outerShdw blurRad="254000" sx="102000" sy="102000" algn="ctr" rotWithShape="0">
                <a:prstClr val="black">
                  <a:alpha val="20000"/>
                </a:prstClr>
              </a:outerShdw>
            </a:effectLst>
          </c:spPr>
          <c:invertIfNegative val="0"/>
          <c:val>
            <c:numRef>
              <c:f>'Jednostki_realizacja (3)'!$AD$9</c:f>
            </c:numRef>
          </c:val>
          <c:extLst>
            <c:ext xmlns:c16="http://schemas.microsoft.com/office/drawing/2014/chart" uri="{C3380CC4-5D6E-409C-BE32-E72D297353CC}">
              <c16:uniqueId val="{00000017-961C-4664-9969-B64CAECDC998}"/>
            </c:ext>
          </c:extLst>
        </c:ser>
        <c:ser>
          <c:idx val="6"/>
          <c:order val="6"/>
          <c:tx>
            <c:strRef>
              <c:f>'Jednostki_realizacja (3)'!$A$10</c:f>
              <c:strCache>
                <c:ptCount val="1"/>
                <c:pt idx="0">
                  <c:v>Oddziały Terenowe KOWR, ZZ, właściciele urządzeń wodnych</c:v>
                </c:pt>
              </c:strCache>
            </c:strRef>
          </c:tx>
          <c:spPr>
            <a:solidFill>
              <a:schemeClr val="accent1">
                <a:lumMod val="60000"/>
              </a:schemeClr>
            </a:solidFill>
            <a:ln>
              <a:noFill/>
            </a:ln>
            <a:effectLst>
              <a:outerShdw blurRad="254000" sx="102000" sy="102000" algn="ctr" rotWithShape="0">
                <a:prstClr val="black">
                  <a:alpha val="20000"/>
                </a:prstClr>
              </a:outerShdw>
            </a:effectLst>
          </c:spPr>
          <c:invertIfNegative val="0"/>
          <c:val>
            <c:numRef>
              <c:f>'Jednostki_realizacja (3)'!$AD$10</c:f>
            </c:numRef>
          </c:val>
          <c:extLst>
            <c:ext xmlns:c16="http://schemas.microsoft.com/office/drawing/2014/chart" uri="{C3380CC4-5D6E-409C-BE32-E72D297353CC}">
              <c16:uniqueId val="{00000018-961C-4664-9969-B64CAECDC998}"/>
            </c:ext>
          </c:extLst>
        </c:ser>
        <c:ser>
          <c:idx val="7"/>
          <c:order val="7"/>
          <c:tx>
            <c:strRef>
              <c:f>'Jednostki_realizacja (3)'!$A$11</c:f>
              <c:strCache>
                <c:ptCount val="1"/>
                <c:pt idx="0">
                  <c:v>województwo, powiat i gmina</c:v>
                </c:pt>
              </c:strCache>
            </c:strRef>
          </c:tx>
          <c:spPr>
            <a:solidFill>
              <a:schemeClr val="accent2">
                <a:lumMod val="6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(3)'!$AD$11</c:f>
              <c:numCache>
                <c:formatCode>0.00%</c:formatCode>
                <c:ptCount val="1"/>
                <c:pt idx="0">
                  <c:v>0.18556701030927836</c:v>
                </c:pt>
              </c:numCache>
            </c:numRef>
          </c:val>
          <c:extLst>
            <c:ext xmlns:c16="http://schemas.microsoft.com/office/drawing/2014/chart" uri="{C3380CC4-5D6E-409C-BE32-E72D297353CC}">
              <c16:uniqueId val="{00000019-961C-4664-9969-B64CAECDC998}"/>
            </c:ext>
          </c:extLst>
        </c:ser>
        <c:ser>
          <c:idx val="8"/>
          <c:order val="8"/>
          <c:tx>
            <c:strRef>
              <c:f>'Jednostki_realizacja (3)'!$A$12</c:f>
              <c:strCache>
                <c:ptCount val="1"/>
                <c:pt idx="0">
                  <c:v>organy właściwe w sprawach pozwoleń wodnoprawnych</c:v>
                </c:pt>
              </c:strCache>
            </c:strRef>
          </c:tx>
          <c:spPr>
            <a:solidFill>
              <a:schemeClr val="accent3">
                <a:lumMod val="60000"/>
              </a:schemeClr>
            </a:solidFill>
            <a:ln>
              <a:noFill/>
            </a:ln>
            <a:effectLst>
              <a:outerShdw blurRad="254000" sx="102000" sy="102000" algn="ctr" rotWithShape="0">
                <a:prstClr val="black">
                  <a:alpha val="20000"/>
                </a:prstClr>
              </a:outerShdw>
            </a:effectLst>
          </c:spPr>
          <c:invertIfNegative val="0"/>
          <c:val>
            <c:numRef>
              <c:f>'Jednostki_realizacja (3)'!$AD$12</c:f>
            </c:numRef>
          </c:val>
          <c:extLst>
            <c:ext xmlns:c16="http://schemas.microsoft.com/office/drawing/2014/chart" uri="{C3380CC4-5D6E-409C-BE32-E72D297353CC}">
              <c16:uniqueId val="{0000001A-961C-4664-9969-B64CAECDC998}"/>
            </c:ext>
          </c:extLst>
        </c:ser>
        <c:ser>
          <c:idx val="9"/>
          <c:order val="9"/>
          <c:tx>
            <c:strRef>
              <c:f>'Jednostki_realizacja (3)'!$A$13</c:f>
              <c:strCache>
                <c:ptCount val="1"/>
                <c:pt idx="0">
                  <c:v>PGWWP: RZGW</c:v>
                </c:pt>
              </c:strCache>
            </c:strRef>
          </c:tx>
          <c:spPr>
            <a:solidFill>
              <a:schemeClr val="accent4">
                <a:lumMod val="60000"/>
              </a:schemeClr>
            </a:solidFill>
            <a:ln>
              <a:noFill/>
            </a:ln>
            <a:effectLst>
              <a:outerShdw blurRad="254000" sx="102000" sy="102000" algn="ctr" rotWithShape="0">
                <a:prstClr val="black">
                  <a:alpha val="20000"/>
                </a:prstClr>
              </a:outerShdw>
            </a:effectLst>
          </c:spPr>
          <c:invertIfNegative val="0"/>
          <c:val>
            <c:numRef>
              <c:f>'Jednostki_realizacja (3)'!$AD$13</c:f>
            </c:numRef>
          </c:val>
          <c:extLst>
            <c:ext xmlns:c16="http://schemas.microsoft.com/office/drawing/2014/chart" uri="{C3380CC4-5D6E-409C-BE32-E72D297353CC}">
              <c16:uniqueId val="{0000001B-961C-4664-9969-B64CAECDC998}"/>
            </c:ext>
          </c:extLst>
        </c:ser>
        <c:ser>
          <c:idx val="10"/>
          <c:order val="10"/>
          <c:tx>
            <c:strRef>
              <c:f>'Jednostki_realizacja (3)'!$A$14</c:f>
              <c:strCache>
                <c:ptCount val="1"/>
                <c:pt idx="0">
                  <c:v>sprawujący zarząd i sprawujący nadzór nad obszarami chronionymi</c:v>
                </c:pt>
              </c:strCache>
            </c:strRef>
          </c:tx>
          <c:spPr>
            <a:solidFill>
              <a:schemeClr val="accent5">
                <a:lumMod val="6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(3)'!$AD$14</c:f>
              <c:numCache>
                <c:formatCode>0.00%</c:formatCode>
                <c:ptCount val="1"/>
                <c:pt idx="0">
                  <c:v>8.247422680412371E-2</c:v>
                </c:pt>
              </c:numCache>
            </c:numRef>
          </c:val>
          <c:extLst>
            <c:ext xmlns:c16="http://schemas.microsoft.com/office/drawing/2014/chart" uri="{C3380CC4-5D6E-409C-BE32-E72D297353CC}">
              <c16:uniqueId val="{0000001C-961C-4664-9969-B64CAECDC998}"/>
            </c:ext>
          </c:extLst>
        </c:ser>
        <c:ser>
          <c:idx val="11"/>
          <c:order val="11"/>
          <c:tx>
            <c:strRef>
              <c:f>'Jednostki_realizacja (3)'!$A$15</c:f>
              <c:strCache>
                <c:ptCount val="1"/>
                <c:pt idx="0">
                  <c:v>właściciel wód obowiązany do utrzymania wód</c:v>
                </c:pt>
              </c:strCache>
            </c:strRef>
          </c:tx>
          <c:spPr>
            <a:solidFill>
              <a:schemeClr val="accent6">
                <a:lumMod val="6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(3)'!$AD$15</c:f>
              <c:numCache>
                <c:formatCode>0.00%</c:formatCode>
                <c:ptCount val="1"/>
                <c:pt idx="0">
                  <c:v>4.1237113402061855E-2</c:v>
                </c:pt>
              </c:numCache>
            </c:numRef>
          </c:val>
          <c:extLst>
            <c:ext xmlns:c16="http://schemas.microsoft.com/office/drawing/2014/chart" uri="{C3380CC4-5D6E-409C-BE32-E72D297353CC}">
              <c16:uniqueId val="{0000001D-961C-4664-9969-B64CAECDC998}"/>
            </c:ext>
          </c:extLst>
        </c:ser>
        <c:ser>
          <c:idx val="12"/>
          <c:order val="12"/>
          <c:tx>
            <c:strRef>
              <c:f>'Jednostki_realizacja (3)'!$A$16</c:f>
              <c:strCache>
                <c:ptCount val="1"/>
                <c:pt idx="0">
                  <c:v>właściciele nieruchomości, właściciele urządzeń melioracji wodnych, gminy</c:v>
                </c:pt>
              </c:strCache>
            </c:strRef>
          </c:tx>
          <c:spPr>
            <a:solidFill>
              <a:schemeClr val="accent1">
                <a:lumMod val="80000"/>
                <a:lumOff val="20000"/>
              </a:schemeClr>
            </a:solidFill>
            <a:ln>
              <a:noFill/>
            </a:ln>
            <a:effectLst>
              <a:outerShdw blurRad="254000" sx="102000" sy="102000" algn="ctr" rotWithShape="0">
                <a:prstClr val="black">
                  <a:alpha val="20000"/>
                </a:prstClr>
              </a:outerShdw>
            </a:effectLst>
          </c:spPr>
          <c:invertIfNegative val="0"/>
          <c:val>
            <c:numRef>
              <c:f>'Jednostki_realizacja (3)'!$AD$16</c:f>
            </c:numRef>
          </c:val>
          <c:extLst>
            <c:ext xmlns:c16="http://schemas.microsoft.com/office/drawing/2014/chart" uri="{C3380CC4-5D6E-409C-BE32-E72D297353CC}">
              <c16:uniqueId val="{0000001E-961C-4664-9969-B64CAECDC998}"/>
            </c:ext>
          </c:extLst>
        </c:ser>
        <c:ser>
          <c:idx val="13"/>
          <c:order val="13"/>
          <c:tx>
            <c:strRef>
              <c:f>'Jednostki_realizacja (3)'!$A$17</c:f>
              <c:strCache>
                <c:ptCount val="1"/>
                <c:pt idx="0">
                  <c:v>PGWWP: ZZ; właściciel urządzenia wodnego</c:v>
                </c:pt>
              </c:strCache>
            </c:strRef>
          </c:tx>
          <c:spPr>
            <a:solidFill>
              <a:schemeClr val="accent2">
                <a:lumMod val="80000"/>
                <a:lumOff val="20000"/>
              </a:schemeClr>
            </a:solidFill>
            <a:ln>
              <a:noFill/>
            </a:ln>
            <a:effectLst>
              <a:outerShdw blurRad="254000" sx="102000" sy="102000" algn="ctr" rotWithShape="0">
                <a:prstClr val="black">
                  <a:alpha val="20000"/>
                </a:prstClr>
              </a:outerShdw>
            </a:effectLst>
          </c:spPr>
          <c:invertIfNegative val="0"/>
          <c:val>
            <c:numRef>
              <c:f>'Jednostki_realizacja (3)'!$AD$17</c:f>
            </c:numRef>
          </c:val>
          <c:extLst>
            <c:ext xmlns:c16="http://schemas.microsoft.com/office/drawing/2014/chart" uri="{C3380CC4-5D6E-409C-BE32-E72D297353CC}">
              <c16:uniqueId val="{0000001F-961C-4664-9969-B64CAECDC998}"/>
            </c:ext>
          </c:extLst>
        </c:ser>
        <c:ser>
          <c:idx val="14"/>
          <c:order val="14"/>
          <c:tx>
            <c:strRef>
              <c:f>'Jednostki_realizacja (3)'!$A$18</c:f>
              <c:strCache>
                <c:ptCount val="1"/>
                <c:pt idx="0">
                  <c:v>wojewódzki inspektor ochrony roślin i nasiennictwa</c:v>
                </c:pt>
              </c:strCache>
            </c:strRef>
          </c:tx>
          <c:spPr>
            <a:solidFill>
              <a:schemeClr val="accent3">
                <a:lumMod val="80000"/>
                <a:lumOff val="2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(3)'!$AD$18</c:f>
              <c:numCache>
                <c:formatCode>0.00%</c:formatCode>
                <c:ptCount val="1"/>
                <c:pt idx="0">
                  <c:v>5.1546391752577317E-2</c:v>
                </c:pt>
              </c:numCache>
            </c:numRef>
          </c:val>
          <c:extLst>
            <c:ext xmlns:c16="http://schemas.microsoft.com/office/drawing/2014/chart" uri="{C3380CC4-5D6E-409C-BE32-E72D297353CC}">
              <c16:uniqueId val="{00000020-961C-4664-9969-B64CAECDC998}"/>
            </c:ext>
          </c:extLst>
        </c:ser>
        <c:ser>
          <c:idx val="15"/>
          <c:order val="15"/>
          <c:tx>
            <c:strRef>
              <c:f>'Jednostki_realizacja (3)'!$A$19</c:f>
              <c:strCache>
                <c:ptCount val="1"/>
                <c:pt idx="0">
                  <c:v>wojewódzkie ośrodki doradztwa rolniczego</c:v>
                </c:pt>
              </c:strCache>
            </c:strRef>
          </c:tx>
          <c:spPr>
            <a:solidFill>
              <a:schemeClr val="accent4">
                <a:lumMod val="80000"/>
                <a:lumOff val="2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Roboto" panose="02000000000000000000" pitchFamily="2" charset="0"/>
                    <a:ea typeface="Roboto" panose="02000000000000000000" pitchFamily="2" charset="0"/>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'Jednostki_realizacja (3)'!$AD$19</c:f>
              <c:numCache>
                <c:formatCode>0.00%</c:formatCode>
                <c:ptCount val="1"/>
                <c:pt idx="0">
                  <c:v>0.1134020618556701</c:v>
                </c:pt>
              </c:numCache>
            </c:numRef>
          </c:val>
          <c:extLst>
            <c:ext xmlns:c16="http://schemas.microsoft.com/office/drawing/2014/chart" uri="{C3380CC4-5D6E-409C-BE32-E72D297353CC}">
              <c16:uniqueId val="{00000021-961C-4664-9969-B64CAECDC998}"/>
            </c:ext>
          </c:extLst>
        </c:ser>
        <c:dLbls>
          <c:showLegendKey val="0"/>
          <c:showVal val="0"/>
          <c:showCatName val="0"/>
          <c:showSerName val="0"/>
          <c:showPercent val="0"/>
          <c:showBubbleSize val="0"/>
        </c:dLbls>
        <c:gapWidth val="100"/>
        <c:axId val="585294664"/>
        <c:axId val="585297288"/>
      </c:barChart>
      <c:valAx>
        <c:axId val="585297288"/>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pl-PL"/>
          </a:p>
        </c:txPr>
        <c:crossAx val="585294664"/>
        <c:crosses val="autoZero"/>
        <c:crossBetween val="between"/>
      </c:valAx>
      <c:catAx>
        <c:axId val="585294664"/>
        <c:scaling>
          <c:orientation val="minMax"/>
        </c:scaling>
        <c:delete val="1"/>
        <c:axPos val="l"/>
        <c:majorTickMark val="out"/>
        <c:minorTickMark val="none"/>
        <c:tickLblPos val="nextTo"/>
        <c:crossAx val="585297288"/>
        <c:crosses val="autoZero"/>
        <c:auto val="1"/>
        <c:lblAlgn val="ctr"/>
        <c:lblOffset val="100"/>
        <c:noMultiLvlLbl val="0"/>
      </c:catAx>
      <c:spPr>
        <a:noFill/>
        <a:ln>
          <a:noFill/>
        </a:ln>
        <a:effectLst/>
      </c:spPr>
    </c:plotArea>
    <c:legend>
      <c:legendPos val="r"/>
      <c:layout>
        <c:manualLayout>
          <c:xMode val="edge"/>
          <c:yMode val="edge"/>
          <c:x val="0.61144836814888082"/>
          <c:y val="4.6092093670299095E-2"/>
          <c:w val="0.37729784231161145"/>
          <c:h val="0.90854950177058558"/>
        </c:manualLayout>
      </c:layout>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solidFill>
        <a:schemeClr val="bg1"/>
      </a:solidFill>
      <a:round/>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Harmonogram!$B$36</c:f>
              <c:strCache>
                <c:ptCount val="1"/>
                <c:pt idx="0">
                  <c:v>2023</c:v>
                </c:pt>
              </c:strCache>
            </c:strRef>
          </c:tx>
          <c:spPr>
            <a:solidFill>
              <a:schemeClr val="accent1"/>
            </a:solidFill>
            <a:ln>
              <a:noFill/>
            </a:ln>
            <a:effectLst>
              <a:outerShdw blurRad="254000" sx="102000" sy="102000" algn="ctr" rotWithShape="0">
                <a:prstClr val="black">
                  <a:alpha val="20000"/>
                </a:prstClr>
              </a:outerShdw>
            </a:effectLst>
          </c:spPr>
          <c:invertIfNegative val="0"/>
          <c:val>
            <c:numRef>
              <c:f>Harmonogram!$B$45</c:f>
            </c:numRef>
          </c:val>
          <c:extLst>
            <c:ext xmlns:c16="http://schemas.microsoft.com/office/drawing/2014/chart" uri="{C3380CC4-5D6E-409C-BE32-E72D297353CC}">
              <c16:uniqueId val="{00000000-C938-46C1-B7A2-83D47F0FF9DF}"/>
            </c:ext>
          </c:extLst>
        </c:ser>
        <c:ser>
          <c:idx val="1"/>
          <c:order val="1"/>
          <c:tx>
            <c:strRef>
              <c:f>Harmonogram!$C$36</c:f>
              <c:strCache>
                <c:ptCount val="1"/>
                <c:pt idx="0">
                  <c:v>2024</c:v>
                </c:pt>
              </c:strCache>
            </c:strRef>
          </c:tx>
          <c:spPr>
            <a:solidFill>
              <a:schemeClr val="accent2"/>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Harmonogram!$C$45</c:f>
              <c:numCache>
                <c:formatCode>0.00%</c:formatCode>
                <c:ptCount val="1"/>
                <c:pt idx="0">
                  <c:v>0.1134020618556701</c:v>
                </c:pt>
              </c:numCache>
            </c:numRef>
          </c:val>
          <c:extLst>
            <c:ext xmlns:c16="http://schemas.microsoft.com/office/drawing/2014/chart" uri="{C3380CC4-5D6E-409C-BE32-E72D297353CC}">
              <c16:uniqueId val="{00000001-C938-46C1-B7A2-83D47F0FF9DF}"/>
            </c:ext>
          </c:extLst>
        </c:ser>
        <c:ser>
          <c:idx val="2"/>
          <c:order val="2"/>
          <c:tx>
            <c:strRef>
              <c:f>Harmonogram!$D$36</c:f>
              <c:strCache>
                <c:ptCount val="1"/>
                <c:pt idx="0">
                  <c:v>2025</c:v>
                </c:pt>
              </c:strCache>
            </c:strRef>
          </c:tx>
          <c:spPr>
            <a:solidFill>
              <a:schemeClr val="accent3"/>
            </a:solidFill>
            <a:ln>
              <a:noFill/>
            </a:ln>
            <a:effectLst>
              <a:outerShdw blurRad="254000" sx="102000" sy="102000" algn="ctr" rotWithShape="0">
                <a:prstClr val="black">
                  <a:alpha val="20000"/>
                </a:prstClr>
              </a:outerShdw>
            </a:effectLst>
          </c:spPr>
          <c:invertIfNegative val="0"/>
          <c:val>
            <c:numRef>
              <c:f>Harmonogram!$D$45</c:f>
            </c:numRef>
          </c:val>
          <c:extLst>
            <c:ext xmlns:c16="http://schemas.microsoft.com/office/drawing/2014/chart" uri="{C3380CC4-5D6E-409C-BE32-E72D297353CC}">
              <c16:uniqueId val="{00000002-C938-46C1-B7A2-83D47F0FF9DF}"/>
            </c:ext>
          </c:extLst>
        </c:ser>
        <c:ser>
          <c:idx val="3"/>
          <c:order val="3"/>
          <c:tx>
            <c:strRef>
              <c:f>Harmonogram!$E$36</c:f>
              <c:strCache>
                <c:ptCount val="1"/>
                <c:pt idx="0">
                  <c:v>2027</c:v>
                </c:pt>
              </c:strCache>
            </c:strRef>
          </c:tx>
          <c:spPr>
            <a:solidFill>
              <a:schemeClr val="accent4"/>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Harmonogram!$E$45</c:f>
              <c:numCache>
                <c:formatCode>0.00%</c:formatCode>
                <c:ptCount val="1"/>
                <c:pt idx="0">
                  <c:v>0.4329896907216495</c:v>
                </c:pt>
              </c:numCache>
            </c:numRef>
          </c:val>
          <c:extLst>
            <c:ext xmlns:c16="http://schemas.microsoft.com/office/drawing/2014/chart" uri="{C3380CC4-5D6E-409C-BE32-E72D297353CC}">
              <c16:uniqueId val="{00000003-C938-46C1-B7A2-83D47F0FF9DF}"/>
            </c:ext>
          </c:extLst>
        </c:ser>
        <c:ser>
          <c:idx val="4"/>
          <c:order val="4"/>
          <c:tx>
            <c:strRef>
              <c:f>Harmonogram!$F$36</c:f>
              <c:strCache>
                <c:ptCount val="1"/>
                <c:pt idx="0">
                  <c:v>2033</c:v>
                </c:pt>
              </c:strCache>
            </c:strRef>
          </c:tx>
          <c:spPr>
            <a:solidFill>
              <a:schemeClr val="accent5"/>
            </a:solidFill>
            <a:ln>
              <a:noFill/>
            </a:ln>
            <a:effectLst>
              <a:outerShdw blurRad="254000" sx="102000" sy="102000" algn="ctr" rotWithShape="0">
                <a:prstClr val="black">
                  <a:alpha val="20000"/>
                </a:prstClr>
              </a:outerShdw>
            </a:effectLst>
          </c:spPr>
          <c:invertIfNegative val="0"/>
          <c:val>
            <c:numRef>
              <c:f>Harmonogram!$F$45</c:f>
            </c:numRef>
          </c:val>
          <c:extLst>
            <c:ext xmlns:c16="http://schemas.microsoft.com/office/drawing/2014/chart" uri="{C3380CC4-5D6E-409C-BE32-E72D297353CC}">
              <c16:uniqueId val="{00000004-C938-46C1-B7A2-83D47F0FF9DF}"/>
            </c:ext>
          </c:extLst>
        </c:ser>
        <c:ser>
          <c:idx val="5"/>
          <c:order val="5"/>
          <c:tx>
            <c:strRef>
              <c:f>Harmonogram!$G$36</c:f>
              <c:strCache>
                <c:ptCount val="1"/>
                <c:pt idx="0">
                  <c:v>działania ciągłe w okresie obowiązywania PZO/PO</c:v>
                </c:pt>
              </c:strCache>
            </c:strRef>
          </c:tx>
          <c:spPr>
            <a:solidFill>
              <a:schemeClr val="accent6"/>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Harmonogram!$G$45</c:f>
              <c:numCache>
                <c:formatCode>0.00%</c:formatCode>
                <c:ptCount val="1"/>
                <c:pt idx="0">
                  <c:v>6.1855670103092786E-2</c:v>
                </c:pt>
              </c:numCache>
            </c:numRef>
          </c:val>
          <c:extLst>
            <c:ext xmlns:c16="http://schemas.microsoft.com/office/drawing/2014/chart" uri="{C3380CC4-5D6E-409C-BE32-E72D297353CC}">
              <c16:uniqueId val="{00000005-C938-46C1-B7A2-83D47F0FF9DF}"/>
            </c:ext>
          </c:extLst>
        </c:ser>
        <c:ser>
          <c:idx val="6"/>
          <c:order val="6"/>
          <c:tx>
            <c:strRef>
              <c:f>Harmonogram!$H$36</c:f>
              <c:strCache>
                <c:ptCount val="1"/>
                <c:pt idx="0">
                  <c:v>działania ciągłe</c:v>
                </c:pt>
              </c:strCache>
            </c:strRef>
          </c:tx>
          <c:spPr>
            <a:solidFill>
              <a:schemeClr val="accent1">
                <a:lumMod val="60000"/>
              </a:schemeClr>
            </a:solidFill>
            <a:ln>
              <a:noFill/>
            </a:ln>
            <a:effectLst>
              <a:outerShdw blurRad="254000" sx="102000" sy="102000" algn="ctr" rotWithShape="0">
                <a:prstClr val="black">
                  <a:alpha val="20000"/>
                </a:prstClr>
              </a:outerShdw>
            </a:effectLst>
          </c:spPr>
          <c:invertIfNegative val="0"/>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Harmonogram!$H$45</c:f>
              <c:numCache>
                <c:formatCode>0.00%</c:formatCode>
                <c:ptCount val="1"/>
                <c:pt idx="0">
                  <c:v>0.39175257731958762</c:v>
                </c:pt>
              </c:numCache>
            </c:numRef>
          </c:val>
          <c:extLst>
            <c:ext xmlns:c16="http://schemas.microsoft.com/office/drawing/2014/chart" uri="{C3380CC4-5D6E-409C-BE32-E72D297353CC}">
              <c16:uniqueId val="{00000006-C938-46C1-B7A2-83D47F0FF9DF}"/>
            </c:ext>
          </c:extLst>
        </c:ser>
        <c:dLbls>
          <c:showLegendKey val="0"/>
          <c:showVal val="0"/>
          <c:showCatName val="0"/>
          <c:showSerName val="0"/>
          <c:showPercent val="0"/>
          <c:showBubbleSize val="0"/>
        </c:dLbls>
        <c:gapWidth val="150"/>
        <c:axId val="728068072"/>
        <c:axId val="728067088"/>
      </c:barChart>
      <c:valAx>
        <c:axId val="728067088"/>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crossAx val="728068072"/>
        <c:crosses val="autoZero"/>
        <c:crossBetween val="between"/>
      </c:valAx>
      <c:catAx>
        <c:axId val="728068072"/>
        <c:scaling>
          <c:orientation val="minMax"/>
        </c:scaling>
        <c:delete val="1"/>
        <c:axPos val="l"/>
        <c:majorTickMark val="out"/>
        <c:minorTickMark val="none"/>
        <c:tickLblPos val="nextTo"/>
        <c:crossAx val="728067088"/>
        <c:crosses val="autoZero"/>
        <c:auto val="1"/>
        <c:lblAlgn val="ctr"/>
        <c:lblOffset val="100"/>
        <c:noMultiLvlLbl val="0"/>
      </c:catAx>
      <c:spPr>
        <a:noFill/>
        <a:ln>
          <a:solidFill>
            <a:sysClr val="window" lastClr="FFFFFF"/>
          </a:solidFill>
        </a:ln>
        <a:effectLst/>
      </c:spPr>
    </c:plotArea>
    <c:legend>
      <c:legendPos val="r"/>
      <c:overlay val="0"/>
      <c:spPr>
        <a:solidFill>
          <a:sysClr val="window" lastClr="FFFFFF"/>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Roboto" panose="02000000000000000000" pitchFamily="2" charset="0"/>
              <a:ea typeface="Roboto" panose="02000000000000000000" pitchFamily="2" charset="0"/>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solidFill>
        <a:sysClr val="window" lastClr="FFFFFF"/>
      </a:solidFill>
      <a:round/>
    </a:ln>
    <a:effectLst/>
  </c:spPr>
  <c:txPr>
    <a:bodyPr/>
    <a:lstStyle/>
    <a:p>
      <a:pPr>
        <a:defRPr/>
      </a:pPr>
      <a:endParaRPr lang="pl-PL"/>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spPr>
            <a:solidFill>
              <a:srgbClr val="FF0000"/>
            </a:solidFill>
          </c:spPr>
          <c:dPt>
            <c:idx val="0"/>
            <c:bubble3D val="0"/>
            <c:extLst>
              <c:ext xmlns:c16="http://schemas.microsoft.com/office/drawing/2014/chart" uri="{C3380CC4-5D6E-409C-BE32-E72D297353CC}">
                <c16:uniqueId val="{00000000-92EC-4D5C-89B6-EB2103E122B3}"/>
              </c:ext>
            </c:extLst>
          </c:dPt>
          <c:dPt>
            <c:idx val="1"/>
            <c:bubble3D val="0"/>
            <c:spPr>
              <a:solidFill>
                <a:schemeClr val="accent6"/>
              </a:solidFill>
              <a:effectLst>
                <a:outerShdw blurRad="50800" dist="38100" dir="5400000" algn="t" rotWithShape="0">
                  <a:prstClr val="black">
                    <a:alpha val="40000"/>
                  </a:prstClr>
                </a:outerShdw>
              </a:effectLst>
            </c:spPr>
            <c:extLst>
              <c:ext xmlns:c16="http://schemas.microsoft.com/office/drawing/2014/chart" uri="{C3380CC4-5D6E-409C-BE32-E72D297353CC}">
                <c16:uniqueId val="{00000002-92EC-4D5C-89B6-EB2103E122B3}"/>
              </c:ext>
            </c:extLst>
          </c:dPt>
          <c:dLbls>
            <c:spPr>
              <a:solidFill>
                <a:schemeClr val="tx1">
                  <a:alpha val="65000"/>
                </a:schemeClr>
              </a:solidFill>
              <a:effectLst>
                <a:outerShdw blurRad="50800" dist="38100" dir="2700000" algn="tl" rotWithShape="0">
                  <a:prstClr val="black">
                    <a:alpha val="40000"/>
                  </a:prstClr>
                </a:outerShdw>
              </a:effectLst>
            </c:spPr>
            <c:txPr>
              <a:bodyPr/>
              <a:lstStyle/>
              <a:p>
                <a:pPr>
                  <a:defRPr sz="1100" b="1">
                    <a:solidFill>
                      <a:schemeClr val="bg1"/>
                    </a:solidFill>
                  </a:defRPr>
                </a:pPr>
                <a:endParaRPr lang="pl-PL"/>
              </a:p>
            </c:txPr>
            <c:showLegendKey val="0"/>
            <c:showVal val="1"/>
            <c:showCatName val="0"/>
            <c:showSerName val="0"/>
            <c:showPercent val="0"/>
            <c:showBubbleSize val="0"/>
            <c:showLeaderLines val="1"/>
            <c:extLst>
              <c:ext xmlns:c15="http://schemas.microsoft.com/office/drawing/2012/chart" uri="{CE6537A1-D6FC-4f65-9D91-7224C49458BB}"/>
            </c:extLst>
          </c:dLbls>
          <c:cat>
            <c:strRef>
              <c:f>[warszawa.xlsx]Warszawa!$Q$51:$Q$52</c:f>
              <c:strCache>
                <c:ptCount val="2"/>
                <c:pt idx="0">
                  <c:v>słaby stan chemiczny</c:v>
                </c:pt>
                <c:pt idx="1">
                  <c:v>dobry stan chemiczny</c:v>
                </c:pt>
              </c:strCache>
            </c:strRef>
          </c:cat>
          <c:val>
            <c:numRef>
              <c:f>[warszawa.xlsx]Warszawa!$R$51:$R$52</c:f>
              <c:numCache>
                <c:formatCode>0.0%</c:formatCode>
                <c:ptCount val="2"/>
                <c:pt idx="0">
                  <c:v>1.6E-2</c:v>
                </c:pt>
                <c:pt idx="1">
                  <c:v>0.98399999999999999</c:v>
                </c:pt>
              </c:numCache>
            </c:numRef>
          </c:val>
          <c:extLst>
            <c:ext xmlns:c16="http://schemas.microsoft.com/office/drawing/2014/chart" uri="{C3380CC4-5D6E-409C-BE32-E72D297353CC}">
              <c16:uniqueId val="{00000003-92EC-4D5C-89B6-EB2103E122B3}"/>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657820765752392"/>
          <c:y val="0.43017169728783899"/>
          <c:w val="0.31133753513626761"/>
          <c:h val="0.16743438320209975"/>
        </c:manualLayout>
      </c:layout>
      <c:overlay val="0"/>
    </c:legend>
    <c:plotVisOnly val="1"/>
    <c:dispBlanksAs val="gap"/>
    <c:showDLblsOverMax val="0"/>
  </c:chart>
  <c:spPr>
    <a:ln>
      <a:solidFill>
        <a:schemeClr val="tx1">
          <a:lumMod val="50000"/>
          <a:lumOff val="50000"/>
        </a:schemeClr>
      </a:solid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8641919760029996E-2"/>
          <c:y val="9.2131196581196576E-2"/>
          <c:w val="0.54274506595766436"/>
          <c:h val="0.85056153846153837"/>
        </c:manualLayout>
      </c:layout>
      <c:pieChart>
        <c:varyColors val="1"/>
        <c:ser>
          <c:idx val="0"/>
          <c:order val="0"/>
          <c:dLbls>
            <c:dLbl>
              <c:idx val="0"/>
              <c:layout>
                <c:manualLayout>
                  <c:x val="-3.0771296296296297E-2"/>
                  <c:y val="0.1750452380952380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5C-4558-A834-B45BE19C00F6}"/>
                </c:ext>
              </c:extLst>
            </c:dLbl>
            <c:dLbl>
              <c:idx val="1"/>
              <c:layout>
                <c:manualLayout>
                  <c:x val="-2.2292129629629683E-2"/>
                  <c:y val="-1.8246031746031745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F5C-4558-A834-B45BE19C00F6}"/>
                </c:ext>
              </c:extLst>
            </c:dLbl>
            <c:dLbl>
              <c:idx val="2"/>
              <c:layout>
                <c:manualLayout>
                  <c:x val="4.2872453703703704E-2"/>
                  <c:y val="2.899960317460317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F5C-4558-A834-B45BE19C00F6}"/>
                </c:ext>
              </c:extLst>
            </c:dLbl>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Warszawa!$B$3:$B$6</c:f>
              <c:strCache>
                <c:ptCount val="4"/>
                <c:pt idx="0">
                  <c:v>gospodarka komunalna</c:v>
                </c:pt>
                <c:pt idx="1">
                  <c:v>przemysł</c:v>
                </c:pt>
                <c:pt idx="2">
                  <c:v>rolnictwo</c:v>
                </c:pt>
                <c:pt idx="3">
                  <c:v>inne</c:v>
                </c:pt>
              </c:strCache>
            </c:strRef>
          </c:cat>
          <c:val>
            <c:numRef>
              <c:f>Warszawa!$C$3:$C$6</c:f>
              <c:numCache>
                <c:formatCode>0%</c:formatCode>
                <c:ptCount val="4"/>
                <c:pt idx="0">
                  <c:v>5.6603773584905662E-2</c:v>
                </c:pt>
                <c:pt idx="1">
                  <c:v>1.8867924528301886E-2</c:v>
                </c:pt>
                <c:pt idx="2">
                  <c:v>1.8867924528301886E-2</c:v>
                </c:pt>
                <c:pt idx="3">
                  <c:v>0.90566037735849059</c:v>
                </c:pt>
              </c:numCache>
            </c:numRef>
          </c:val>
          <c:extLst>
            <c:ext xmlns:c16="http://schemas.microsoft.com/office/drawing/2014/chart" uri="{C3380CC4-5D6E-409C-BE32-E72D297353CC}">
              <c16:uniqueId val="{00000003-AF5C-4558-A834-B45BE19C00F6}"/>
            </c:ext>
          </c:extLst>
        </c:ser>
        <c:dLbls>
          <c:dLblPos val="inEnd"/>
          <c:showLegendKey val="0"/>
          <c:showVal val="1"/>
          <c:showCatName val="0"/>
          <c:showSerName val="0"/>
          <c:showPercent val="0"/>
          <c:showBubbleSize val="0"/>
          <c:showLeaderLines val="1"/>
        </c:dLbls>
        <c:firstSliceAng val="0"/>
      </c:pieChart>
    </c:plotArea>
    <c:legend>
      <c:legendPos val="r"/>
      <c:layout>
        <c:manualLayout>
          <c:xMode val="edge"/>
          <c:yMode val="edge"/>
          <c:x val="0.65251498108191019"/>
          <c:y val="0.27276623931623933"/>
          <c:w val="0.26299621638204318"/>
          <c:h val="0.5761952991452991"/>
        </c:manualLayout>
      </c:layout>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696990740740727E-2"/>
          <c:y val="0.1221482905982906"/>
          <c:w val="0.51990919316903572"/>
          <c:h val="0.81477435897435913"/>
        </c:manualLayout>
      </c:layout>
      <c:pieChart>
        <c:varyColors val="1"/>
        <c:ser>
          <c:idx val="0"/>
          <c:order val="0"/>
          <c:dPt>
            <c:idx val="0"/>
            <c:bubble3D val="0"/>
            <c:spPr>
              <a:solidFill>
                <a:schemeClr val="accent1">
                  <a:lumMod val="75000"/>
                </a:schemeClr>
              </a:solidFill>
            </c:spPr>
            <c:extLst>
              <c:ext xmlns:c16="http://schemas.microsoft.com/office/drawing/2014/chart" uri="{C3380CC4-5D6E-409C-BE32-E72D297353CC}">
                <c16:uniqueId val="{00000001-6A06-453A-9CD8-85B0AB522B46}"/>
              </c:ext>
            </c:extLst>
          </c:dPt>
          <c:dPt>
            <c:idx val="1"/>
            <c:bubble3D val="0"/>
            <c:spPr>
              <a:solidFill>
                <a:schemeClr val="accent2">
                  <a:lumMod val="60000"/>
                  <a:lumOff val="40000"/>
                </a:schemeClr>
              </a:solidFill>
            </c:spPr>
            <c:extLst>
              <c:ext xmlns:c16="http://schemas.microsoft.com/office/drawing/2014/chart" uri="{C3380CC4-5D6E-409C-BE32-E72D297353CC}">
                <c16:uniqueId val="{00000003-6A06-453A-9CD8-85B0AB522B46}"/>
              </c:ext>
            </c:extLst>
          </c:dPt>
          <c:dPt>
            <c:idx val="2"/>
            <c:bubble3D val="0"/>
            <c:spPr>
              <a:solidFill>
                <a:srgbClr val="FFC000"/>
              </a:solidFill>
            </c:spPr>
            <c:extLst>
              <c:ext xmlns:c16="http://schemas.microsoft.com/office/drawing/2014/chart" uri="{C3380CC4-5D6E-409C-BE32-E72D297353CC}">
                <c16:uniqueId val="{00000005-6A06-453A-9CD8-85B0AB522B46}"/>
              </c:ext>
            </c:extLst>
          </c:dPt>
          <c:dPt>
            <c:idx val="3"/>
            <c:bubble3D val="0"/>
            <c:spPr>
              <a:solidFill>
                <a:srgbClr val="0070C0"/>
              </a:solidFill>
            </c:spPr>
            <c:extLst>
              <c:ext xmlns:c16="http://schemas.microsoft.com/office/drawing/2014/chart" uri="{C3380CC4-5D6E-409C-BE32-E72D297353CC}">
                <c16:uniqueId val="{00000007-6A06-453A-9CD8-85B0AB522B46}"/>
              </c:ext>
            </c:extLst>
          </c:dPt>
          <c:dPt>
            <c:idx val="4"/>
            <c:bubble3D val="0"/>
            <c:spPr>
              <a:solidFill>
                <a:schemeClr val="accent6">
                  <a:lumMod val="75000"/>
                </a:schemeClr>
              </a:solidFill>
            </c:spPr>
            <c:extLst>
              <c:ext xmlns:c16="http://schemas.microsoft.com/office/drawing/2014/chart" uri="{C3380CC4-5D6E-409C-BE32-E72D297353CC}">
                <c16:uniqueId val="{00000009-6A06-453A-9CD8-85B0AB522B46}"/>
              </c:ext>
            </c:extLst>
          </c:dPt>
          <c:dLbls>
            <c:dLbl>
              <c:idx val="0"/>
              <c:layout>
                <c:manualLayout>
                  <c:x val="1.9477546296296295E-2"/>
                  <c:y val="-5.0158730158730161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06-453A-9CD8-85B0AB522B46}"/>
                </c:ext>
              </c:extLst>
            </c:dLbl>
            <c:dLbl>
              <c:idx val="1"/>
              <c:layout>
                <c:manualLayout>
                  <c:x val="-0.11978425925925926"/>
                  <c:y val="-0.1850198412698412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A06-453A-9CD8-85B0AB522B46}"/>
                </c:ext>
              </c:extLst>
            </c:dLbl>
            <c:dLbl>
              <c:idx val="2"/>
              <c:layout>
                <c:manualLayout>
                  <c:x val="6.2417361111111111E-2"/>
                  <c:y val="4.975119047619047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A06-453A-9CD8-85B0AB522B46}"/>
                </c:ext>
              </c:extLst>
            </c:dLbl>
            <c:dLbl>
              <c:idx val="3"/>
              <c:layout>
                <c:manualLayout>
                  <c:x val="3.5078703703703704E-3"/>
                  <c:y val="-5.70857142857143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A06-453A-9CD8-85B0AB522B46}"/>
                </c:ext>
              </c:extLst>
            </c:dLbl>
            <c:dLbl>
              <c:idx val="4"/>
              <c:layout>
                <c:manualLayout>
                  <c:x val="7.5750694444444447E-2"/>
                  <c:y val="0.1526384920634920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A06-453A-9CD8-85B0AB522B46}"/>
                </c:ext>
              </c:extLst>
            </c:dLbl>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Warszawa!$B$22:$B$26</c:f>
              <c:strCache>
                <c:ptCount val="5"/>
                <c:pt idx="0">
                  <c:v>organizacyjno-prawne</c:v>
                </c:pt>
                <c:pt idx="1">
                  <c:v>administracyjne</c:v>
                </c:pt>
                <c:pt idx="2">
                  <c:v>edukacyjne</c:v>
                </c:pt>
                <c:pt idx="3">
                  <c:v>naukowo badawcze</c:v>
                </c:pt>
                <c:pt idx="4">
                  <c:v>pozostałe</c:v>
                </c:pt>
              </c:strCache>
            </c:strRef>
          </c:cat>
          <c:val>
            <c:numRef>
              <c:f>Warszawa!$C$22:$C$26</c:f>
              <c:numCache>
                <c:formatCode>0%</c:formatCode>
                <c:ptCount val="5"/>
                <c:pt idx="0">
                  <c:v>1.8867924528301886E-2</c:v>
                </c:pt>
                <c:pt idx="1">
                  <c:v>0.75471698113207553</c:v>
                </c:pt>
                <c:pt idx="2">
                  <c:v>1.8867924528301886E-2</c:v>
                </c:pt>
                <c:pt idx="3">
                  <c:v>1.8867924528301886E-2</c:v>
                </c:pt>
                <c:pt idx="4">
                  <c:v>0.18867924528301888</c:v>
                </c:pt>
              </c:numCache>
            </c:numRef>
          </c:val>
          <c:extLst>
            <c:ext xmlns:c16="http://schemas.microsoft.com/office/drawing/2014/chart" uri="{C3380CC4-5D6E-409C-BE32-E72D297353CC}">
              <c16:uniqueId val="{0000000A-6A06-453A-9CD8-85B0AB522B46}"/>
            </c:ext>
          </c:extLst>
        </c:ser>
        <c:dLbls>
          <c:dLblPos val="inEnd"/>
          <c:showLegendKey val="0"/>
          <c:showVal val="1"/>
          <c:showCatName val="0"/>
          <c:showSerName val="0"/>
          <c:showPercent val="0"/>
          <c:showBubbleSize val="0"/>
          <c:showLeaderLines val="1"/>
        </c:dLbls>
        <c:firstSliceAng val="0"/>
      </c:pieChart>
    </c:plotArea>
    <c:legend>
      <c:legendPos val="r"/>
      <c:layout>
        <c:manualLayout>
          <c:xMode val="edge"/>
          <c:yMode val="edge"/>
          <c:x val="0.62317453703703707"/>
          <c:y val="0.12020384615384615"/>
          <c:w val="0.33566805555555557"/>
          <c:h val="0.72702820512820499"/>
        </c:manualLayout>
      </c:layout>
      <c:overlay val="0"/>
      <c:txPr>
        <a:bodyPr/>
        <a:lstStyle/>
        <a:p>
          <a:pPr rtl="0">
            <a:defRPr/>
          </a:pPr>
          <a:endParaRPr lang="pl-PL"/>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9318522410918875E-2"/>
          <c:y val="8.4011538461538443E-2"/>
          <c:w val="0.53266707046234607"/>
          <c:h val="0.84560897435897431"/>
        </c:manualLayout>
      </c:layout>
      <c:pieChart>
        <c:varyColors val="1"/>
        <c:ser>
          <c:idx val="0"/>
          <c:order val="0"/>
          <c:dLbls>
            <c:dLbl>
              <c:idx val="0"/>
              <c:layout>
                <c:manualLayout>
                  <c:x val="-4.1035266266122396E-2"/>
                  <c:y val="0.158905212924791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F6-4831-BBDD-980F3C476CBF}"/>
                </c:ext>
              </c:extLst>
            </c:dLbl>
            <c:dLbl>
              <c:idx val="2"/>
              <c:layout>
                <c:manualLayout>
                  <c:x val="-3.0770213128245877E-2"/>
                  <c:y val="-8.8993213879840528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F6-4831-BBDD-980F3C476CBF}"/>
                </c:ext>
              </c:extLst>
            </c:dLbl>
            <c:dLbl>
              <c:idx val="3"/>
              <c:layout>
                <c:manualLayout>
                  <c:x val="9.8877777777777773E-2"/>
                  <c:y val="0.1950333333333333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8F6-4831-BBDD-980F3C476CBF}"/>
                </c:ext>
              </c:extLst>
            </c:dLbl>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Warszawa!$B$35:$B$37</c:f>
              <c:strCache>
                <c:ptCount val="3"/>
                <c:pt idx="0">
                  <c:v>Presje ilościowe</c:v>
                </c:pt>
                <c:pt idx="1">
                  <c:v>Presje chemiczne</c:v>
                </c:pt>
                <c:pt idx="2">
                  <c:v>Presje chemiczne A (rolnictwo i gospodarka komunalna)</c:v>
                </c:pt>
              </c:strCache>
            </c:strRef>
          </c:cat>
          <c:val>
            <c:numRef>
              <c:f>Warszawa!$C$35:$C$37</c:f>
              <c:numCache>
                <c:formatCode>0%</c:formatCode>
                <c:ptCount val="3"/>
                <c:pt idx="0">
                  <c:v>9.4339622641509441E-2</c:v>
                </c:pt>
                <c:pt idx="1">
                  <c:v>0.8867924528301887</c:v>
                </c:pt>
                <c:pt idx="2">
                  <c:v>1.8867924528301886E-2</c:v>
                </c:pt>
              </c:numCache>
            </c:numRef>
          </c:val>
          <c:extLst>
            <c:ext xmlns:c16="http://schemas.microsoft.com/office/drawing/2014/chart" uri="{C3380CC4-5D6E-409C-BE32-E72D297353CC}">
              <c16:uniqueId val="{00000003-C8F6-4831-BBDD-980F3C476CBF}"/>
            </c:ext>
          </c:extLst>
        </c:ser>
        <c:dLbls>
          <c:dLblPos val="ctr"/>
          <c:showLegendKey val="0"/>
          <c:showVal val="1"/>
          <c:showCatName val="0"/>
          <c:showSerName val="0"/>
          <c:showPercent val="0"/>
          <c:showBubbleSize val="0"/>
          <c:showLeaderLines val="1"/>
        </c:dLbls>
        <c:firstSliceAng val="0"/>
      </c:pieChart>
    </c:plotArea>
    <c:legend>
      <c:legendPos val="r"/>
      <c:layout>
        <c:manualLayout>
          <c:xMode val="edge"/>
          <c:yMode val="edge"/>
          <c:x val="0.59406393431590288"/>
          <c:y val="9.9783760683760686E-2"/>
          <c:w val="0.37376001076788479"/>
          <c:h val="0.79917094017094004"/>
        </c:manualLayout>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70003749531309E-2"/>
          <c:y val="4.6086371981961312E-2"/>
          <c:w val="0.60076399825021876"/>
          <c:h val="0.83309419655876349"/>
        </c:manualLayout>
      </c:layout>
      <c:barChart>
        <c:barDir val="bar"/>
        <c:grouping val="clustered"/>
        <c:varyColors val="0"/>
        <c:ser>
          <c:idx val="0"/>
          <c:order val="0"/>
          <c:tx>
            <c:strRef>
              <c:f>Warszawa!$B$65</c:f>
              <c:strCache>
                <c:ptCount val="1"/>
                <c:pt idx="0">
                  <c:v>działania ciągłe</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Warszawa!$C$65</c:f>
              <c:numCache>
                <c:formatCode>0%</c:formatCode>
                <c:ptCount val="1"/>
                <c:pt idx="0">
                  <c:v>5.6603773584905662E-2</c:v>
                </c:pt>
              </c:numCache>
            </c:numRef>
          </c:val>
          <c:extLst>
            <c:ext xmlns:c16="http://schemas.microsoft.com/office/drawing/2014/chart" uri="{C3380CC4-5D6E-409C-BE32-E72D297353CC}">
              <c16:uniqueId val="{00000000-0915-441E-BF82-1D7905DCBC1E}"/>
            </c:ext>
          </c:extLst>
        </c:ser>
        <c:ser>
          <c:idx val="1"/>
          <c:order val="1"/>
          <c:tx>
            <c:strRef>
              <c:f>Warszawa!$B$66</c:f>
              <c:strCache>
                <c:ptCount val="1"/>
                <c:pt idx="0">
                  <c:v>działania planowane do wdrożenia do 2024</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Warszawa!$C$66</c:f>
              <c:numCache>
                <c:formatCode>0%</c:formatCode>
                <c:ptCount val="1"/>
                <c:pt idx="0">
                  <c:v>1.8867924528301886E-2</c:v>
                </c:pt>
              </c:numCache>
            </c:numRef>
          </c:val>
          <c:extLst>
            <c:ext xmlns:c16="http://schemas.microsoft.com/office/drawing/2014/chart" uri="{C3380CC4-5D6E-409C-BE32-E72D297353CC}">
              <c16:uniqueId val="{00000001-0915-441E-BF82-1D7905DCBC1E}"/>
            </c:ext>
          </c:extLst>
        </c:ser>
        <c:ser>
          <c:idx val="2"/>
          <c:order val="2"/>
          <c:tx>
            <c:strRef>
              <c:f>Warszawa!$B$67</c:f>
              <c:strCache>
                <c:ptCount val="1"/>
                <c:pt idx="0">
                  <c:v>działania planowane do wdrożenia do 2027</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Warszawa!$C$67</c:f>
              <c:numCache>
                <c:formatCode>0%</c:formatCode>
                <c:ptCount val="1"/>
                <c:pt idx="0">
                  <c:v>0.92452830188679247</c:v>
                </c:pt>
              </c:numCache>
            </c:numRef>
          </c:val>
          <c:extLst>
            <c:ext xmlns:c16="http://schemas.microsoft.com/office/drawing/2014/chart" uri="{C3380CC4-5D6E-409C-BE32-E72D297353CC}">
              <c16:uniqueId val="{00000002-0915-441E-BF82-1D7905DCBC1E}"/>
            </c:ext>
          </c:extLst>
        </c:ser>
        <c:dLbls>
          <c:dLblPos val="outEnd"/>
          <c:showLegendKey val="0"/>
          <c:showVal val="1"/>
          <c:showCatName val="0"/>
          <c:showSerName val="0"/>
          <c:showPercent val="0"/>
          <c:showBubbleSize val="0"/>
        </c:dLbls>
        <c:gapWidth val="150"/>
        <c:axId val="204199424"/>
        <c:axId val="184469184"/>
      </c:barChart>
      <c:catAx>
        <c:axId val="204199424"/>
        <c:scaling>
          <c:orientation val="minMax"/>
        </c:scaling>
        <c:delete val="1"/>
        <c:axPos val="l"/>
        <c:majorTickMark val="out"/>
        <c:minorTickMark val="none"/>
        <c:tickLblPos val="nextTo"/>
        <c:crossAx val="184469184"/>
        <c:crosses val="autoZero"/>
        <c:auto val="1"/>
        <c:lblAlgn val="ctr"/>
        <c:lblOffset val="100"/>
        <c:noMultiLvlLbl val="0"/>
      </c:catAx>
      <c:valAx>
        <c:axId val="184469184"/>
        <c:scaling>
          <c:orientation val="minMax"/>
        </c:scaling>
        <c:delete val="0"/>
        <c:axPos val="b"/>
        <c:majorGridlines/>
        <c:numFmt formatCode="0%" sourceLinked="1"/>
        <c:majorTickMark val="out"/>
        <c:minorTickMark val="none"/>
        <c:tickLblPos val="nextTo"/>
        <c:crossAx val="204199424"/>
        <c:crosses val="autoZero"/>
        <c:crossBetween val="between"/>
      </c:valAx>
    </c:plotArea>
    <c:legend>
      <c:legendPos val="r"/>
      <c:legendEntry>
        <c:idx val="0"/>
        <c:txPr>
          <a:bodyPr/>
          <a:lstStyle/>
          <a:p>
            <a:pPr>
              <a:defRPr>
                <a:latin typeface="Roboto" panose="02000000000000000000" pitchFamily="2" charset="0"/>
                <a:ea typeface="Roboto" panose="02000000000000000000" pitchFamily="2" charset="0"/>
              </a:defRPr>
            </a:pPr>
            <a:endParaRPr lang="pl-PL"/>
          </a:p>
        </c:txPr>
      </c:legendEntry>
      <c:legendEntry>
        <c:idx val="1"/>
        <c:txPr>
          <a:bodyPr/>
          <a:lstStyle/>
          <a:p>
            <a:pPr>
              <a:defRPr>
                <a:latin typeface="Roboto" panose="02000000000000000000" pitchFamily="2" charset="0"/>
                <a:ea typeface="Roboto" panose="02000000000000000000" pitchFamily="2" charset="0"/>
              </a:defRPr>
            </a:pPr>
            <a:endParaRPr lang="pl-PL"/>
          </a:p>
        </c:txPr>
      </c:legendEntry>
      <c:legendEntry>
        <c:idx val="2"/>
        <c:txPr>
          <a:bodyPr/>
          <a:lstStyle/>
          <a:p>
            <a:pPr>
              <a:defRPr>
                <a:latin typeface="Roboto" panose="02000000000000000000" pitchFamily="2" charset="0"/>
                <a:ea typeface="Roboto" panose="02000000000000000000" pitchFamily="2" charset="0"/>
              </a:defRPr>
            </a:pPr>
            <a:endParaRPr lang="pl-PL"/>
          </a:p>
        </c:txPr>
      </c:legendEntry>
      <c:layout>
        <c:manualLayout>
          <c:xMode val="edge"/>
          <c:yMode val="edge"/>
          <c:x val="0.68957599478147424"/>
          <c:y val="0.28101037369223725"/>
          <c:w val="0.29476842791911284"/>
          <c:h val="0.53961262707982571"/>
        </c:manualLayout>
      </c:layout>
      <c:overlay val="0"/>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52777777777778E-2"/>
          <c:y val="5.0925925925925923E-2"/>
          <c:w val="0.56456955380577423"/>
          <c:h val="0.83309419655876349"/>
        </c:manualLayout>
      </c:layout>
      <c:barChart>
        <c:barDir val="bar"/>
        <c:grouping val="clustered"/>
        <c:varyColors val="0"/>
        <c:ser>
          <c:idx val="0"/>
          <c:order val="0"/>
          <c:tx>
            <c:strRef>
              <c:f>Warszawa!$B$51</c:f>
              <c:strCache>
                <c:ptCount val="1"/>
                <c:pt idx="0">
                  <c:v>CDR</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Warszawa!$C$51</c:f>
              <c:numCache>
                <c:formatCode>0%</c:formatCode>
                <c:ptCount val="1"/>
                <c:pt idx="0">
                  <c:v>0.02</c:v>
                </c:pt>
              </c:numCache>
            </c:numRef>
          </c:val>
          <c:extLst>
            <c:ext xmlns:c16="http://schemas.microsoft.com/office/drawing/2014/chart" uri="{C3380CC4-5D6E-409C-BE32-E72D297353CC}">
              <c16:uniqueId val="{00000000-7695-4106-99A3-4E36C0E61821}"/>
            </c:ext>
          </c:extLst>
        </c:ser>
        <c:ser>
          <c:idx val="1"/>
          <c:order val="1"/>
          <c:tx>
            <c:strRef>
              <c:f>Warszawa!$B$52</c:f>
              <c:strCache>
                <c:ptCount val="1"/>
                <c:pt idx="0">
                  <c:v>PSH</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Warszawa!$C$52</c:f>
              <c:numCache>
                <c:formatCode>0%</c:formatCode>
                <c:ptCount val="1"/>
                <c:pt idx="0">
                  <c:v>0.55000000000000004</c:v>
                </c:pt>
              </c:numCache>
            </c:numRef>
          </c:val>
          <c:extLst>
            <c:ext xmlns:c16="http://schemas.microsoft.com/office/drawing/2014/chart" uri="{C3380CC4-5D6E-409C-BE32-E72D297353CC}">
              <c16:uniqueId val="{00000001-7695-4106-99A3-4E36C0E61821}"/>
            </c:ext>
          </c:extLst>
        </c:ser>
        <c:ser>
          <c:idx val="2"/>
          <c:order val="2"/>
          <c:tx>
            <c:strRef>
              <c:f>Warszawa!$B$53</c:f>
              <c:strCache>
                <c:ptCount val="1"/>
                <c:pt idx="0">
                  <c:v>PGW WP (RZGW Warszawa)</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Warszawa!$C$53</c:f>
              <c:numCache>
                <c:formatCode>0%</c:formatCode>
                <c:ptCount val="1"/>
                <c:pt idx="0">
                  <c:v>0.06</c:v>
                </c:pt>
              </c:numCache>
            </c:numRef>
          </c:val>
          <c:extLst>
            <c:ext xmlns:c16="http://schemas.microsoft.com/office/drawing/2014/chart" uri="{C3380CC4-5D6E-409C-BE32-E72D297353CC}">
              <c16:uniqueId val="{00000002-7695-4106-99A3-4E36C0E61821}"/>
            </c:ext>
          </c:extLst>
        </c:ser>
        <c:ser>
          <c:idx val="3"/>
          <c:order val="3"/>
          <c:tx>
            <c:strRef>
              <c:f>Warszawa!$B$54</c:f>
              <c:strCache>
                <c:ptCount val="1"/>
                <c:pt idx="0">
                  <c:v>wojewoda</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Warszawa!$C$54</c:f>
              <c:numCache>
                <c:formatCode>0%</c:formatCode>
                <c:ptCount val="1"/>
                <c:pt idx="0">
                  <c:v>0.34</c:v>
                </c:pt>
              </c:numCache>
            </c:numRef>
          </c:val>
          <c:extLst>
            <c:ext xmlns:c16="http://schemas.microsoft.com/office/drawing/2014/chart" uri="{C3380CC4-5D6E-409C-BE32-E72D297353CC}">
              <c16:uniqueId val="{00000003-7695-4106-99A3-4E36C0E61821}"/>
            </c:ext>
          </c:extLst>
        </c:ser>
        <c:ser>
          <c:idx val="4"/>
          <c:order val="4"/>
          <c:tx>
            <c:strRef>
              <c:f>Warszawa!$B$55</c:f>
              <c:strCache>
                <c:ptCount val="1"/>
                <c:pt idx="0">
                  <c:v>organ administracji geologicznej</c:v>
                </c:pt>
              </c:strCache>
            </c:strRef>
          </c:tx>
          <c:invertIfNegative val="0"/>
          <c:dLbls>
            <c:spPr>
              <a:solidFill>
                <a:schemeClr val="tx1"/>
              </a:solidFill>
              <a:effectLst>
                <a:outerShdw blurRad="50800" dist="38100" dir="2700000" algn="tl" rotWithShape="0">
                  <a:prstClr val="black">
                    <a:alpha val="40000"/>
                  </a:prstClr>
                </a:outerShdw>
              </a:effectLst>
            </c:spPr>
            <c:txPr>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Warszawa!$C$55</c:f>
              <c:numCache>
                <c:formatCode>0%</c:formatCode>
                <c:ptCount val="1"/>
                <c:pt idx="0">
                  <c:v>0.02</c:v>
                </c:pt>
              </c:numCache>
            </c:numRef>
          </c:val>
          <c:extLst>
            <c:ext xmlns:c16="http://schemas.microsoft.com/office/drawing/2014/chart" uri="{C3380CC4-5D6E-409C-BE32-E72D297353CC}">
              <c16:uniqueId val="{00000004-7695-4106-99A3-4E36C0E61821}"/>
            </c:ext>
          </c:extLst>
        </c:ser>
        <c:ser>
          <c:idx val="5"/>
          <c:order val="5"/>
          <c:tx>
            <c:strRef>
              <c:f>Warszawa!$B$56</c:f>
              <c:strCache>
                <c:ptCount val="1"/>
                <c:pt idx="0">
                  <c:v>podmiot prowadzący działalność gospodarczą</c:v>
                </c:pt>
              </c:strCache>
            </c:strRef>
          </c:tx>
          <c:invertIfNegative val="0"/>
          <c:dLbls>
            <c:spPr>
              <a:solidFill>
                <a:schemeClr val="tx1"/>
              </a:solidFill>
              <a:ln>
                <a:noFill/>
              </a:ln>
              <a:effectLst/>
            </c:spPr>
            <c:txPr>
              <a:bodyPr wrap="square" lIns="38100" tIns="19050" rIns="38100" bIns="19050" anchor="ctr">
                <a:spAutoFit/>
              </a:bodyPr>
              <a:lstStyle/>
              <a:p>
                <a:pPr>
                  <a:defRPr>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Warszawa!$C$56</c:f>
              <c:numCache>
                <c:formatCode>0%</c:formatCode>
                <c:ptCount val="1"/>
                <c:pt idx="0">
                  <c:v>0.02</c:v>
                </c:pt>
              </c:numCache>
            </c:numRef>
          </c:val>
          <c:extLst>
            <c:ext xmlns:c16="http://schemas.microsoft.com/office/drawing/2014/chart" uri="{C3380CC4-5D6E-409C-BE32-E72D297353CC}">
              <c16:uniqueId val="{00000005-7695-4106-99A3-4E36C0E61821}"/>
            </c:ext>
          </c:extLst>
        </c:ser>
        <c:dLbls>
          <c:showLegendKey val="0"/>
          <c:showVal val="1"/>
          <c:showCatName val="0"/>
          <c:showSerName val="0"/>
          <c:showPercent val="0"/>
          <c:showBubbleSize val="0"/>
        </c:dLbls>
        <c:gapWidth val="150"/>
        <c:axId val="147759104"/>
        <c:axId val="147927552"/>
      </c:barChart>
      <c:catAx>
        <c:axId val="147759104"/>
        <c:scaling>
          <c:orientation val="minMax"/>
        </c:scaling>
        <c:delete val="1"/>
        <c:axPos val="l"/>
        <c:majorTickMark val="none"/>
        <c:minorTickMark val="none"/>
        <c:tickLblPos val="nextTo"/>
        <c:crossAx val="147927552"/>
        <c:crosses val="autoZero"/>
        <c:auto val="1"/>
        <c:lblAlgn val="ctr"/>
        <c:lblOffset val="100"/>
        <c:noMultiLvlLbl val="0"/>
      </c:catAx>
      <c:valAx>
        <c:axId val="147927552"/>
        <c:scaling>
          <c:orientation val="minMax"/>
        </c:scaling>
        <c:delete val="0"/>
        <c:axPos val="b"/>
        <c:majorGridlines/>
        <c:numFmt formatCode="0%" sourceLinked="1"/>
        <c:majorTickMark val="none"/>
        <c:minorTickMark val="none"/>
        <c:tickLblPos val="nextTo"/>
        <c:crossAx val="147759104"/>
        <c:crosses val="autoZero"/>
        <c:crossBetween val="between"/>
      </c:valAx>
    </c:plotArea>
    <c:legend>
      <c:legendPos val="r"/>
      <c:legendEntry>
        <c:idx val="0"/>
        <c:txPr>
          <a:bodyPr/>
          <a:lstStyle/>
          <a:p>
            <a:pPr>
              <a:defRPr>
                <a:latin typeface="Roboto" panose="02000000000000000000" pitchFamily="2" charset="0"/>
                <a:ea typeface="Roboto" panose="02000000000000000000" pitchFamily="2" charset="0"/>
              </a:defRPr>
            </a:pPr>
            <a:endParaRPr lang="pl-PL"/>
          </a:p>
        </c:txPr>
      </c:legendEntry>
      <c:legendEntry>
        <c:idx val="1"/>
        <c:txPr>
          <a:bodyPr/>
          <a:lstStyle/>
          <a:p>
            <a:pPr>
              <a:defRPr>
                <a:latin typeface="Roboto" panose="02000000000000000000" pitchFamily="2" charset="0"/>
                <a:ea typeface="Roboto" panose="02000000000000000000" pitchFamily="2" charset="0"/>
              </a:defRPr>
            </a:pPr>
            <a:endParaRPr lang="pl-PL"/>
          </a:p>
        </c:txPr>
      </c:legendEntry>
      <c:legendEntry>
        <c:idx val="2"/>
        <c:txPr>
          <a:bodyPr/>
          <a:lstStyle/>
          <a:p>
            <a:pPr>
              <a:defRPr>
                <a:latin typeface="Roboto" panose="02000000000000000000" pitchFamily="2" charset="0"/>
                <a:ea typeface="Roboto" panose="02000000000000000000" pitchFamily="2" charset="0"/>
              </a:defRPr>
            </a:pPr>
            <a:endParaRPr lang="pl-PL"/>
          </a:p>
        </c:txPr>
      </c:legendEntry>
      <c:legendEntry>
        <c:idx val="3"/>
        <c:txPr>
          <a:bodyPr/>
          <a:lstStyle/>
          <a:p>
            <a:pPr>
              <a:defRPr>
                <a:latin typeface="Roboto" panose="02000000000000000000" pitchFamily="2" charset="0"/>
                <a:ea typeface="Roboto" panose="02000000000000000000" pitchFamily="2" charset="0"/>
              </a:defRPr>
            </a:pPr>
            <a:endParaRPr lang="pl-PL"/>
          </a:p>
        </c:txPr>
      </c:legendEntry>
      <c:legendEntry>
        <c:idx val="4"/>
        <c:txPr>
          <a:bodyPr/>
          <a:lstStyle/>
          <a:p>
            <a:pPr>
              <a:defRPr>
                <a:latin typeface="Roboto" panose="02000000000000000000" pitchFamily="2" charset="0"/>
                <a:ea typeface="Roboto" panose="02000000000000000000" pitchFamily="2" charset="0"/>
              </a:defRPr>
            </a:pPr>
            <a:endParaRPr lang="pl-PL"/>
          </a:p>
        </c:txPr>
      </c:legendEntry>
      <c:legendEntry>
        <c:idx val="5"/>
        <c:txPr>
          <a:bodyPr/>
          <a:lstStyle/>
          <a:p>
            <a:pPr>
              <a:defRPr>
                <a:latin typeface="Roboto" panose="02000000000000000000" pitchFamily="2" charset="0"/>
                <a:ea typeface="Roboto" panose="02000000000000000000" pitchFamily="2" charset="0"/>
              </a:defRPr>
            </a:pPr>
            <a:endParaRPr lang="pl-PL"/>
          </a:p>
        </c:txPr>
      </c:legendEntry>
      <c:layout>
        <c:manualLayout>
          <c:xMode val="edge"/>
          <c:yMode val="edge"/>
          <c:x val="0.64150364776778279"/>
          <c:y val="1.4229951113930665E-2"/>
          <c:w val="0.34172095737750824"/>
          <c:h val="0.96680076127924763"/>
        </c:manualLayout>
      </c:layout>
      <c:overlay val="0"/>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E56E60-771C-49EB-9ECB-4BB2B1CA9B40}"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pl-PL"/>
        </a:p>
      </dgm:t>
    </dgm:pt>
    <dgm:pt modelId="{20B328CA-872C-467E-A731-293305AA11DB}">
      <dgm:prSet phldrT="[Tekst]" custT="1"/>
      <dgm:spPr>
        <a:solidFill>
          <a:schemeClr val="accent4"/>
        </a:solidFill>
      </dgm:spPr>
      <dgm:t>
        <a:bodyPr/>
        <a:lstStyle/>
        <a:p>
          <a:r>
            <a:rPr lang="pl-PL" sz="1600" dirty="0">
              <a:solidFill>
                <a:srgbClr val="2F558D"/>
              </a:solidFill>
            </a:rPr>
            <a:t>18 </a:t>
          </a:r>
          <a:r>
            <a:rPr lang="pl-PL" sz="1600" dirty="0" err="1">
              <a:solidFill>
                <a:srgbClr val="2F558D"/>
              </a:solidFill>
            </a:rPr>
            <a:t>jcwpd</a:t>
          </a:r>
          <a:r>
            <a:rPr lang="pl-PL" sz="1600" dirty="0">
              <a:solidFill>
                <a:srgbClr val="2F558D"/>
              </a:solidFill>
            </a:rPr>
            <a:t> </a:t>
          </a:r>
          <a:br>
            <a:rPr lang="pl-PL" sz="1600" dirty="0">
              <a:solidFill>
                <a:srgbClr val="2F558D"/>
              </a:solidFill>
            </a:rPr>
          </a:br>
          <a:r>
            <a:rPr lang="pl-PL" sz="1600" dirty="0">
              <a:solidFill>
                <a:srgbClr val="2F558D"/>
              </a:solidFill>
            </a:rPr>
            <a:t>z zestawem działań</a:t>
          </a:r>
        </a:p>
      </dgm:t>
    </dgm:pt>
    <dgm:pt modelId="{B8175B05-592B-4B0B-97FF-3692A346F8FF}" type="parTrans" cxnId="{46350AFA-0744-456D-98EE-1AEDB47BD602}">
      <dgm:prSet/>
      <dgm:spPr/>
      <dgm:t>
        <a:bodyPr/>
        <a:lstStyle/>
        <a:p>
          <a:endParaRPr lang="pl-PL" sz="1200">
            <a:solidFill>
              <a:srgbClr val="2F558D"/>
            </a:solidFill>
          </a:endParaRPr>
        </a:p>
      </dgm:t>
    </dgm:pt>
    <dgm:pt modelId="{48D98B92-CC2E-45B6-A271-FC8D63F91D97}" type="sibTrans" cxnId="{46350AFA-0744-456D-98EE-1AEDB47BD602}">
      <dgm:prSet/>
      <dgm:spPr/>
      <dgm:t>
        <a:bodyPr/>
        <a:lstStyle/>
        <a:p>
          <a:endParaRPr lang="pl-PL" sz="1200">
            <a:solidFill>
              <a:srgbClr val="2F558D"/>
            </a:solidFill>
          </a:endParaRPr>
        </a:p>
      </dgm:t>
    </dgm:pt>
    <dgm:pt modelId="{C3E519F6-1D26-4952-BC49-0B6C523F0B34}">
      <dgm:prSet phldrT="[Tekst]" custT="1"/>
      <dgm:spPr>
        <a:solidFill>
          <a:srgbClr val="2F558D"/>
        </a:solidFill>
      </dgm:spPr>
      <dgm:t>
        <a:bodyPr/>
        <a:lstStyle/>
        <a:p>
          <a:r>
            <a:rPr lang="pl-PL" sz="1600" dirty="0">
              <a:solidFill>
                <a:schemeClr val="bg1"/>
              </a:solidFill>
            </a:rPr>
            <a:t>4 jcwpd bez zestawu działań </a:t>
          </a:r>
          <a:br>
            <a:rPr lang="pl-PL" sz="1600" dirty="0">
              <a:solidFill>
                <a:schemeClr val="bg1"/>
              </a:solidFill>
            </a:rPr>
          </a:br>
          <a:r>
            <a:rPr lang="pl-PL" sz="1600" dirty="0">
              <a:solidFill>
                <a:schemeClr val="bg1"/>
              </a:solidFill>
            </a:rPr>
            <a:t>(jcwpd nr 50, 51, 85 i 102)</a:t>
          </a:r>
        </a:p>
      </dgm:t>
    </dgm:pt>
    <dgm:pt modelId="{81F6CDE1-C408-4E9F-9DDE-4BC0A4FF74CB}" type="parTrans" cxnId="{63F0C929-7ACD-4E3A-AC86-CA68CF007EFF}">
      <dgm:prSet/>
      <dgm:spPr/>
      <dgm:t>
        <a:bodyPr/>
        <a:lstStyle/>
        <a:p>
          <a:endParaRPr lang="pl-PL" sz="1200">
            <a:solidFill>
              <a:srgbClr val="2F558D"/>
            </a:solidFill>
          </a:endParaRPr>
        </a:p>
      </dgm:t>
    </dgm:pt>
    <dgm:pt modelId="{B7F60DDF-690A-41C4-A770-7ED614A9BC41}" type="sibTrans" cxnId="{63F0C929-7ACD-4E3A-AC86-CA68CF007EFF}">
      <dgm:prSet/>
      <dgm:spPr/>
      <dgm:t>
        <a:bodyPr/>
        <a:lstStyle/>
        <a:p>
          <a:endParaRPr lang="pl-PL" sz="1200">
            <a:solidFill>
              <a:srgbClr val="2F558D"/>
            </a:solidFill>
          </a:endParaRPr>
        </a:p>
      </dgm:t>
    </dgm:pt>
    <dgm:pt modelId="{BBCC4915-611E-47DE-9BE8-77C1361A62EA}">
      <dgm:prSet phldrT="[Tekst]" custT="1"/>
      <dgm:spPr>
        <a:solidFill>
          <a:schemeClr val="accent1">
            <a:lumMod val="60000"/>
            <a:lumOff val="40000"/>
            <a:alpha val="90000"/>
          </a:schemeClr>
        </a:solidFill>
      </dgm:spPr>
      <dgm:t>
        <a:bodyPr/>
        <a:lstStyle/>
        <a:p>
          <a:r>
            <a:rPr lang="pl-PL" sz="1400" dirty="0">
              <a:solidFill>
                <a:schemeClr val="bg1"/>
              </a:solidFill>
            </a:rPr>
            <a:t>Działania podstawowe ujęte w </a:t>
          </a:r>
          <a:r>
            <a:rPr lang="pl-PL" sz="1400" i="1" dirty="0">
              <a:solidFill>
                <a:schemeClr val="bg1"/>
              </a:solidFill>
            </a:rPr>
            <a:t>Katalogu działań krajowych</a:t>
          </a:r>
        </a:p>
      </dgm:t>
    </dgm:pt>
    <dgm:pt modelId="{A204AF12-ED7F-4C3B-B6C2-F5A06212FA3E}" type="parTrans" cxnId="{C07612C3-2348-4C76-BB4B-44CB4F97518D}">
      <dgm:prSet/>
      <dgm:spPr/>
      <dgm:t>
        <a:bodyPr/>
        <a:lstStyle/>
        <a:p>
          <a:endParaRPr lang="pl-PL" sz="1200">
            <a:solidFill>
              <a:srgbClr val="2F558D"/>
            </a:solidFill>
          </a:endParaRPr>
        </a:p>
      </dgm:t>
    </dgm:pt>
    <dgm:pt modelId="{806935F7-F508-4914-ADDA-B803CFD7CA11}" type="sibTrans" cxnId="{C07612C3-2348-4C76-BB4B-44CB4F97518D}">
      <dgm:prSet/>
      <dgm:spPr/>
      <dgm:t>
        <a:bodyPr/>
        <a:lstStyle/>
        <a:p>
          <a:endParaRPr lang="pl-PL" sz="1200">
            <a:solidFill>
              <a:srgbClr val="2F558D"/>
            </a:solidFill>
          </a:endParaRPr>
        </a:p>
      </dgm:t>
    </dgm:pt>
    <dgm:pt modelId="{750343E6-678D-4274-98D4-3B5CBEBC7304}">
      <dgm:prSet phldrT="[Tekst]" custT="1"/>
      <dgm:spPr>
        <a:solidFill>
          <a:schemeClr val="accent1">
            <a:lumMod val="60000"/>
            <a:lumOff val="40000"/>
            <a:alpha val="90000"/>
          </a:schemeClr>
        </a:solidFill>
      </dgm:spPr>
      <dgm:t>
        <a:bodyPr/>
        <a:lstStyle/>
        <a:p>
          <a:endParaRPr lang="pl-PL" sz="1600" dirty="0">
            <a:solidFill>
              <a:schemeClr val="bg1"/>
            </a:solidFill>
          </a:endParaRPr>
        </a:p>
      </dgm:t>
    </dgm:pt>
    <dgm:pt modelId="{49F2932A-478B-4077-B3E1-914F34CF7CF1}" type="parTrans" cxnId="{BF8047F5-126C-45F7-A422-32570E6ABAED}">
      <dgm:prSet/>
      <dgm:spPr/>
      <dgm:t>
        <a:bodyPr/>
        <a:lstStyle/>
        <a:p>
          <a:endParaRPr lang="pl-PL" sz="1400">
            <a:solidFill>
              <a:srgbClr val="2F558D"/>
            </a:solidFill>
          </a:endParaRPr>
        </a:p>
      </dgm:t>
    </dgm:pt>
    <dgm:pt modelId="{CDEB8EF9-151A-4234-9631-4AA19B8F956F}" type="sibTrans" cxnId="{BF8047F5-126C-45F7-A422-32570E6ABAED}">
      <dgm:prSet/>
      <dgm:spPr/>
      <dgm:t>
        <a:bodyPr/>
        <a:lstStyle/>
        <a:p>
          <a:endParaRPr lang="pl-PL" sz="1400">
            <a:solidFill>
              <a:srgbClr val="2F558D"/>
            </a:solidFill>
          </a:endParaRPr>
        </a:p>
      </dgm:t>
    </dgm:pt>
    <dgm:pt modelId="{E4D1C037-4F43-4DC7-B76D-2BCEB0B3A13C}">
      <dgm:prSet phldrT="[Tekst]" custT="1"/>
      <dgm:spPr>
        <a:solidFill>
          <a:schemeClr val="accent4">
            <a:lumMod val="60000"/>
            <a:lumOff val="40000"/>
            <a:alpha val="90000"/>
          </a:schemeClr>
        </a:solidFill>
      </dgm:spPr>
      <dgm:t>
        <a:bodyPr/>
        <a:lstStyle/>
        <a:p>
          <a:pPr>
            <a:spcBef>
              <a:spcPts val="1200"/>
            </a:spcBef>
          </a:pPr>
          <a:r>
            <a:rPr lang="pl-PL" sz="1400" dirty="0">
              <a:solidFill>
                <a:srgbClr val="2F558D"/>
              </a:solidFill>
            </a:rPr>
            <a:t>Działania podstawowe ujęte w </a:t>
          </a:r>
          <a:r>
            <a:rPr lang="pl-PL" sz="1400" i="1" dirty="0">
              <a:solidFill>
                <a:srgbClr val="2F558D"/>
              </a:solidFill>
            </a:rPr>
            <a:t>Katalogu działań krajowych</a:t>
          </a:r>
        </a:p>
      </dgm:t>
    </dgm:pt>
    <dgm:pt modelId="{F7A8216B-4C99-4A97-96AE-106298C116F4}" type="sibTrans" cxnId="{360CC43A-E1F2-42EA-9738-BD1B8C464BAC}">
      <dgm:prSet/>
      <dgm:spPr/>
      <dgm:t>
        <a:bodyPr/>
        <a:lstStyle/>
        <a:p>
          <a:endParaRPr lang="pl-PL" sz="1400">
            <a:solidFill>
              <a:srgbClr val="2F558D"/>
            </a:solidFill>
          </a:endParaRPr>
        </a:p>
      </dgm:t>
    </dgm:pt>
    <dgm:pt modelId="{ED94EAE7-B998-414A-9CA2-4D165B981C6A}" type="parTrans" cxnId="{360CC43A-E1F2-42EA-9738-BD1B8C464BAC}">
      <dgm:prSet/>
      <dgm:spPr/>
      <dgm:t>
        <a:bodyPr/>
        <a:lstStyle/>
        <a:p>
          <a:endParaRPr lang="pl-PL" sz="1400">
            <a:solidFill>
              <a:srgbClr val="2F558D"/>
            </a:solidFill>
          </a:endParaRPr>
        </a:p>
      </dgm:t>
    </dgm:pt>
    <dgm:pt modelId="{BCEDC948-4574-4752-9EE2-CB9150FAF367}">
      <dgm:prSet phldrT="[Tekst]" custT="1"/>
      <dgm:spPr>
        <a:solidFill>
          <a:schemeClr val="accent4">
            <a:lumMod val="60000"/>
            <a:lumOff val="40000"/>
            <a:alpha val="90000"/>
          </a:schemeClr>
        </a:solidFill>
      </dgm:spPr>
      <dgm:t>
        <a:bodyPr/>
        <a:lstStyle/>
        <a:p>
          <a:pPr>
            <a:spcBef>
              <a:spcPct val="0"/>
            </a:spcBef>
          </a:pPr>
          <a:r>
            <a:rPr lang="pl-PL" sz="1400" dirty="0">
              <a:solidFill>
                <a:srgbClr val="2F558D"/>
              </a:solidFill>
            </a:rPr>
            <a:t>Działania ujęte w </a:t>
          </a:r>
          <a:r>
            <a:rPr lang="pl-PL" sz="1400" i="1" dirty="0">
              <a:solidFill>
                <a:srgbClr val="2F558D"/>
              </a:solidFill>
            </a:rPr>
            <a:t>Zestawie działań</a:t>
          </a:r>
          <a:r>
            <a:rPr lang="pl-PL" sz="1400" dirty="0">
              <a:solidFill>
                <a:srgbClr val="2F558D"/>
              </a:solidFill>
            </a:rPr>
            <a:t>:</a:t>
          </a:r>
          <a:br>
            <a:rPr lang="pl-PL" sz="1400" dirty="0">
              <a:solidFill>
                <a:srgbClr val="2F558D"/>
              </a:solidFill>
            </a:rPr>
          </a:br>
          <a:r>
            <a:rPr lang="pl-PL" sz="1400" dirty="0">
              <a:solidFill>
                <a:srgbClr val="2F558D"/>
              </a:solidFill>
            </a:rPr>
            <a:t>- 29 działań podstawowych</a:t>
          </a:r>
          <a:br>
            <a:rPr lang="pl-PL" sz="1400" dirty="0">
              <a:solidFill>
                <a:srgbClr val="2F558D"/>
              </a:solidFill>
            </a:rPr>
          </a:br>
          <a:r>
            <a:rPr lang="pl-PL" sz="1400" dirty="0">
              <a:solidFill>
                <a:srgbClr val="2F558D"/>
              </a:solidFill>
            </a:rPr>
            <a:t>- 24 działania uzupełniające</a:t>
          </a:r>
        </a:p>
      </dgm:t>
    </dgm:pt>
    <dgm:pt modelId="{B4BEDBB3-AEAA-4C52-A73C-370E4054107E}" type="sibTrans" cxnId="{38F3D8CF-C697-40D6-906B-E55B2F2D2384}">
      <dgm:prSet/>
      <dgm:spPr/>
      <dgm:t>
        <a:bodyPr/>
        <a:lstStyle/>
        <a:p>
          <a:endParaRPr lang="pl-PL" sz="1200">
            <a:solidFill>
              <a:srgbClr val="2F558D"/>
            </a:solidFill>
          </a:endParaRPr>
        </a:p>
      </dgm:t>
    </dgm:pt>
    <dgm:pt modelId="{2D6032B2-B007-41B7-B9CF-49A9D6DA7811}" type="parTrans" cxnId="{38F3D8CF-C697-40D6-906B-E55B2F2D2384}">
      <dgm:prSet/>
      <dgm:spPr/>
      <dgm:t>
        <a:bodyPr/>
        <a:lstStyle/>
        <a:p>
          <a:endParaRPr lang="pl-PL" sz="1200">
            <a:solidFill>
              <a:srgbClr val="2F558D"/>
            </a:solidFill>
          </a:endParaRPr>
        </a:p>
      </dgm:t>
    </dgm:pt>
    <dgm:pt modelId="{FD7E9940-CD8C-4BF0-8288-1DBAD6DB5626}">
      <dgm:prSet phldrT="[Tekst]" custT="1"/>
      <dgm:spPr>
        <a:solidFill>
          <a:schemeClr val="accent4">
            <a:lumMod val="60000"/>
            <a:lumOff val="40000"/>
            <a:alpha val="90000"/>
          </a:schemeClr>
        </a:solidFill>
      </dgm:spPr>
      <dgm:t>
        <a:bodyPr/>
        <a:lstStyle/>
        <a:p>
          <a:pPr>
            <a:spcBef>
              <a:spcPts val="1200"/>
            </a:spcBef>
          </a:pPr>
          <a:endParaRPr lang="pl-PL" sz="1400" i="1" dirty="0">
            <a:solidFill>
              <a:srgbClr val="2F558D"/>
            </a:solidFill>
          </a:endParaRPr>
        </a:p>
      </dgm:t>
    </dgm:pt>
    <dgm:pt modelId="{2900C69D-4389-49F6-8D96-05B77C380072}" type="parTrans" cxnId="{0B860ADB-44E9-4126-A44A-EECA06A768CA}">
      <dgm:prSet/>
      <dgm:spPr/>
      <dgm:t>
        <a:bodyPr/>
        <a:lstStyle/>
        <a:p>
          <a:endParaRPr lang="pl-PL"/>
        </a:p>
      </dgm:t>
    </dgm:pt>
    <dgm:pt modelId="{F66BC43A-5305-4BF6-85B8-38EDD50A4B3A}" type="sibTrans" cxnId="{0B860ADB-44E9-4126-A44A-EECA06A768CA}">
      <dgm:prSet/>
      <dgm:spPr/>
      <dgm:t>
        <a:bodyPr/>
        <a:lstStyle/>
        <a:p>
          <a:endParaRPr lang="pl-PL"/>
        </a:p>
      </dgm:t>
    </dgm:pt>
    <dgm:pt modelId="{A979D2E4-E472-47E4-8E98-9283F11475CA}" type="pres">
      <dgm:prSet presAssocID="{44E56E60-771C-49EB-9ECB-4BB2B1CA9B40}" presName="Name0" presStyleCnt="0">
        <dgm:presLayoutVars>
          <dgm:dir/>
          <dgm:animLvl val="lvl"/>
          <dgm:resizeHandles/>
        </dgm:presLayoutVars>
      </dgm:prSet>
      <dgm:spPr/>
    </dgm:pt>
    <dgm:pt modelId="{7C4A6C80-ACAB-44BA-A548-1D2BF24362E5}" type="pres">
      <dgm:prSet presAssocID="{20B328CA-872C-467E-A731-293305AA11DB}" presName="linNode" presStyleCnt="0"/>
      <dgm:spPr/>
    </dgm:pt>
    <dgm:pt modelId="{0EF507C0-1134-4D53-A077-5469B0E333D8}" type="pres">
      <dgm:prSet presAssocID="{20B328CA-872C-467E-A731-293305AA11DB}" presName="parentShp" presStyleLbl="node1" presStyleIdx="0" presStyleCnt="2" custScaleX="92243" custScaleY="92302">
        <dgm:presLayoutVars>
          <dgm:bulletEnabled val="1"/>
        </dgm:presLayoutVars>
      </dgm:prSet>
      <dgm:spPr/>
    </dgm:pt>
    <dgm:pt modelId="{E13A219E-83F7-40CD-B8DC-9B8FEAF0BA00}" type="pres">
      <dgm:prSet presAssocID="{20B328CA-872C-467E-A731-293305AA11DB}" presName="childShp" presStyleLbl="bgAccFollowNode1" presStyleIdx="0" presStyleCnt="2" custScaleX="97474">
        <dgm:presLayoutVars>
          <dgm:bulletEnabled val="1"/>
        </dgm:presLayoutVars>
      </dgm:prSet>
      <dgm:spPr/>
    </dgm:pt>
    <dgm:pt modelId="{602FDB67-F815-4442-A7BE-865AA87AE13B}" type="pres">
      <dgm:prSet presAssocID="{48D98B92-CC2E-45B6-A271-FC8D63F91D97}" presName="spacing" presStyleCnt="0"/>
      <dgm:spPr/>
    </dgm:pt>
    <dgm:pt modelId="{F023FDBC-479C-4403-9639-42934CFDB6AC}" type="pres">
      <dgm:prSet presAssocID="{C3E519F6-1D26-4952-BC49-0B6C523F0B34}" presName="linNode" presStyleCnt="0"/>
      <dgm:spPr/>
    </dgm:pt>
    <dgm:pt modelId="{5EF44709-6539-45FC-873B-4EB588565682}" type="pres">
      <dgm:prSet presAssocID="{C3E519F6-1D26-4952-BC49-0B6C523F0B34}" presName="parentShp" presStyleLbl="node1" presStyleIdx="1" presStyleCnt="2" custScaleX="92243" custScaleY="92302">
        <dgm:presLayoutVars>
          <dgm:bulletEnabled val="1"/>
        </dgm:presLayoutVars>
      </dgm:prSet>
      <dgm:spPr/>
    </dgm:pt>
    <dgm:pt modelId="{402B96BA-08EE-46DA-9BD6-5A81EAD9D8AD}" type="pres">
      <dgm:prSet presAssocID="{C3E519F6-1D26-4952-BC49-0B6C523F0B34}" presName="childShp" presStyleLbl="bgAccFollowNode1" presStyleIdx="1" presStyleCnt="2" custScaleX="97474">
        <dgm:presLayoutVars>
          <dgm:bulletEnabled val="1"/>
        </dgm:presLayoutVars>
      </dgm:prSet>
      <dgm:spPr/>
    </dgm:pt>
  </dgm:ptLst>
  <dgm:cxnLst>
    <dgm:cxn modelId="{01A00505-3989-4C20-B7EC-F900E9007676}" type="presOf" srcId="{E4D1C037-4F43-4DC7-B76D-2BCEB0B3A13C}" destId="{E13A219E-83F7-40CD-B8DC-9B8FEAF0BA00}" srcOrd="0" destOrd="1" presId="urn:microsoft.com/office/officeart/2005/8/layout/vList6"/>
    <dgm:cxn modelId="{B2CEEC09-B814-4E00-8CF0-B25495FBC2A5}" type="presOf" srcId="{C3E519F6-1D26-4952-BC49-0B6C523F0B34}" destId="{5EF44709-6539-45FC-873B-4EB588565682}" srcOrd="0" destOrd="0" presId="urn:microsoft.com/office/officeart/2005/8/layout/vList6"/>
    <dgm:cxn modelId="{63F0C929-7ACD-4E3A-AC86-CA68CF007EFF}" srcId="{44E56E60-771C-49EB-9ECB-4BB2B1CA9B40}" destId="{C3E519F6-1D26-4952-BC49-0B6C523F0B34}" srcOrd="1" destOrd="0" parTransId="{81F6CDE1-C408-4E9F-9DDE-4BC0A4FF74CB}" sibTransId="{B7F60DDF-690A-41C4-A770-7ED614A9BC41}"/>
    <dgm:cxn modelId="{360CC43A-E1F2-42EA-9738-BD1B8C464BAC}" srcId="{20B328CA-872C-467E-A731-293305AA11DB}" destId="{E4D1C037-4F43-4DC7-B76D-2BCEB0B3A13C}" srcOrd="1" destOrd="0" parTransId="{ED94EAE7-B998-414A-9CA2-4D165B981C6A}" sibTransId="{F7A8216B-4C99-4A97-96AE-106298C116F4}"/>
    <dgm:cxn modelId="{8A2D5170-7062-4A12-85B5-6688649CC8CA}" type="presOf" srcId="{BBCC4915-611E-47DE-9BE8-77C1361A62EA}" destId="{402B96BA-08EE-46DA-9BD6-5A81EAD9D8AD}" srcOrd="0" destOrd="1" presId="urn:microsoft.com/office/officeart/2005/8/layout/vList6"/>
    <dgm:cxn modelId="{3E6A797B-8CE6-44A9-977C-0F34E807FE43}" type="presOf" srcId="{750343E6-678D-4274-98D4-3B5CBEBC7304}" destId="{402B96BA-08EE-46DA-9BD6-5A81EAD9D8AD}" srcOrd="0" destOrd="0" presId="urn:microsoft.com/office/officeart/2005/8/layout/vList6"/>
    <dgm:cxn modelId="{F34EA782-8EBA-4718-9491-4EA1499C520E}" type="presOf" srcId="{44E56E60-771C-49EB-9ECB-4BB2B1CA9B40}" destId="{A979D2E4-E472-47E4-8E98-9283F11475CA}" srcOrd="0" destOrd="0" presId="urn:microsoft.com/office/officeart/2005/8/layout/vList6"/>
    <dgm:cxn modelId="{5290EEB6-8555-4EAC-8D8C-CF2D0D89EC4A}" type="presOf" srcId="{FD7E9940-CD8C-4BF0-8288-1DBAD6DB5626}" destId="{E13A219E-83F7-40CD-B8DC-9B8FEAF0BA00}" srcOrd="0" destOrd="0" presId="urn:microsoft.com/office/officeart/2005/8/layout/vList6"/>
    <dgm:cxn modelId="{2E04DEB8-9E55-4952-A09C-9E5436F9AED7}" type="presOf" srcId="{BCEDC948-4574-4752-9EE2-CB9150FAF367}" destId="{E13A219E-83F7-40CD-B8DC-9B8FEAF0BA00}" srcOrd="0" destOrd="2" presId="urn:microsoft.com/office/officeart/2005/8/layout/vList6"/>
    <dgm:cxn modelId="{C07612C3-2348-4C76-BB4B-44CB4F97518D}" srcId="{C3E519F6-1D26-4952-BC49-0B6C523F0B34}" destId="{BBCC4915-611E-47DE-9BE8-77C1361A62EA}" srcOrd="1" destOrd="0" parTransId="{A204AF12-ED7F-4C3B-B6C2-F5A06212FA3E}" sibTransId="{806935F7-F508-4914-ADDA-B803CFD7CA11}"/>
    <dgm:cxn modelId="{38F3D8CF-C697-40D6-906B-E55B2F2D2384}" srcId="{20B328CA-872C-467E-A731-293305AA11DB}" destId="{BCEDC948-4574-4752-9EE2-CB9150FAF367}" srcOrd="2" destOrd="0" parTransId="{2D6032B2-B007-41B7-B9CF-49A9D6DA7811}" sibTransId="{B4BEDBB3-AEAA-4C52-A73C-370E4054107E}"/>
    <dgm:cxn modelId="{0B860ADB-44E9-4126-A44A-EECA06A768CA}" srcId="{20B328CA-872C-467E-A731-293305AA11DB}" destId="{FD7E9940-CD8C-4BF0-8288-1DBAD6DB5626}" srcOrd="0" destOrd="0" parTransId="{2900C69D-4389-49F6-8D96-05B77C380072}" sibTransId="{F66BC43A-5305-4BF6-85B8-38EDD50A4B3A}"/>
    <dgm:cxn modelId="{BF8047F5-126C-45F7-A422-32570E6ABAED}" srcId="{C3E519F6-1D26-4952-BC49-0B6C523F0B34}" destId="{750343E6-678D-4274-98D4-3B5CBEBC7304}" srcOrd="0" destOrd="0" parTransId="{49F2932A-478B-4077-B3E1-914F34CF7CF1}" sibTransId="{CDEB8EF9-151A-4234-9631-4AA19B8F956F}"/>
    <dgm:cxn modelId="{46350AFA-0744-456D-98EE-1AEDB47BD602}" srcId="{44E56E60-771C-49EB-9ECB-4BB2B1CA9B40}" destId="{20B328CA-872C-467E-A731-293305AA11DB}" srcOrd="0" destOrd="0" parTransId="{B8175B05-592B-4B0B-97FF-3692A346F8FF}" sibTransId="{48D98B92-CC2E-45B6-A271-FC8D63F91D97}"/>
    <dgm:cxn modelId="{C40BD3FA-C3E1-43DB-9B38-B6E78FD2EAF1}" type="presOf" srcId="{20B328CA-872C-467E-A731-293305AA11DB}" destId="{0EF507C0-1134-4D53-A077-5469B0E333D8}" srcOrd="0" destOrd="0" presId="urn:microsoft.com/office/officeart/2005/8/layout/vList6"/>
    <dgm:cxn modelId="{8E0731E1-897A-4E80-AB4F-81DFF7AC4563}" type="presParOf" srcId="{A979D2E4-E472-47E4-8E98-9283F11475CA}" destId="{7C4A6C80-ACAB-44BA-A548-1D2BF24362E5}" srcOrd="0" destOrd="0" presId="urn:microsoft.com/office/officeart/2005/8/layout/vList6"/>
    <dgm:cxn modelId="{230B223F-CAA8-41A8-A23A-6CA59D4162D5}" type="presParOf" srcId="{7C4A6C80-ACAB-44BA-A548-1D2BF24362E5}" destId="{0EF507C0-1134-4D53-A077-5469B0E333D8}" srcOrd="0" destOrd="0" presId="urn:microsoft.com/office/officeart/2005/8/layout/vList6"/>
    <dgm:cxn modelId="{EB513433-14A4-40F6-BB88-ABE1E5C58E07}" type="presParOf" srcId="{7C4A6C80-ACAB-44BA-A548-1D2BF24362E5}" destId="{E13A219E-83F7-40CD-B8DC-9B8FEAF0BA00}" srcOrd="1" destOrd="0" presId="urn:microsoft.com/office/officeart/2005/8/layout/vList6"/>
    <dgm:cxn modelId="{08F966BA-3EE5-489C-A4A2-C0A5E6F476EA}" type="presParOf" srcId="{A979D2E4-E472-47E4-8E98-9283F11475CA}" destId="{602FDB67-F815-4442-A7BE-865AA87AE13B}" srcOrd="1" destOrd="0" presId="urn:microsoft.com/office/officeart/2005/8/layout/vList6"/>
    <dgm:cxn modelId="{440C71F3-2E8B-484B-9585-5B5351542961}" type="presParOf" srcId="{A979D2E4-E472-47E4-8E98-9283F11475CA}" destId="{F023FDBC-479C-4403-9639-42934CFDB6AC}" srcOrd="2" destOrd="0" presId="urn:microsoft.com/office/officeart/2005/8/layout/vList6"/>
    <dgm:cxn modelId="{D68E114F-716E-4827-A8B2-93C1A114BF76}" type="presParOf" srcId="{F023FDBC-479C-4403-9639-42934CFDB6AC}" destId="{5EF44709-6539-45FC-873B-4EB588565682}" srcOrd="0" destOrd="0" presId="urn:microsoft.com/office/officeart/2005/8/layout/vList6"/>
    <dgm:cxn modelId="{4FB40F27-4447-44F6-99D9-F3362F54B3DC}" type="presParOf" srcId="{F023FDBC-479C-4403-9639-42934CFDB6AC}" destId="{402B96BA-08EE-46DA-9BD6-5A81EAD9D8AD}"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A219E-83F7-40CD-B8DC-9B8FEAF0BA00}">
      <dsp:nvSpPr>
        <dsp:cNvPr id="0" name=""/>
        <dsp:cNvSpPr/>
      </dsp:nvSpPr>
      <dsp:spPr>
        <a:xfrm>
          <a:off x="2790559" y="450"/>
          <a:ext cx="4162692" cy="1755113"/>
        </a:xfrm>
        <a:prstGeom prst="rightArrow">
          <a:avLst>
            <a:gd name="adj1" fmla="val 75000"/>
            <a:gd name="adj2" fmla="val 50000"/>
          </a:avLst>
        </a:prstGeom>
        <a:solidFill>
          <a:schemeClr val="accent4">
            <a:lumMod val="60000"/>
            <a:lumOff val="40000"/>
            <a:alpha val="9000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endParaRPr lang="pl-PL" sz="1400" i="1" kern="1200" dirty="0">
            <a:solidFill>
              <a:srgbClr val="2F558D"/>
            </a:solidFill>
          </a:endParaRPr>
        </a:p>
        <a:p>
          <a:pPr marL="114300" lvl="1" indent="-114300" algn="l" defTabSz="622300">
            <a:lnSpc>
              <a:spcPct val="90000"/>
            </a:lnSpc>
            <a:spcBef>
              <a:spcPct val="0"/>
            </a:spcBef>
            <a:spcAft>
              <a:spcPct val="15000"/>
            </a:spcAft>
            <a:buChar char="•"/>
          </a:pPr>
          <a:r>
            <a:rPr lang="pl-PL" sz="1400" kern="1200" dirty="0">
              <a:solidFill>
                <a:srgbClr val="2F558D"/>
              </a:solidFill>
            </a:rPr>
            <a:t>Działania podstawowe ujęte w </a:t>
          </a:r>
          <a:r>
            <a:rPr lang="pl-PL" sz="1400" i="1" kern="1200" dirty="0">
              <a:solidFill>
                <a:srgbClr val="2F558D"/>
              </a:solidFill>
            </a:rPr>
            <a:t>Katalogu działań krajowych</a:t>
          </a:r>
        </a:p>
        <a:p>
          <a:pPr marL="114300" lvl="1" indent="-114300" algn="l" defTabSz="622300">
            <a:lnSpc>
              <a:spcPct val="90000"/>
            </a:lnSpc>
            <a:spcBef>
              <a:spcPct val="0"/>
            </a:spcBef>
            <a:spcAft>
              <a:spcPct val="15000"/>
            </a:spcAft>
            <a:buChar char="•"/>
          </a:pPr>
          <a:r>
            <a:rPr lang="pl-PL" sz="1400" kern="1200" dirty="0">
              <a:solidFill>
                <a:srgbClr val="2F558D"/>
              </a:solidFill>
            </a:rPr>
            <a:t>Działania ujęte w </a:t>
          </a:r>
          <a:r>
            <a:rPr lang="pl-PL" sz="1400" i="1" kern="1200" dirty="0">
              <a:solidFill>
                <a:srgbClr val="2F558D"/>
              </a:solidFill>
            </a:rPr>
            <a:t>Zestawie działań</a:t>
          </a:r>
          <a:r>
            <a:rPr lang="pl-PL" sz="1400" kern="1200" dirty="0">
              <a:solidFill>
                <a:srgbClr val="2F558D"/>
              </a:solidFill>
            </a:rPr>
            <a:t>:</a:t>
          </a:r>
          <a:br>
            <a:rPr lang="pl-PL" sz="1400" kern="1200" dirty="0">
              <a:solidFill>
                <a:srgbClr val="2F558D"/>
              </a:solidFill>
            </a:rPr>
          </a:br>
          <a:r>
            <a:rPr lang="pl-PL" sz="1400" kern="1200" dirty="0">
              <a:solidFill>
                <a:srgbClr val="2F558D"/>
              </a:solidFill>
            </a:rPr>
            <a:t>- 29 działań podstawowych</a:t>
          </a:r>
          <a:br>
            <a:rPr lang="pl-PL" sz="1400" kern="1200" dirty="0">
              <a:solidFill>
                <a:srgbClr val="2F558D"/>
              </a:solidFill>
            </a:rPr>
          </a:br>
          <a:r>
            <a:rPr lang="pl-PL" sz="1400" kern="1200" dirty="0">
              <a:solidFill>
                <a:srgbClr val="2F558D"/>
              </a:solidFill>
            </a:rPr>
            <a:t>- 24 działania uzupełniające</a:t>
          </a:r>
        </a:p>
      </dsp:txBody>
      <dsp:txXfrm>
        <a:off x="2790559" y="219839"/>
        <a:ext cx="3504525" cy="1316335"/>
      </dsp:txXfrm>
    </dsp:sp>
    <dsp:sp modelId="{0EF507C0-1134-4D53-A077-5469B0E333D8}">
      <dsp:nvSpPr>
        <dsp:cNvPr id="0" name=""/>
        <dsp:cNvSpPr/>
      </dsp:nvSpPr>
      <dsp:spPr>
        <a:xfrm>
          <a:off x="164359" y="68004"/>
          <a:ext cx="2626199" cy="1620005"/>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kern="1200" dirty="0">
              <a:solidFill>
                <a:srgbClr val="2F558D"/>
              </a:solidFill>
            </a:rPr>
            <a:t>18 </a:t>
          </a:r>
          <a:r>
            <a:rPr lang="pl-PL" sz="1600" kern="1200" dirty="0" err="1">
              <a:solidFill>
                <a:srgbClr val="2F558D"/>
              </a:solidFill>
            </a:rPr>
            <a:t>jcwpd</a:t>
          </a:r>
          <a:r>
            <a:rPr lang="pl-PL" sz="1600" kern="1200" dirty="0">
              <a:solidFill>
                <a:srgbClr val="2F558D"/>
              </a:solidFill>
            </a:rPr>
            <a:t> </a:t>
          </a:r>
          <a:br>
            <a:rPr lang="pl-PL" sz="1600" kern="1200" dirty="0">
              <a:solidFill>
                <a:srgbClr val="2F558D"/>
              </a:solidFill>
            </a:rPr>
          </a:br>
          <a:r>
            <a:rPr lang="pl-PL" sz="1600" kern="1200" dirty="0">
              <a:solidFill>
                <a:srgbClr val="2F558D"/>
              </a:solidFill>
            </a:rPr>
            <a:t>z zestawem działań</a:t>
          </a:r>
        </a:p>
      </dsp:txBody>
      <dsp:txXfrm>
        <a:off x="243441" y="147086"/>
        <a:ext cx="2468035" cy="1461841"/>
      </dsp:txXfrm>
    </dsp:sp>
    <dsp:sp modelId="{402B96BA-08EE-46DA-9BD6-5A81EAD9D8AD}">
      <dsp:nvSpPr>
        <dsp:cNvPr id="0" name=""/>
        <dsp:cNvSpPr/>
      </dsp:nvSpPr>
      <dsp:spPr>
        <a:xfrm>
          <a:off x="2790559" y="1931075"/>
          <a:ext cx="4162692" cy="1755113"/>
        </a:xfrm>
        <a:prstGeom prst="rightArrow">
          <a:avLst>
            <a:gd name="adj1" fmla="val 75000"/>
            <a:gd name="adj2" fmla="val 50000"/>
          </a:avLst>
        </a:prstGeom>
        <a:solidFill>
          <a:schemeClr val="accent1">
            <a:lumMod val="60000"/>
            <a:lumOff val="40000"/>
            <a:alpha val="9000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pl-PL" sz="1600" kern="1200" dirty="0">
            <a:solidFill>
              <a:schemeClr val="bg1"/>
            </a:solidFill>
          </a:endParaRPr>
        </a:p>
        <a:p>
          <a:pPr marL="114300" lvl="1" indent="-114300" algn="l" defTabSz="622300">
            <a:lnSpc>
              <a:spcPct val="90000"/>
            </a:lnSpc>
            <a:spcBef>
              <a:spcPct val="0"/>
            </a:spcBef>
            <a:spcAft>
              <a:spcPct val="15000"/>
            </a:spcAft>
            <a:buChar char="•"/>
          </a:pPr>
          <a:r>
            <a:rPr lang="pl-PL" sz="1400" kern="1200" dirty="0">
              <a:solidFill>
                <a:schemeClr val="bg1"/>
              </a:solidFill>
            </a:rPr>
            <a:t>Działania podstawowe ujęte w </a:t>
          </a:r>
          <a:r>
            <a:rPr lang="pl-PL" sz="1400" i="1" kern="1200" dirty="0">
              <a:solidFill>
                <a:schemeClr val="bg1"/>
              </a:solidFill>
            </a:rPr>
            <a:t>Katalogu działań krajowych</a:t>
          </a:r>
        </a:p>
      </dsp:txBody>
      <dsp:txXfrm>
        <a:off x="2790559" y="2150464"/>
        <a:ext cx="3504525" cy="1316335"/>
      </dsp:txXfrm>
    </dsp:sp>
    <dsp:sp modelId="{5EF44709-6539-45FC-873B-4EB588565682}">
      <dsp:nvSpPr>
        <dsp:cNvPr id="0" name=""/>
        <dsp:cNvSpPr/>
      </dsp:nvSpPr>
      <dsp:spPr>
        <a:xfrm>
          <a:off x="164359" y="1998629"/>
          <a:ext cx="2626199" cy="1620005"/>
        </a:xfrm>
        <a:prstGeom prst="roundRect">
          <a:avLst/>
        </a:prstGeom>
        <a:solidFill>
          <a:srgbClr val="2F55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kern="1200" dirty="0">
              <a:solidFill>
                <a:schemeClr val="bg1"/>
              </a:solidFill>
            </a:rPr>
            <a:t>4 jcwpd bez zestawu działań </a:t>
          </a:r>
          <a:br>
            <a:rPr lang="pl-PL" sz="1600" kern="1200" dirty="0">
              <a:solidFill>
                <a:schemeClr val="bg1"/>
              </a:solidFill>
            </a:rPr>
          </a:br>
          <a:r>
            <a:rPr lang="pl-PL" sz="1600" kern="1200" dirty="0">
              <a:solidFill>
                <a:schemeClr val="bg1"/>
              </a:solidFill>
            </a:rPr>
            <a:t>(jcwpd nr 50, 51, 85 i 102)</a:t>
          </a:r>
        </a:p>
      </dsp:txBody>
      <dsp:txXfrm>
        <a:off x="243441" y="2077711"/>
        <a:ext cx="2468035" cy="146184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D802354B-8643-4DC3-BDAD-70325751E8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pl-PL"/>
          </a:p>
        </p:txBody>
      </p:sp>
      <p:sp>
        <p:nvSpPr>
          <p:cNvPr id="3" name="Symbol zastępczy daty 2">
            <a:extLst>
              <a:ext uri="{FF2B5EF4-FFF2-40B4-BE49-F238E27FC236}">
                <a16:creationId xmlns:a16="http://schemas.microsoft.com/office/drawing/2014/main" id="{1872DC82-F1B3-4912-8DCA-BC71BE0EB584}"/>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12F1675-8A4A-4D19-B876-F9510EC53A7A}" type="datetimeFigureOut">
              <a:rPr lang="pl-PL"/>
              <a:pPr>
                <a:defRPr/>
              </a:pPr>
              <a:t>08.06.2021</a:t>
            </a:fld>
            <a:endParaRPr lang="pl-PL"/>
          </a:p>
        </p:txBody>
      </p:sp>
      <p:sp>
        <p:nvSpPr>
          <p:cNvPr id="4" name="Symbol zastępczy obrazu slajdu 3">
            <a:extLst>
              <a:ext uri="{FF2B5EF4-FFF2-40B4-BE49-F238E27FC236}">
                <a16:creationId xmlns:a16="http://schemas.microsoft.com/office/drawing/2014/main" id="{D985ACEB-18DF-4280-B780-573DF515D23A}"/>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pl-PL" noProof="0"/>
          </a:p>
        </p:txBody>
      </p:sp>
      <p:sp>
        <p:nvSpPr>
          <p:cNvPr id="5" name="Symbol zastępczy notatek 4">
            <a:extLst>
              <a:ext uri="{FF2B5EF4-FFF2-40B4-BE49-F238E27FC236}">
                <a16:creationId xmlns:a16="http://schemas.microsoft.com/office/drawing/2014/main" id="{F5FD8488-C867-4757-97E0-6668A203B4C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noProof="0"/>
              <a:t>Kliknij, aby edytować style wzorca tekstu</a:t>
            </a:r>
          </a:p>
          <a:p>
            <a:pPr lvl="1"/>
            <a:r>
              <a:rPr lang="pl-PL" noProof="0"/>
              <a:t>Drugi poziom</a:t>
            </a:r>
          </a:p>
          <a:p>
            <a:pPr lvl="2"/>
            <a:r>
              <a:rPr lang="pl-PL" noProof="0"/>
              <a:t>Trzeci poziom</a:t>
            </a:r>
          </a:p>
          <a:p>
            <a:pPr lvl="3"/>
            <a:r>
              <a:rPr lang="pl-PL" noProof="0"/>
              <a:t>Czwarty poziom</a:t>
            </a:r>
          </a:p>
          <a:p>
            <a:pPr lvl="4"/>
            <a:r>
              <a:rPr lang="pl-PL" noProof="0"/>
              <a:t>Piąty poziom</a:t>
            </a:r>
          </a:p>
        </p:txBody>
      </p:sp>
      <p:sp>
        <p:nvSpPr>
          <p:cNvPr id="6" name="Symbol zastępczy stopki 5">
            <a:extLst>
              <a:ext uri="{FF2B5EF4-FFF2-40B4-BE49-F238E27FC236}">
                <a16:creationId xmlns:a16="http://schemas.microsoft.com/office/drawing/2014/main" id="{C0B18F66-5CF7-45E0-87EC-598D93ED1F9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pl-PL"/>
          </a:p>
        </p:txBody>
      </p:sp>
      <p:sp>
        <p:nvSpPr>
          <p:cNvPr id="7" name="Symbol zastępczy numeru slajdu 6">
            <a:extLst>
              <a:ext uri="{FF2B5EF4-FFF2-40B4-BE49-F238E27FC236}">
                <a16:creationId xmlns:a16="http://schemas.microsoft.com/office/drawing/2014/main" id="{F2335D91-33B8-4A27-B6E1-955FB3D15D35}"/>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224F691D-03F2-4FB7-865F-15D3C6E8DBAC}" type="slidenum">
              <a:rPr lang="pl-PL" altLang="pl-PL"/>
              <a:pPr>
                <a:defRPr/>
              </a:pPr>
              <a:t>‹#›</a:t>
            </a:fld>
            <a:endParaRPr lang="pl-PL" altLang="pl-P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1</a:t>
            </a:fld>
            <a:endParaRPr lang="pl-PL"/>
          </a:p>
        </p:txBody>
      </p:sp>
    </p:spTree>
    <p:extLst>
      <p:ext uri="{BB962C8B-B14F-4D97-AF65-F5344CB8AC3E}">
        <p14:creationId xmlns:p14="http://schemas.microsoft.com/office/powerpoint/2010/main" val="398369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ymbol zastępczy obrazu slajdu 1">
            <a:extLst>
              <a:ext uri="{FF2B5EF4-FFF2-40B4-BE49-F238E27FC236}">
                <a16:creationId xmlns:a16="http://schemas.microsoft.com/office/drawing/2014/main" id="{3029D7CE-CE8E-44D9-BE08-BA39170722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Symbol zastępczy notatek 2">
            <a:extLst>
              <a:ext uri="{FF2B5EF4-FFF2-40B4-BE49-F238E27FC236}">
                <a16:creationId xmlns:a16="http://schemas.microsoft.com/office/drawing/2014/main" id="{D5466CD5-EAEA-4BFB-AEE7-B0EECAF79A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6148" name="Symbol zastępczy numeru slajdu 3">
            <a:extLst>
              <a:ext uri="{FF2B5EF4-FFF2-40B4-BE49-F238E27FC236}">
                <a16:creationId xmlns:a16="http://schemas.microsoft.com/office/drawing/2014/main" id="{D8B29FC2-2244-42EE-940A-06BF0F9E6C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DA5F822-ADA7-477E-8AFA-A687E546C44E}" type="slidenum">
              <a:rPr lang="pl-PL" altLang="pl-PL" smtClean="0">
                <a:latin typeface="Calibri" panose="020F0502020204030204" pitchFamily="34" charset="0"/>
              </a:rPr>
              <a:pPr/>
              <a:t>2</a:t>
            </a:fld>
            <a:endParaRPr lang="pl-PL" altLang="pl-PL">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ymbol zastępczy obrazu slajdu 1">
            <a:extLst>
              <a:ext uri="{FF2B5EF4-FFF2-40B4-BE49-F238E27FC236}">
                <a16:creationId xmlns:a16="http://schemas.microsoft.com/office/drawing/2014/main" id="{6645A5CC-A840-4475-B808-B01050632A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Symbol zastępczy notatek 2">
            <a:extLst>
              <a:ext uri="{FF2B5EF4-FFF2-40B4-BE49-F238E27FC236}">
                <a16:creationId xmlns:a16="http://schemas.microsoft.com/office/drawing/2014/main" id="{0E930AA4-A4EB-4506-8BD6-5C89CE27E7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28676" name="Symbol zastępczy numeru slajdu 3">
            <a:extLst>
              <a:ext uri="{FF2B5EF4-FFF2-40B4-BE49-F238E27FC236}">
                <a16:creationId xmlns:a16="http://schemas.microsoft.com/office/drawing/2014/main" id="{BBD9B984-6E5F-437A-9194-690FADCD1F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50F4AAC-F788-404C-807C-5A62696124FD}" type="slidenum">
              <a:rPr lang="pl-PL" altLang="pl-PL" smtClean="0">
                <a:latin typeface="Calibri" panose="020F0502020204030204" pitchFamily="34" charset="0"/>
              </a:rPr>
              <a:pPr/>
              <a:t>3</a:t>
            </a:fld>
            <a:endParaRPr lang="pl-PL" altLang="pl-P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ymbol zastępczy obrazu slajdu 1">
            <a:extLst>
              <a:ext uri="{FF2B5EF4-FFF2-40B4-BE49-F238E27FC236}">
                <a16:creationId xmlns:a16="http://schemas.microsoft.com/office/drawing/2014/main" id="{3BF75698-1169-4E54-B29A-62B5C6CDE2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ymbol zastępczy notatek 2">
            <a:extLst>
              <a:ext uri="{FF2B5EF4-FFF2-40B4-BE49-F238E27FC236}">
                <a16:creationId xmlns:a16="http://schemas.microsoft.com/office/drawing/2014/main" id="{B96AF874-A4C5-4EA8-995F-50BB1FCDF4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0724" name="Symbol zastępczy numeru slajdu 3">
            <a:extLst>
              <a:ext uri="{FF2B5EF4-FFF2-40B4-BE49-F238E27FC236}">
                <a16:creationId xmlns:a16="http://schemas.microsoft.com/office/drawing/2014/main" id="{B97339B9-B364-4535-A7E0-E5DC91DFF4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6DBC495-5B1A-4CA1-992A-4509A03673C2}" type="slidenum">
              <a:rPr lang="pl-PL" altLang="pl-PL" smtClean="0">
                <a:latin typeface="Calibri" panose="020F0502020204030204" pitchFamily="34" charset="0"/>
              </a:rPr>
              <a:pPr/>
              <a:t>4</a:t>
            </a:fld>
            <a:endParaRPr lang="pl-PL" altLang="pl-P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ymbol zastępczy obrazu slajdu 1">
            <a:extLst>
              <a:ext uri="{FF2B5EF4-FFF2-40B4-BE49-F238E27FC236}">
                <a16:creationId xmlns:a16="http://schemas.microsoft.com/office/drawing/2014/main" id="{75CB250E-0F25-4CA5-8619-BDC4CB70C85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Symbol zastępczy notatek 2">
            <a:extLst>
              <a:ext uri="{FF2B5EF4-FFF2-40B4-BE49-F238E27FC236}">
                <a16:creationId xmlns:a16="http://schemas.microsoft.com/office/drawing/2014/main" id="{E4139F05-AEF1-4ED2-AB50-5C99DB78BD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2772" name="Symbol zastępczy numeru slajdu 3">
            <a:extLst>
              <a:ext uri="{FF2B5EF4-FFF2-40B4-BE49-F238E27FC236}">
                <a16:creationId xmlns:a16="http://schemas.microsoft.com/office/drawing/2014/main" id="{A0419129-138B-4230-9322-A993C3015CE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52E737-958A-4E97-A28D-3808BFCC4553}" type="slidenum">
              <a:rPr lang="pl-PL" altLang="pl-PL" smtClean="0">
                <a:latin typeface="Calibri" panose="020F0502020204030204" pitchFamily="34" charset="0"/>
              </a:rPr>
              <a:pPr/>
              <a:t>5</a:t>
            </a:fld>
            <a:endParaRPr lang="pl-PL" altLang="pl-PL">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ymbol zastępczy obrazu slajdu 1">
            <a:extLst>
              <a:ext uri="{FF2B5EF4-FFF2-40B4-BE49-F238E27FC236}">
                <a16:creationId xmlns:a16="http://schemas.microsoft.com/office/drawing/2014/main" id="{75CB250E-0F25-4CA5-8619-BDC4CB70C85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Symbol zastępczy notatek 2">
            <a:extLst>
              <a:ext uri="{FF2B5EF4-FFF2-40B4-BE49-F238E27FC236}">
                <a16:creationId xmlns:a16="http://schemas.microsoft.com/office/drawing/2014/main" id="{E4139F05-AEF1-4ED2-AB50-5C99DB78BD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2772" name="Symbol zastępczy numeru slajdu 3">
            <a:extLst>
              <a:ext uri="{FF2B5EF4-FFF2-40B4-BE49-F238E27FC236}">
                <a16:creationId xmlns:a16="http://schemas.microsoft.com/office/drawing/2014/main" id="{A0419129-138B-4230-9322-A993C3015CE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52E737-958A-4E97-A28D-3808BFCC4553}" type="slidenum">
              <a:rPr lang="pl-PL" altLang="pl-PL" smtClean="0">
                <a:latin typeface="Calibri" panose="020F0502020204030204" pitchFamily="34" charset="0"/>
              </a:rPr>
              <a:pPr/>
              <a:t>6</a:t>
            </a:fld>
            <a:endParaRPr lang="pl-PL" altLang="pl-PL">
              <a:latin typeface="Calibri" panose="020F0502020204030204" pitchFamily="34" charset="0"/>
            </a:endParaRPr>
          </a:p>
        </p:txBody>
      </p:sp>
    </p:spTree>
    <p:extLst>
      <p:ext uri="{BB962C8B-B14F-4D97-AF65-F5344CB8AC3E}">
        <p14:creationId xmlns:p14="http://schemas.microsoft.com/office/powerpoint/2010/main" val="1708216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ymbol zastępczy obrazu slajdu 1">
            <a:extLst>
              <a:ext uri="{FF2B5EF4-FFF2-40B4-BE49-F238E27FC236}">
                <a16:creationId xmlns:a16="http://schemas.microsoft.com/office/drawing/2014/main" id="{EF24D33B-0EBA-44A0-AED4-B54CFE9D62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Symbol zastępczy notatek 2">
            <a:extLst>
              <a:ext uri="{FF2B5EF4-FFF2-40B4-BE49-F238E27FC236}">
                <a16:creationId xmlns:a16="http://schemas.microsoft.com/office/drawing/2014/main" id="{AFE327CB-4017-4064-B269-29788D2213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l-PL" altLang="pl-PL"/>
          </a:p>
        </p:txBody>
      </p:sp>
      <p:sp>
        <p:nvSpPr>
          <p:cNvPr id="68612" name="Symbol zastępczy numeru slajdu 3">
            <a:extLst>
              <a:ext uri="{FF2B5EF4-FFF2-40B4-BE49-F238E27FC236}">
                <a16:creationId xmlns:a16="http://schemas.microsoft.com/office/drawing/2014/main" id="{2D00630C-6A5D-42FF-80CE-A52E1ACF0D46}"/>
              </a:ext>
            </a:extLst>
          </p:cNvPr>
          <p:cNvSpPr txBox="1">
            <a:spLocks noGrp="1"/>
          </p:cNvSpPr>
          <p:nvPr/>
        </p:nvSpPr>
        <p:spPr bwMode="auto">
          <a:xfrm>
            <a:off x="3850443" y="9428584"/>
            <a:ext cx="2945659" cy="49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0" tIns="47780" rIns="95560" bIns="47780" anchor="b"/>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D9FBC734-D02B-4AFE-8259-DD5F4CD41702}" type="slidenum">
              <a:rPr lang="pl-PL" altLang="pl-PL" sz="1300"/>
              <a:pPr algn="r"/>
              <a:t>7</a:t>
            </a:fld>
            <a:endParaRPr lang="pl-PL" altLang="pl-PL"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ymbol zastępczy obrazu slajdu 1">
            <a:extLst>
              <a:ext uri="{FF2B5EF4-FFF2-40B4-BE49-F238E27FC236}">
                <a16:creationId xmlns:a16="http://schemas.microsoft.com/office/drawing/2014/main" id="{EF24D33B-0EBA-44A0-AED4-B54CFE9D62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Symbol zastępczy notatek 2">
            <a:extLst>
              <a:ext uri="{FF2B5EF4-FFF2-40B4-BE49-F238E27FC236}">
                <a16:creationId xmlns:a16="http://schemas.microsoft.com/office/drawing/2014/main" id="{AFE327CB-4017-4064-B269-29788D2213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l-PL" altLang="pl-PL"/>
          </a:p>
        </p:txBody>
      </p:sp>
      <p:sp>
        <p:nvSpPr>
          <p:cNvPr id="68612" name="Symbol zastępczy numeru slajdu 3">
            <a:extLst>
              <a:ext uri="{FF2B5EF4-FFF2-40B4-BE49-F238E27FC236}">
                <a16:creationId xmlns:a16="http://schemas.microsoft.com/office/drawing/2014/main" id="{2D00630C-6A5D-42FF-80CE-A52E1ACF0D46}"/>
              </a:ext>
            </a:extLst>
          </p:cNvPr>
          <p:cNvSpPr txBox="1">
            <a:spLocks noGrp="1"/>
          </p:cNvSpPr>
          <p:nvPr/>
        </p:nvSpPr>
        <p:spPr bwMode="auto">
          <a:xfrm>
            <a:off x="3850443" y="9428584"/>
            <a:ext cx="2945659" cy="49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0" tIns="47780" rIns="95560" bIns="47780" anchor="b"/>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D9FBC734-D02B-4AFE-8259-DD5F4CD41702}" type="slidenum">
              <a:rPr lang="pl-PL" altLang="pl-PL" sz="1300"/>
              <a:pPr algn="r"/>
              <a:t>8</a:t>
            </a:fld>
            <a:endParaRPr lang="pl-PL" altLang="pl-PL" sz="1300"/>
          </a:p>
        </p:txBody>
      </p:sp>
    </p:spTree>
    <p:extLst>
      <p:ext uri="{BB962C8B-B14F-4D97-AF65-F5344CB8AC3E}">
        <p14:creationId xmlns:p14="http://schemas.microsoft.com/office/powerpoint/2010/main" val="2224310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ymbol zastępczy obrazu slajdu 1">
            <a:extLst>
              <a:ext uri="{FF2B5EF4-FFF2-40B4-BE49-F238E27FC236}">
                <a16:creationId xmlns:a16="http://schemas.microsoft.com/office/drawing/2014/main" id="{EF24D33B-0EBA-44A0-AED4-B54CFE9D62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Symbol zastępczy notatek 2">
            <a:extLst>
              <a:ext uri="{FF2B5EF4-FFF2-40B4-BE49-F238E27FC236}">
                <a16:creationId xmlns:a16="http://schemas.microsoft.com/office/drawing/2014/main" id="{AFE327CB-4017-4064-B269-29788D2213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l-PL" altLang="pl-PL"/>
          </a:p>
        </p:txBody>
      </p:sp>
      <p:sp>
        <p:nvSpPr>
          <p:cNvPr id="68612" name="Symbol zastępczy numeru slajdu 3">
            <a:extLst>
              <a:ext uri="{FF2B5EF4-FFF2-40B4-BE49-F238E27FC236}">
                <a16:creationId xmlns:a16="http://schemas.microsoft.com/office/drawing/2014/main" id="{2D00630C-6A5D-42FF-80CE-A52E1ACF0D46}"/>
              </a:ext>
            </a:extLst>
          </p:cNvPr>
          <p:cNvSpPr txBox="1">
            <a:spLocks noGrp="1"/>
          </p:cNvSpPr>
          <p:nvPr/>
        </p:nvSpPr>
        <p:spPr bwMode="auto">
          <a:xfrm>
            <a:off x="3850443" y="9428584"/>
            <a:ext cx="2945659" cy="49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0" tIns="47780" rIns="95560" bIns="47780" anchor="b"/>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D9FBC734-D02B-4AFE-8259-DD5F4CD41702}" type="slidenum">
              <a:rPr lang="pl-PL" altLang="pl-PL" sz="1300"/>
              <a:pPr algn="r"/>
              <a:t>9</a:t>
            </a:fld>
            <a:endParaRPr lang="pl-PL" altLang="pl-PL" sz="1300"/>
          </a:p>
        </p:txBody>
      </p:sp>
    </p:spTree>
    <p:extLst>
      <p:ext uri="{BB962C8B-B14F-4D97-AF65-F5344CB8AC3E}">
        <p14:creationId xmlns:p14="http://schemas.microsoft.com/office/powerpoint/2010/main" val="152809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a:extLst>
              <a:ext uri="{FF2B5EF4-FFF2-40B4-BE49-F238E27FC236}">
                <a16:creationId xmlns:a16="http://schemas.microsoft.com/office/drawing/2014/main" id="{F517FAE7-1C05-46AE-B99A-D7A9A668B4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a:extLst>
              <a:ext uri="{FF2B5EF4-FFF2-40B4-BE49-F238E27FC236}">
                <a16:creationId xmlns:a16="http://schemas.microsoft.com/office/drawing/2014/main" id="{20A0B6F3-0886-4F1E-B4CB-8430C8E6E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6868" name="Symbol zastępczy numeru slajdu 3">
            <a:extLst>
              <a:ext uri="{FF2B5EF4-FFF2-40B4-BE49-F238E27FC236}">
                <a16:creationId xmlns:a16="http://schemas.microsoft.com/office/drawing/2014/main" id="{4A6E9484-557A-4D52-A917-922954D39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CB8049-D60A-4F0A-BA39-896263566547}" type="slidenum">
              <a:rPr lang="pl-PL" altLang="pl-PL" smtClean="0">
                <a:latin typeface="Calibri" panose="020F0502020204030204" pitchFamily="34" charset="0"/>
              </a:rPr>
              <a:pPr/>
              <a:t>10</a:t>
            </a:fld>
            <a:endParaRPr lang="pl-PL" altLang="pl-PL">
              <a:latin typeface="Calibri" panose="020F0502020204030204" pitchFamily="34" charset="0"/>
            </a:endParaRPr>
          </a:p>
        </p:txBody>
      </p:sp>
    </p:spTree>
    <p:extLst>
      <p:ext uri="{BB962C8B-B14F-4D97-AF65-F5344CB8AC3E}">
        <p14:creationId xmlns:p14="http://schemas.microsoft.com/office/powerpoint/2010/main" val="2771588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a:extLst>
              <a:ext uri="{FF2B5EF4-FFF2-40B4-BE49-F238E27FC236}">
                <a16:creationId xmlns:a16="http://schemas.microsoft.com/office/drawing/2014/main" id="{F517FAE7-1C05-46AE-B99A-D7A9A668B4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a:extLst>
              <a:ext uri="{FF2B5EF4-FFF2-40B4-BE49-F238E27FC236}">
                <a16:creationId xmlns:a16="http://schemas.microsoft.com/office/drawing/2014/main" id="{20A0B6F3-0886-4F1E-B4CB-8430C8E6E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6868" name="Symbol zastępczy numeru slajdu 3">
            <a:extLst>
              <a:ext uri="{FF2B5EF4-FFF2-40B4-BE49-F238E27FC236}">
                <a16:creationId xmlns:a16="http://schemas.microsoft.com/office/drawing/2014/main" id="{4A6E9484-557A-4D52-A917-922954D39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CB8049-D60A-4F0A-BA39-896263566547}" type="slidenum">
              <a:rPr lang="pl-PL" altLang="pl-PL" smtClean="0">
                <a:latin typeface="Calibri" panose="020F0502020204030204" pitchFamily="34" charset="0"/>
              </a:rPr>
              <a:pPr/>
              <a:t>11</a:t>
            </a:fld>
            <a:endParaRPr lang="pl-PL" altLang="pl-PL">
              <a:latin typeface="Calibri" panose="020F0502020204030204" pitchFamily="34" charset="0"/>
            </a:endParaRPr>
          </a:p>
        </p:txBody>
      </p:sp>
    </p:spTree>
    <p:extLst>
      <p:ext uri="{BB962C8B-B14F-4D97-AF65-F5344CB8AC3E}">
        <p14:creationId xmlns:p14="http://schemas.microsoft.com/office/powerpoint/2010/main" val="105648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ymbol zastępczy obrazu slajdu 1">
            <a:extLst>
              <a:ext uri="{FF2B5EF4-FFF2-40B4-BE49-F238E27FC236}">
                <a16:creationId xmlns:a16="http://schemas.microsoft.com/office/drawing/2014/main" id="{30750674-56A0-418C-A215-A7EEB5CE59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Symbol zastępczy notatek 2">
            <a:extLst>
              <a:ext uri="{FF2B5EF4-FFF2-40B4-BE49-F238E27FC236}">
                <a16:creationId xmlns:a16="http://schemas.microsoft.com/office/drawing/2014/main" id="{4EFABDB2-FB55-4990-9A55-921F250EE6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4820" name="Symbol zastępczy numeru slajdu 3">
            <a:extLst>
              <a:ext uri="{FF2B5EF4-FFF2-40B4-BE49-F238E27FC236}">
                <a16:creationId xmlns:a16="http://schemas.microsoft.com/office/drawing/2014/main" id="{897A61D3-7949-4D4E-AD56-DB661A0F5B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F1778C2-215E-4027-8621-E0269F2FD2CA}" type="slidenum">
              <a:rPr lang="pl-PL" altLang="pl-PL" smtClean="0">
                <a:latin typeface="Calibri" panose="020F0502020204030204" pitchFamily="34" charset="0"/>
              </a:rPr>
              <a:pPr/>
              <a:t>12</a:t>
            </a:fld>
            <a:endParaRPr lang="pl-PL" altLang="pl-PL">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a:extLst>
              <a:ext uri="{FF2B5EF4-FFF2-40B4-BE49-F238E27FC236}">
                <a16:creationId xmlns:a16="http://schemas.microsoft.com/office/drawing/2014/main" id="{F517FAE7-1C05-46AE-B99A-D7A9A668B4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a:extLst>
              <a:ext uri="{FF2B5EF4-FFF2-40B4-BE49-F238E27FC236}">
                <a16:creationId xmlns:a16="http://schemas.microsoft.com/office/drawing/2014/main" id="{20A0B6F3-0886-4F1E-B4CB-8430C8E6E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6868" name="Symbol zastępczy numeru slajdu 3">
            <a:extLst>
              <a:ext uri="{FF2B5EF4-FFF2-40B4-BE49-F238E27FC236}">
                <a16:creationId xmlns:a16="http://schemas.microsoft.com/office/drawing/2014/main" id="{4A6E9484-557A-4D52-A917-922954D39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CB8049-D60A-4F0A-BA39-896263566547}" type="slidenum">
              <a:rPr lang="pl-PL" altLang="pl-PL" smtClean="0">
                <a:latin typeface="Calibri" panose="020F0502020204030204" pitchFamily="34" charset="0"/>
              </a:rPr>
              <a:pPr/>
              <a:t>13</a:t>
            </a:fld>
            <a:endParaRPr lang="pl-PL" altLang="pl-PL">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ymbol zastępczy obrazu slajdu 1">
            <a:extLst>
              <a:ext uri="{FF2B5EF4-FFF2-40B4-BE49-F238E27FC236}">
                <a16:creationId xmlns:a16="http://schemas.microsoft.com/office/drawing/2014/main" id="{5AEAA470-A70E-4426-97FD-B5EA9C915E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Symbol zastępczy notatek 2">
            <a:extLst>
              <a:ext uri="{FF2B5EF4-FFF2-40B4-BE49-F238E27FC236}">
                <a16:creationId xmlns:a16="http://schemas.microsoft.com/office/drawing/2014/main" id="{8146888D-EA43-4AFF-B55F-5BB50F985C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4820" name="Symbol zastępczy numeru slajdu 3">
            <a:extLst>
              <a:ext uri="{FF2B5EF4-FFF2-40B4-BE49-F238E27FC236}">
                <a16:creationId xmlns:a16="http://schemas.microsoft.com/office/drawing/2014/main" id="{D7833DD8-8CC9-43AA-9C63-7A641D4DEE4E}"/>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DD9B4A4-99CE-4595-9B3A-A8934C48FEA0}" type="slidenum">
              <a:rPr lang="pl-PL" altLang="pl-PL" sz="1200">
                <a:latin typeface="Calibri" panose="020F0502020204030204" pitchFamily="34" charset="0"/>
              </a:rPr>
              <a:pPr algn="r" eaLnBrk="1" hangingPunct="1"/>
              <a:t>14</a:t>
            </a:fld>
            <a:endParaRPr lang="pl-PL" altLang="pl-PL"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a:extLst>
              <a:ext uri="{FF2B5EF4-FFF2-40B4-BE49-F238E27FC236}">
                <a16:creationId xmlns:a16="http://schemas.microsoft.com/office/drawing/2014/main" id="{6E61116C-8C38-41CF-8C3B-94FE934AA0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a:extLst>
              <a:ext uri="{FF2B5EF4-FFF2-40B4-BE49-F238E27FC236}">
                <a16:creationId xmlns:a16="http://schemas.microsoft.com/office/drawing/2014/main" id="{28CCDBCF-818F-4981-9E12-12B70CAAB7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6868" name="Symbol zastępczy numeru slajdu 3">
            <a:extLst>
              <a:ext uri="{FF2B5EF4-FFF2-40B4-BE49-F238E27FC236}">
                <a16:creationId xmlns:a16="http://schemas.microsoft.com/office/drawing/2014/main" id="{418548AB-4CAF-407B-AC34-12248A75633E}"/>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3B1BED1-ED2F-4E76-95AB-A5B4840A9BBB}" type="slidenum">
              <a:rPr lang="pl-PL" altLang="pl-PL" sz="1200">
                <a:latin typeface="Calibri" panose="020F0502020204030204" pitchFamily="34" charset="0"/>
              </a:rPr>
              <a:pPr algn="r" eaLnBrk="1" hangingPunct="1"/>
              <a:t>15</a:t>
            </a:fld>
            <a:endParaRPr lang="pl-PL" altLang="pl-PL" sz="1200">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ymbol zastępczy obrazu slajdu 1">
            <a:extLst>
              <a:ext uri="{FF2B5EF4-FFF2-40B4-BE49-F238E27FC236}">
                <a16:creationId xmlns:a16="http://schemas.microsoft.com/office/drawing/2014/main" id="{17EE173C-A99A-473C-A3A7-94625C0516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Symbol zastępczy notatek 2">
            <a:extLst>
              <a:ext uri="{FF2B5EF4-FFF2-40B4-BE49-F238E27FC236}">
                <a16:creationId xmlns:a16="http://schemas.microsoft.com/office/drawing/2014/main" id="{7C698F9E-96C9-44A1-9D91-C3A52ADAA0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38916" name="Symbol zastępczy numeru slajdu 3">
            <a:extLst>
              <a:ext uri="{FF2B5EF4-FFF2-40B4-BE49-F238E27FC236}">
                <a16:creationId xmlns:a16="http://schemas.microsoft.com/office/drawing/2014/main" id="{1A19BC8A-7852-487B-ACA8-1667FCA13A07}"/>
              </a:ext>
            </a:extLst>
          </p:cNvPr>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F7A5CF3C-DA3B-4E85-8EF1-A41858212BB2}" type="slidenum">
              <a:rPr lang="pl-PL" altLang="pl-PL" sz="1200">
                <a:latin typeface="Calibri" panose="020F0502020204030204" pitchFamily="34" charset="0"/>
              </a:rPr>
              <a:pPr algn="r" eaLnBrk="1" hangingPunct="1"/>
              <a:t>16</a:t>
            </a:fld>
            <a:endParaRPr lang="pl-PL" altLang="pl-PL" sz="120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17</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18</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19</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20</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21</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22</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23</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BD2F058-B35B-084D-9203-8244B6FBF788}" type="slidenum">
              <a:rPr lang="pl-PL" smtClean="0"/>
              <a:t>25</a:t>
            </a:fld>
            <a:endParaRPr lang="pl-PL"/>
          </a:p>
        </p:txBody>
      </p:sp>
    </p:spTree>
    <p:extLst>
      <p:ext uri="{BB962C8B-B14F-4D97-AF65-F5344CB8AC3E}">
        <p14:creationId xmlns:p14="http://schemas.microsoft.com/office/powerpoint/2010/main" val="3303125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ymbol zastępczy obrazu slajdu 1">
            <a:extLst>
              <a:ext uri="{FF2B5EF4-FFF2-40B4-BE49-F238E27FC236}">
                <a16:creationId xmlns:a16="http://schemas.microsoft.com/office/drawing/2014/main" id="{584D8315-5826-4BC8-9CA6-06C97DA2EE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Symbol zastępczy notatek 2">
            <a:extLst>
              <a:ext uri="{FF2B5EF4-FFF2-40B4-BE49-F238E27FC236}">
                <a16:creationId xmlns:a16="http://schemas.microsoft.com/office/drawing/2014/main" id="{AC8B3B7E-53C7-4DD1-BC01-004754EE44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a:p>
        </p:txBody>
      </p:sp>
      <p:sp>
        <p:nvSpPr>
          <p:cNvPr id="57348" name="Symbol zastępczy numeru slajdu 3">
            <a:extLst>
              <a:ext uri="{FF2B5EF4-FFF2-40B4-BE49-F238E27FC236}">
                <a16:creationId xmlns:a16="http://schemas.microsoft.com/office/drawing/2014/main" id="{2ADF9324-5483-4544-AC3A-917D9CDC5A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C0C065F-0620-446C-96DC-CEBF79087367}" type="slidenum">
              <a:rPr lang="pl-PL" altLang="pl-PL" smtClean="0">
                <a:latin typeface="Calibri" panose="020F0502020204030204" pitchFamily="34" charset="0"/>
              </a:rPr>
              <a:pPr/>
              <a:t>27</a:t>
            </a:fld>
            <a:endParaRPr lang="pl-PL" altLang="pl-P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a:p>
        </p:txBody>
      </p:sp>
      <p:sp>
        <p:nvSpPr>
          <p:cNvPr id="4" name="Date Placeholder 3">
            <a:extLst>
              <a:ext uri="{FF2B5EF4-FFF2-40B4-BE49-F238E27FC236}">
                <a16:creationId xmlns:a16="http://schemas.microsoft.com/office/drawing/2014/main" id="{9CB93B51-7C5D-4D97-B30C-B72718E0A782}"/>
              </a:ext>
            </a:extLst>
          </p:cNvPr>
          <p:cNvSpPr>
            <a:spLocks noGrp="1"/>
          </p:cNvSpPr>
          <p:nvPr>
            <p:ph type="dt" sz="half" idx="10"/>
          </p:nvPr>
        </p:nvSpPr>
        <p:spPr/>
        <p:txBody>
          <a:bodyPr/>
          <a:lstStyle>
            <a:lvl1pPr>
              <a:defRPr/>
            </a:lvl1pPr>
          </a:lstStyle>
          <a:p>
            <a:pPr>
              <a:defRPr/>
            </a:pPr>
            <a:fld id="{EC0CF5BD-E8BC-4FCB-9A9A-7A2FFA472658}" type="datetimeFigureOut">
              <a:rPr lang="pl-PL"/>
              <a:pPr>
                <a:defRPr/>
              </a:pPr>
              <a:t>08.06.2021</a:t>
            </a:fld>
            <a:endParaRPr lang="pl-PL"/>
          </a:p>
        </p:txBody>
      </p:sp>
      <p:sp>
        <p:nvSpPr>
          <p:cNvPr id="5" name="Footer Placeholder 4">
            <a:extLst>
              <a:ext uri="{FF2B5EF4-FFF2-40B4-BE49-F238E27FC236}">
                <a16:creationId xmlns:a16="http://schemas.microsoft.com/office/drawing/2014/main" id="{4298EE60-4B33-46BF-8623-50E3C8D43788}"/>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728072FE-95EB-474F-8083-89AAFB8CB0DA}"/>
              </a:ext>
            </a:extLst>
          </p:cNvPr>
          <p:cNvSpPr>
            <a:spLocks noGrp="1"/>
          </p:cNvSpPr>
          <p:nvPr>
            <p:ph type="sldNum" sz="quarter" idx="12"/>
          </p:nvPr>
        </p:nvSpPr>
        <p:spPr/>
        <p:txBody>
          <a:bodyPr/>
          <a:lstStyle>
            <a:lvl1pPr>
              <a:defRPr/>
            </a:lvl1pPr>
          </a:lstStyle>
          <a:p>
            <a:pPr>
              <a:defRPr/>
            </a:pPr>
            <a:fld id="{0715CF80-A8CF-4E0F-B997-5792E0DCFC7E}" type="slidenum">
              <a:rPr lang="pl-PL" altLang="pl-PL"/>
              <a:pPr>
                <a:defRPr/>
              </a:pPr>
              <a:t>‹#›</a:t>
            </a:fld>
            <a:endParaRPr lang="pl-PL" altLang="pl-PL"/>
          </a:p>
        </p:txBody>
      </p:sp>
    </p:spTree>
    <p:extLst>
      <p:ext uri="{BB962C8B-B14F-4D97-AF65-F5344CB8AC3E}">
        <p14:creationId xmlns:p14="http://schemas.microsoft.com/office/powerpoint/2010/main" val="135758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E3B667B3-CD23-40CD-AF8D-3EE317501B02}"/>
              </a:ext>
            </a:extLst>
          </p:cNvPr>
          <p:cNvSpPr>
            <a:spLocks noGrp="1"/>
          </p:cNvSpPr>
          <p:nvPr>
            <p:ph type="dt" sz="half" idx="10"/>
          </p:nvPr>
        </p:nvSpPr>
        <p:spPr/>
        <p:txBody>
          <a:bodyPr/>
          <a:lstStyle>
            <a:lvl1pPr>
              <a:defRPr/>
            </a:lvl1pPr>
          </a:lstStyle>
          <a:p>
            <a:pPr>
              <a:defRPr/>
            </a:pPr>
            <a:fld id="{60190700-0669-4581-B516-B4B84648FB21}" type="datetimeFigureOut">
              <a:rPr lang="pl-PL"/>
              <a:pPr>
                <a:defRPr/>
              </a:pPr>
              <a:t>08.06.2021</a:t>
            </a:fld>
            <a:endParaRPr lang="pl-PL"/>
          </a:p>
        </p:txBody>
      </p:sp>
      <p:sp>
        <p:nvSpPr>
          <p:cNvPr id="5" name="Footer Placeholder 4">
            <a:extLst>
              <a:ext uri="{FF2B5EF4-FFF2-40B4-BE49-F238E27FC236}">
                <a16:creationId xmlns:a16="http://schemas.microsoft.com/office/drawing/2014/main" id="{055C2DA8-6925-40ED-AA75-615AE32017E9}"/>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3AFF2AC1-0400-4C7E-9D2E-DA9AD1CE8FC1}"/>
              </a:ext>
            </a:extLst>
          </p:cNvPr>
          <p:cNvSpPr>
            <a:spLocks noGrp="1"/>
          </p:cNvSpPr>
          <p:nvPr>
            <p:ph type="sldNum" sz="quarter" idx="12"/>
          </p:nvPr>
        </p:nvSpPr>
        <p:spPr/>
        <p:txBody>
          <a:bodyPr/>
          <a:lstStyle>
            <a:lvl1pPr>
              <a:defRPr/>
            </a:lvl1pPr>
          </a:lstStyle>
          <a:p>
            <a:pPr>
              <a:defRPr/>
            </a:pPr>
            <a:fld id="{8869C1B4-6A5F-4514-808A-BE6522E86665}" type="slidenum">
              <a:rPr lang="pl-PL" altLang="pl-PL"/>
              <a:pPr>
                <a:defRPr/>
              </a:pPr>
              <a:t>‹#›</a:t>
            </a:fld>
            <a:endParaRPr lang="pl-PL" altLang="pl-PL"/>
          </a:p>
        </p:txBody>
      </p:sp>
    </p:spTree>
    <p:extLst>
      <p:ext uri="{BB962C8B-B14F-4D97-AF65-F5344CB8AC3E}">
        <p14:creationId xmlns:p14="http://schemas.microsoft.com/office/powerpoint/2010/main" val="401885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l-PL"/>
              <a:t>Kliknij, aby edytować styl</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Date Placeholder 3">
            <a:extLst>
              <a:ext uri="{FF2B5EF4-FFF2-40B4-BE49-F238E27FC236}">
                <a16:creationId xmlns:a16="http://schemas.microsoft.com/office/drawing/2014/main" id="{1E357E79-BE6A-462C-9B94-801826077214}"/>
              </a:ext>
            </a:extLst>
          </p:cNvPr>
          <p:cNvSpPr>
            <a:spLocks noGrp="1"/>
          </p:cNvSpPr>
          <p:nvPr>
            <p:ph type="dt" sz="half" idx="10"/>
          </p:nvPr>
        </p:nvSpPr>
        <p:spPr/>
        <p:txBody>
          <a:bodyPr/>
          <a:lstStyle>
            <a:lvl1pPr>
              <a:defRPr/>
            </a:lvl1pPr>
          </a:lstStyle>
          <a:p>
            <a:pPr>
              <a:defRPr/>
            </a:pPr>
            <a:fld id="{A6F2B33D-4F39-42A4-A2DA-9F63C2A4D61B}" type="datetimeFigureOut">
              <a:rPr lang="pl-PL"/>
              <a:pPr>
                <a:defRPr/>
              </a:pPr>
              <a:t>08.06.2021</a:t>
            </a:fld>
            <a:endParaRPr lang="pl-PL"/>
          </a:p>
        </p:txBody>
      </p:sp>
      <p:sp>
        <p:nvSpPr>
          <p:cNvPr id="5" name="Footer Placeholder 4">
            <a:extLst>
              <a:ext uri="{FF2B5EF4-FFF2-40B4-BE49-F238E27FC236}">
                <a16:creationId xmlns:a16="http://schemas.microsoft.com/office/drawing/2014/main" id="{81310B15-EE78-4BB6-B932-EAD433804228}"/>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1C9C487B-9E92-4C47-9C9E-93C571C3C221}"/>
              </a:ext>
            </a:extLst>
          </p:cNvPr>
          <p:cNvSpPr>
            <a:spLocks noGrp="1"/>
          </p:cNvSpPr>
          <p:nvPr>
            <p:ph type="sldNum" sz="quarter" idx="12"/>
          </p:nvPr>
        </p:nvSpPr>
        <p:spPr/>
        <p:txBody>
          <a:bodyPr/>
          <a:lstStyle>
            <a:lvl1pPr>
              <a:defRPr/>
            </a:lvl1pPr>
          </a:lstStyle>
          <a:p>
            <a:pPr>
              <a:defRPr/>
            </a:pPr>
            <a:fld id="{75140517-44D1-49A7-99F7-11B7351B78BB}" type="slidenum">
              <a:rPr lang="pl-PL" altLang="pl-PL"/>
              <a:pPr>
                <a:defRPr/>
              </a:pPr>
              <a:t>‹#›</a:t>
            </a:fld>
            <a:endParaRPr lang="pl-PL" altLang="pl-PL"/>
          </a:p>
        </p:txBody>
      </p:sp>
    </p:spTree>
    <p:extLst>
      <p:ext uri="{BB962C8B-B14F-4D97-AF65-F5344CB8AC3E}">
        <p14:creationId xmlns:p14="http://schemas.microsoft.com/office/powerpoint/2010/main" val="324004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Date Placeholder 3">
            <a:extLst>
              <a:ext uri="{FF2B5EF4-FFF2-40B4-BE49-F238E27FC236}">
                <a16:creationId xmlns:a16="http://schemas.microsoft.com/office/drawing/2014/main" id="{26EBC50C-1B03-45FA-9255-6613C6365826}"/>
              </a:ext>
            </a:extLst>
          </p:cNvPr>
          <p:cNvSpPr>
            <a:spLocks noGrp="1"/>
          </p:cNvSpPr>
          <p:nvPr>
            <p:ph type="dt" sz="half" idx="10"/>
          </p:nvPr>
        </p:nvSpPr>
        <p:spPr/>
        <p:txBody>
          <a:bodyPr/>
          <a:lstStyle>
            <a:lvl1pPr>
              <a:defRPr/>
            </a:lvl1pPr>
          </a:lstStyle>
          <a:p>
            <a:pPr>
              <a:defRPr/>
            </a:pPr>
            <a:fld id="{37C9C230-0552-4E04-AC6A-46CAAC19D6F9}" type="datetimeFigureOut">
              <a:rPr lang="pl-PL"/>
              <a:pPr>
                <a:defRPr/>
              </a:pPr>
              <a:t>08.06.2021</a:t>
            </a:fld>
            <a:endParaRPr lang="pl-PL"/>
          </a:p>
        </p:txBody>
      </p:sp>
      <p:sp>
        <p:nvSpPr>
          <p:cNvPr id="6" name="Footer Placeholder 4">
            <a:extLst>
              <a:ext uri="{FF2B5EF4-FFF2-40B4-BE49-F238E27FC236}">
                <a16:creationId xmlns:a16="http://schemas.microsoft.com/office/drawing/2014/main" id="{B8D04F6A-399C-4B8E-9EDD-2ADC1EFA32B6}"/>
              </a:ext>
            </a:extLst>
          </p:cNvPr>
          <p:cNvSpPr>
            <a:spLocks noGrp="1"/>
          </p:cNvSpPr>
          <p:nvPr>
            <p:ph type="ftr" sz="quarter" idx="11"/>
          </p:nvPr>
        </p:nvSpPr>
        <p:spPr/>
        <p:txBody>
          <a:bodyPr/>
          <a:lstStyle>
            <a:lvl1pPr>
              <a:defRPr/>
            </a:lvl1pPr>
          </a:lstStyle>
          <a:p>
            <a:pPr>
              <a:defRPr/>
            </a:pPr>
            <a:endParaRPr lang="pl-PL"/>
          </a:p>
        </p:txBody>
      </p:sp>
      <p:sp>
        <p:nvSpPr>
          <p:cNvPr id="7" name="Slide Number Placeholder 5">
            <a:extLst>
              <a:ext uri="{FF2B5EF4-FFF2-40B4-BE49-F238E27FC236}">
                <a16:creationId xmlns:a16="http://schemas.microsoft.com/office/drawing/2014/main" id="{F1DE8E9B-88C5-42F8-B83F-8CB45DE20EC1}"/>
              </a:ext>
            </a:extLst>
          </p:cNvPr>
          <p:cNvSpPr>
            <a:spLocks noGrp="1"/>
          </p:cNvSpPr>
          <p:nvPr>
            <p:ph type="sldNum" sz="quarter" idx="12"/>
          </p:nvPr>
        </p:nvSpPr>
        <p:spPr/>
        <p:txBody>
          <a:bodyPr/>
          <a:lstStyle>
            <a:lvl1pPr>
              <a:defRPr/>
            </a:lvl1pPr>
          </a:lstStyle>
          <a:p>
            <a:pPr>
              <a:defRPr/>
            </a:pPr>
            <a:fld id="{26C79F1F-3178-4553-85ED-19C9AD8CDBAB}" type="slidenum">
              <a:rPr lang="pl-PL" altLang="pl-PL"/>
              <a:pPr>
                <a:defRPr/>
              </a:pPr>
              <a:t>‹#›</a:t>
            </a:fld>
            <a:endParaRPr lang="pl-PL" altLang="pl-PL"/>
          </a:p>
        </p:txBody>
      </p:sp>
    </p:spTree>
    <p:extLst>
      <p:ext uri="{BB962C8B-B14F-4D97-AF65-F5344CB8AC3E}">
        <p14:creationId xmlns:p14="http://schemas.microsoft.com/office/powerpoint/2010/main" val="342189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l-PL"/>
              <a:t>Kliknij, aby edytować styl</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7" name="Date Placeholder 3">
            <a:extLst>
              <a:ext uri="{FF2B5EF4-FFF2-40B4-BE49-F238E27FC236}">
                <a16:creationId xmlns:a16="http://schemas.microsoft.com/office/drawing/2014/main" id="{0B0249F5-2A15-456F-9777-A2B1B454B663}"/>
              </a:ext>
            </a:extLst>
          </p:cNvPr>
          <p:cNvSpPr>
            <a:spLocks noGrp="1"/>
          </p:cNvSpPr>
          <p:nvPr>
            <p:ph type="dt" sz="half" idx="10"/>
          </p:nvPr>
        </p:nvSpPr>
        <p:spPr/>
        <p:txBody>
          <a:bodyPr/>
          <a:lstStyle>
            <a:lvl1pPr>
              <a:defRPr/>
            </a:lvl1pPr>
          </a:lstStyle>
          <a:p>
            <a:pPr>
              <a:defRPr/>
            </a:pPr>
            <a:fld id="{84236975-FF3D-49CB-9441-5BE1A4A7F805}" type="datetimeFigureOut">
              <a:rPr lang="pl-PL"/>
              <a:pPr>
                <a:defRPr/>
              </a:pPr>
              <a:t>08.06.2021</a:t>
            </a:fld>
            <a:endParaRPr lang="pl-PL"/>
          </a:p>
        </p:txBody>
      </p:sp>
      <p:sp>
        <p:nvSpPr>
          <p:cNvPr id="8" name="Footer Placeholder 4">
            <a:extLst>
              <a:ext uri="{FF2B5EF4-FFF2-40B4-BE49-F238E27FC236}">
                <a16:creationId xmlns:a16="http://schemas.microsoft.com/office/drawing/2014/main" id="{ED2277BE-AECF-4192-B42E-33C022CDDD88}"/>
              </a:ext>
            </a:extLst>
          </p:cNvPr>
          <p:cNvSpPr>
            <a:spLocks noGrp="1"/>
          </p:cNvSpPr>
          <p:nvPr>
            <p:ph type="ftr" sz="quarter" idx="11"/>
          </p:nvPr>
        </p:nvSpPr>
        <p:spPr/>
        <p:txBody>
          <a:bodyPr/>
          <a:lstStyle>
            <a:lvl1pPr>
              <a:defRPr/>
            </a:lvl1pPr>
          </a:lstStyle>
          <a:p>
            <a:pPr>
              <a:defRPr/>
            </a:pPr>
            <a:endParaRPr lang="pl-PL"/>
          </a:p>
        </p:txBody>
      </p:sp>
      <p:sp>
        <p:nvSpPr>
          <p:cNvPr id="9" name="Slide Number Placeholder 5">
            <a:extLst>
              <a:ext uri="{FF2B5EF4-FFF2-40B4-BE49-F238E27FC236}">
                <a16:creationId xmlns:a16="http://schemas.microsoft.com/office/drawing/2014/main" id="{FE416E4D-6D41-43CB-B813-B39A3E5708B4}"/>
              </a:ext>
            </a:extLst>
          </p:cNvPr>
          <p:cNvSpPr>
            <a:spLocks noGrp="1"/>
          </p:cNvSpPr>
          <p:nvPr>
            <p:ph type="sldNum" sz="quarter" idx="12"/>
          </p:nvPr>
        </p:nvSpPr>
        <p:spPr/>
        <p:txBody>
          <a:bodyPr/>
          <a:lstStyle>
            <a:lvl1pPr>
              <a:defRPr/>
            </a:lvl1pPr>
          </a:lstStyle>
          <a:p>
            <a:pPr>
              <a:defRPr/>
            </a:pPr>
            <a:fld id="{5CCD197B-D6F4-4C2C-B43F-CE3B9872AD8C}" type="slidenum">
              <a:rPr lang="pl-PL" altLang="pl-PL"/>
              <a:pPr>
                <a:defRPr/>
              </a:pPr>
              <a:t>‹#›</a:t>
            </a:fld>
            <a:endParaRPr lang="pl-PL" altLang="pl-PL"/>
          </a:p>
        </p:txBody>
      </p:sp>
    </p:spTree>
    <p:extLst>
      <p:ext uri="{BB962C8B-B14F-4D97-AF65-F5344CB8AC3E}">
        <p14:creationId xmlns:p14="http://schemas.microsoft.com/office/powerpoint/2010/main" val="4282737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Date Placeholder 3">
            <a:extLst>
              <a:ext uri="{FF2B5EF4-FFF2-40B4-BE49-F238E27FC236}">
                <a16:creationId xmlns:a16="http://schemas.microsoft.com/office/drawing/2014/main" id="{DC01BE8F-FF56-4BDF-9343-5F18923B473B}"/>
              </a:ext>
            </a:extLst>
          </p:cNvPr>
          <p:cNvSpPr>
            <a:spLocks noGrp="1"/>
          </p:cNvSpPr>
          <p:nvPr>
            <p:ph type="dt" sz="half" idx="10"/>
          </p:nvPr>
        </p:nvSpPr>
        <p:spPr/>
        <p:txBody>
          <a:bodyPr/>
          <a:lstStyle>
            <a:lvl1pPr>
              <a:defRPr/>
            </a:lvl1pPr>
          </a:lstStyle>
          <a:p>
            <a:pPr>
              <a:defRPr/>
            </a:pPr>
            <a:fld id="{DD0242E3-5F30-4065-88AF-D90ED73EDC8F}" type="datetimeFigureOut">
              <a:rPr lang="pl-PL"/>
              <a:pPr>
                <a:defRPr/>
              </a:pPr>
              <a:t>08.06.2021</a:t>
            </a:fld>
            <a:endParaRPr lang="pl-PL"/>
          </a:p>
        </p:txBody>
      </p:sp>
      <p:sp>
        <p:nvSpPr>
          <p:cNvPr id="4" name="Footer Placeholder 4">
            <a:extLst>
              <a:ext uri="{FF2B5EF4-FFF2-40B4-BE49-F238E27FC236}">
                <a16:creationId xmlns:a16="http://schemas.microsoft.com/office/drawing/2014/main" id="{F393DAB5-61EC-4929-BD6F-CC77E2B23661}"/>
              </a:ext>
            </a:extLst>
          </p:cNvPr>
          <p:cNvSpPr>
            <a:spLocks noGrp="1"/>
          </p:cNvSpPr>
          <p:nvPr>
            <p:ph type="ftr" sz="quarter" idx="11"/>
          </p:nvPr>
        </p:nvSpPr>
        <p:spPr/>
        <p:txBody>
          <a:bodyPr/>
          <a:lstStyle>
            <a:lvl1pPr>
              <a:defRPr/>
            </a:lvl1pPr>
          </a:lstStyle>
          <a:p>
            <a:pPr>
              <a:defRPr/>
            </a:pPr>
            <a:endParaRPr lang="pl-PL"/>
          </a:p>
        </p:txBody>
      </p:sp>
      <p:sp>
        <p:nvSpPr>
          <p:cNvPr id="5" name="Slide Number Placeholder 5">
            <a:extLst>
              <a:ext uri="{FF2B5EF4-FFF2-40B4-BE49-F238E27FC236}">
                <a16:creationId xmlns:a16="http://schemas.microsoft.com/office/drawing/2014/main" id="{11E7C8A3-7B4F-4830-9F6D-35DBE8360EDC}"/>
              </a:ext>
            </a:extLst>
          </p:cNvPr>
          <p:cNvSpPr>
            <a:spLocks noGrp="1"/>
          </p:cNvSpPr>
          <p:nvPr>
            <p:ph type="sldNum" sz="quarter" idx="12"/>
          </p:nvPr>
        </p:nvSpPr>
        <p:spPr/>
        <p:txBody>
          <a:bodyPr/>
          <a:lstStyle>
            <a:lvl1pPr>
              <a:defRPr/>
            </a:lvl1pPr>
          </a:lstStyle>
          <a:p>
            <a:pPr>
              <a:defRPr/>
            </a:pPr>
            <a:fld id="{0C6527D3-38B5-454D-A3DC-BDEE0FFEDBC0}" type="slidenum">
              <a:rPr lang="pl-PL" altLang="pl-PL"/>
              <a:pPr>
                <a:defRPr/>
              </a:pPr>
              <a:t>‹#›</a:t>
            </a:fld>
            <a:endParaRPr lang="pl-PL" altLang="pl-PL"/>
          </a:p>
        </p:txBody>
      </p:sp>
    </p:spTree>
    <p:extLst>
      <p:ext uri="{BB962C8B-B14F-4D97-AF65-F5344CB8AC3E}">
        <p14:creationId xmlns:p14="http://schemas.microsoft.com/office/powerpoint/2010/main" val="2555759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D0FE124-224B-452C-B2F5-90A0673455D5}"/>
              </a:ext>
            </a:extLst>
          </p:cNvPr>
          <p:cNvSpPr>
            <a:spLocks noGrp="1"/>
          </p:cNvSpPr>
          <p:nvPr>
            <p:ph type="dt" sz="half" idx="10"/>
          </p:nvPr>
        </p:nvSpPr>
        <p:spPr/>
        <p:txBody>
          <a:bodyPr/>
          <a:lstStyle>
            <a:lvl1pPr>
              <a:defRPr/>
            </a:lvl1pPr>
          </a:lstStyle>
          <a:p>
            <a:pPr>
              <a:defRPr/>
            </a:pPr>
            <a:fld id="{550371D1-FECE-430A-920F-D6EE782F0E4A}" type="datetimeFigureOut">
              <a:rPr lang="pl-PL"/>
              <a:pPr>
                <a:defRPr/>
              </a:pPr>
              <a:t>08.06.2021</a:t>
            </a:fld>
            <a:endParaRPr lang="pl-PL"/>
          </a:p>
        </p:txBody>
      </p:sp>
      <p:sp>
        <p:nvSpPr>
          <p:cNvPr id="3" name="Footer Placeholder 4">
            <a:extLst>
              <a:ext uri="{FF2B5EF4-FFF2-40B4-BE49-F238E27FC236}">
                <a16:creationId xmlns:a16="http://schemas.microsoft.com/office/drawing/2014/main" id="{43E32C93-D534-4FCD-A749-B6739050EB28}"/>
              </a:ext>
            </a:extLst>
          </p:cNvPr>
          <p:cNvSpPr>
            <a:spLocks noGrp="1"/>
          </p:cNvSpPr>
          <p:nvPr>
            <p:ph type="ftr" sz="quarter" idx="11"/>
          </p:nvPr>
        </p:nvSpPr>
        <p:spPr/>
        <p:txBody>
          <a:bodyPr/>
          <a:lstStyle>
            <a:lvl1pPr>
              <a:defRPr/>
            </a:lvl1pPr>
          </a:lstStyle>
          <a:p>
            <a:pPr>
              <a:defRPr/>
            </a:pPr>
            <a:endParaRPr lang="pl-PL"/>
          </a:p>
        </p:txBody>
      </p:sp>
      <p:sp>
        <p:nvSpPr>
          <p:cNvPr id="4" name="Slide Number Placeholder 5">
            <a:extLst>
              <a:ext uri="{FF2B5EF4-FFF2-40B4-BE49-F238E27FC236}">
                <a16:creationId xmlns:a16="http://schemas.microsoft.com/office/drawing/2014/main" id="{1582E24C-0F1F-4948-9EB4-F8841BA0CD16}"/>
              </a:ext>
            </a:extLst>
          </p:cNvPr>
          <p:cNvSpPr>
            <a:spLocks noGrp="1"/>
          </p:cNvSpPr>
          <p:nvPr>
            <p:ph type="sldNum" sz="quarter" idx="12"/>
          </p:nvPr>
        </p:nvSpPr>
        <p:spPr/>
        <p:txBody>
          <a:bodyPr/>
          <a:lstStyle>
            <a:lvl1pPr>
              <a:defRPr/>
            </a:lvl1pPr>
          </a:lstStyle>
          <a:p>
            <a:pPr>
              <a:defRPr/>
            </a:pPr>
            <a:fld id="{91FC2464-BF0E-414B-940F-0B4971F00F52}" type="slidenum">
              <a:rPr lang="pl-PL" altLang="pl-PL"/>
              <a:pPr>
                <a:defRPr/>
              </a:pPr>
              <a:t>‹#›</a:t>
            </a:fld>
            <a:endParaRPr lang="pl-PL" altLang="pl-PL"/>
          </a:p>
        </p:txBody>
      </p:sp>
    </p:spTree>
    <p:extLst>
      <p:ext uri="{BB962C8B-B14F-4D97-AF65-F5344CB8AC3E}">
        <p14:creationId xmlns:p14="http://schemas.microsoft.com/office/powerpoint/2010/main" val="121317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3">
            <a:extLst>
              <a:ext uri="{FF2B5EF4-FFF2-40B4-BE49-F238E27FC236}">
                <a16:creationId xmlns:a16="http://schemas.microsoft.com/office/drawing/2014/main" id="{2527F9EA-AF29-4D95-9836-6EB61FF8F905}"/>
              </a:ext>
            </a:extLst>
          </p:cNvPr>
          <p:cNvSpPr>
            <a:spLocks noGrp="1"/>
          </p:cNvSpPr>
          <p:nvPr>
            <p:ph type="dt" sz="half" idx="10"/>
          </p:nvPr>
        </p:nvSpPr>
        <p:spPr/>
        <p:txBody>
          <a:bodyPr/>
          <a:lstStyle>
            <a:lvl1pPr>
              <a:defRPr/>
            </a:lvl1pPr>
          </a:lstStyle>
          <a:p>
            <a:pPr>
              <a:defRPr/>
            </a:pPr>
            <a:fld id="{86143F21-20A0-4728-A172-9A1F446FD035}" type="datetimeFigureOut">
              <a:rPr lang="pl-PL"/>
              <a:pPr>
                <a:defRPr/>
              </a:pPr>
              <a:t>08.06.2021</a:t>
            </a:fld>
            <a:endParaRPr lang="pl-PL"/>
          </a:p>
        </p:txBody>
      </p:sp>
      <p:sp>
        <p:nvSpPr>
          <p:cNvPr id="6" name="Footer Placeholder 4">
            <a:extLst>
              <a:ext uri="{FF2B5EF4-FFF2-40B4-BE49-F238E27FC236}">
                <a16:creationId xmlns:a16="http://schemas.microsoft.com/office/drawing/2014/main" id="{40E65988-2BA4-4F6D-BB4D-AB54E2ECA7F6}"/>
              </a:ext>
            </a:extLst>
          </p:cNvPr>
          <p:cNvSpPr>
            <a:spLocks noGrp="1"/>
          </p:cNvSpPr>
          <p:nvPr>
            <p:ph type="ftr" sz="quarter" idx="11"/>
          </p:nvPr>
        </p:nvSpPr>
        <p:spPr/>
        <p:txBody>
          <a:bodyPr/>
          <a:lstStyle>
            <a:lvl1pPr>
              <a:defRPr/>
            </a:lvl1pPr>
          </a:lstStyle>
          <a:p>
            <a:pPr>
              <a:defRPr/>
            </a:pPr>
            <a:endParaRPr lang="pl-PL"/>
          </a:p>
        </p:txBody>
      </p:sp>
      <p:sp>
        <p:nvSpPr>
          <p:cNvPr id="7" name="Slide Number Placeholder 5">
            <a:extLst>
              <a:ext uri="{FF2B5EF4-FFF2-40B4-BE49-F238E27FC236}">
                <a16:creationId xmlns:a16="http://schemas.microsoft.com/office/drawing/2014/main" id="{80A6209B-F287-43B1-B845-0AD091D174BB}"/>
              </a:ext>
            </a:extLst>
          </p:cNvPr>
          <p:cNvSpPr>
            <a:spLocks noGrp="1"/>
          </p:cNvSpPr>
          <p:nvPr>
            <p:ph type="sldNum" sz="quarter" idx="12"/>
          </p:nvPr>
        </p:nvSpPr>
        <p:spPr/>
        <p:txBody>
          <a:bodyPr/>
          <a:lstStyle>
            <a:lvl1pPr>
              <a:defRPr/>
            </a:lvl1pPr>
          </a:lstStyle>
          <a:p>
            <a:pPr>
              <a:defRPr/>
            </a:pPr>
            <a:fld id="{131A622E-A258-4FA9-AD11-75067A583202}" type="slidenum">
              <a:rPr lang="pl-PL" altLang="pl-PL"/>
              <a:pPr>
                <a:defRPr/>
              </a:pPr>
              <a:t>‹#›</a:t>
            </a:fld>
            <a:endParaRPr lang="pl-PL" altLang="pl-PL"/>
          </a:p>
        </p:txBody>
      </p:sp>
    </p:spTree>
    <p:extLst>
      <p:ext uri="{BB962C8B-B14F-4D97-AF65-F5344CB8AC3E}">
        <p14:creationId xmlns:p14="http://schemas.microsoft.com/office/powerpoint/2010/main" val="2731887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en-US"/>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Kliknij ikonę, aby dodać obraz</a:t>
            </a:r>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3">
            <a:extLst>
              <a:ext uri="{FF2B5EF4-FFF2-40B4-BE49-F238E27FC236}">
                <a16:creationId xmlns:a16="http://schemas.microsoft.com/office/drawing/2014/main" id="{32F97D46-3447-4C2D-818F-B9054954F0DC}"/>
              </a:ext>
            </a:extLst>
          </p:cNvPr>
          <p:cNvSpPr>
            <a:spLocks noGrp="1"/>
          </p:cNvSpPr>
          <p:nvPr>
            <p:ph type="dt" sz="half" idx="10"/>
          </p:nvPr>
        </p:nvSpPr>
        <p:spPr/>
        <p:txBody>
          <a:bodyPr/>
          <a:lstStyle>
            <a:lvl1pPr>
              <a:defRPr/>
            </a:lvl1pPr>
          </a:lstStyle>
          <a:p>
            <a:pPr>
              <a:defRPr/>
            </a:pPr>
            <a:fld id="{6315D3DC-F80E-41E2-AB7D-A19D1CBEE10A}" type="datetimeFigureOut">
              <a:rPr lang="pl-PL"/>
              <a:pPr>
                <a:defRPr/>
              </a:pPr>
              <a:t>08.06.2021</a:t>
            </a:fld>
            <a:endParaRPr lang="pl-PL"/>
          </a:p>
        </p:txBody>
      </p:sp>
      <p:sp>
        <p:nvSpPr>
          <p:cNvPr id="6" name="Footer Placeholder 4">
            <a:extLst>
              <a:ext uri="{FF2B5EF4-FFF2-40B4-BE49-F238E27FC236}">
                <a16:creationId xmlns:a16="http://schemas.microsoft.com/office/drawing/2014/main" id="{74409C6A-31A0-43C3-89E6-5EBDB3D6D70B}"/>
              </a:ext>
            </a:extLst>
          </p:cNvPr>
          <p:cNvSpPr>
            <a:spLocks noGrp="1"/>
          </p:cNvSpPr>
          <p:nvPr>
            <p:ph type="ftr" sz="quarter" idx="11"/>
          </p:nvPr>
        </p:nvSpPr>
        <p:spPr/>
        <p:txBody>
          <a:bodyPr/>
          <a:lstStyle>
            <a:lvl1pPr>
              <a:defRPr/>
            </a:lvl1pPr>
          </a:lstStyle>
          <a:p>
            <a:pPr>
              <a:defRPr/>
            </a:pPr>
            <a:endParaRPr lang="pl-PL"/>
          </a:p>
        </p:txBody>
      </p:sp>
      <p:sp>
        <p:nvSpPr>
          <p:cNvPr id="7" name="Slide Number Placeholder 5">
            <a:extLst>
              <a:ext uri="{FF2B5EF4-FFF2-40B4-BE49-F238E27FC236}">
                <a16:creationId xmlns:a16="http://schemas.microsoft.com/office/drawing/2014/main" id="{E6D5D6B0-6530-4630-B59A-0BDAED7342CC}"/>
              </a:ext>
            </a:extLst>
          </p:cNvPr>
          <p:cNvSpPr>
            <a:spLocks noGrp="1"/>
          </p:cNvSpPr>
          <p:nvPr>
            <p:ph type="sldNum" sz="quarter" idx="12"/>
          </p:nvPr>
        </p:nvSpPr>
        <p:spPr/>
        <p:txBody>
          <a:bodyPr/>
          <a:lstStyle>
            <a:lvl1pPr>
              <a:defRPr/>
            </a:lvl1pPr>
          </a:lstStyle>
          <a:p>
            <a:pPr>
              <a:defRPr/>
            </a:pPr>
            <a:fld id="{CA14E50F-C48A-4759-8E05-04147A5AD417}" type="slidenum">
              <a:rPr lang="pl-PL" altLang="pl-PL"/>
              <a:pPr>
                <a:defRPr/>
              </a:pPr>
              <a:t>‹#›</a:t>
            </a:fld>
            <a:endParaRPr lang="pl-PL" altLang="pl-PL"/>
          </a:p>
        </p:txBody>
      </p:sp>
    </p:spTree>
    <p:extLst>
      <p:ext uri="{BB962C8B-B14F-4D97-AF65-F5344CB8AC3E}">
        <p14:creationId xmlns:p14="http://schemas.microsoft.com/office/powerpoint/2010/main" val="3942839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6252431D-6642-491F-80F3-E58462B616F8}"/>
              </a:ext>
            </a:extLst>
          </p:cNvPr>
          <p:cNvSpPr>
            <a:spLocks noGrp="1"/>
          </p:cNvSpPr>
          <p:nvPr>
            <p:ph type="dt" sz="half" idx="10"/>
          </p:nvPr>
        </p:nvSpPr>
        <p:spPr/>
        <p:txBody>
          <a:bodyPr/>
          <a:lstStyle>
            <a:lvl1pPr>
              <a:defRPr/>
            </a:lvl1pPr>
          </a:lstStyle>
          <a:p>
            <a:pPr>
              <a:defRPr/>
            </a:pPr>
            <a:fld id="{ACCB4D0B-FC48-446F-A5BA-35105E32A13B}" type="datetimeFigureOut">
              <a:rPr lang="pl-PL"/>
              <a:pPr>
                <a:defRPr/>
              </a:pPr>
              <a:t>08.06.2021</a:t>
            </a:fld>
            <a:endParaRPr lang="pl-PL"/>
          </a:p>
        </p:txBody>
      </p:sp>
      <p:sp>
        <p:nvSpPr>
          <p:cNvPr id="5" name="Footer Placeholder 4">
            <a:extLst>
              <a:ext uri="{FF2B5EF4-FFF2-40B4-BE49-F238E27FC236}">
                <a16:creationId xmlns:a16="http://schemas.microsoft.com/office/drawing/2014/main" id="{6F5E1318-A6A5-4348-935E-088DA248FADB}"/>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B7886A68-3A24-437D-B173-F3B4F8CBBFC6}"/>
              </a:ext>
            </a:extLst>
          </p:cNvPr>
          <p:cNvSpPr>
            <a:spLocks noGrp="1"/>
          </p:cNvSpPr>
          <p:nvPr>
            <p:ph type="sldNum" sz="quarter" idx="12"/>
          </p:nvPr>
        </p:nvSpPr>
        <p:spPr/>
        <p:txBody>
          <a:bodyPr/>
          <a:lstStyle>
            <a:lvl1pPr>
              <a:defRPr/>
            </a:lvl1pPr>
          </a:lstStyle>
          <a:p>
            <a:pPr>
              <a:defRPr/>
            </a:pPr>
            <a:fld id="{45207713-8B1B-487C-B1BC-CFBB5C7CB84F}" type="slidenum">
              <a:rPr lang="pl-PL" altLang="pl-PL"/>
              <a:pPr>
                <a:defRPr/>
              </a:pPr>
              <a:t>‹#›</a:t>
            </a:fld>
            <a:endParaRPr lang="pl-PL" altLang="pl-PL"/>
          </a:p>
        </p:txBody>
      </p:sp>
    </p:spTree>
    <p:extLst>
      <p:ext uri="{BB962C8B-B14F-4D97-AF65-F5344CB8AC3E}">
        <p14:creationId xmlns:p14="http://schemas.microsoft.com/office/powerpoint/2010/main" val="800638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l-PL"/>
              <a:t>Kliknij, aby edytować styl</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a:extLst>
              <a:ext uri="{FF2B5EF4-FFF2-40B4-BE49-F238E27FC236}">
                <a16:creationId xmlns:a16="http://schemas.microsoft.com/office/drawing/2014/main" id="{05AD61C6-5D0C-4B6D-AAD2-74E54E25ECAD}"/>
              </a:ext>
            </a:extLst>
          </p:cNvPr>
          <p:cNvSpPr>
            <a:spLocks noGrp="1"/>
          </p:cNvSpPr>
          <p:nvPr>
            <p:ph type="dt" sz="half" idx="10"/>
          </p:nvPr>
        </p:nvSpPr>
        <p:spPr/>
        <p:txBody>
          <a:bodyPr/>
          <a:lstStyle>
            <a:lvl1pPr>
              <a:defRPr/>
            </a:lvl1pPr>
          </a:lstStyle>
          <a:p>
            <a:pPr>
              <a:defRPr/>
            </a:pPr>
            <a:fld id="{10B0EE94-BA76-4DFD-AE4F-6F970274231D}" type="datetimeFigureOut">
              <a:rPr lang="pl-PL"/>
              <a:pPr>
                <a:defRPr/>
              </a:pPr>
              <a:t>08.06.2021</a:t>
            </a:fld>
            <a:endParaRPr lang="pl-PL"/>
          </a:p>
        </p:txBody>
      </p:sp>
      <p:sp>
        <p:nvSpPr>
          <p:cNvPr id="5" name="Footer Placeholder 4">
            <a:extLst>
              <a:ext uri="{FF2B5EF4-FFF2-40B4-BE49-F238E27FC236}">
                <a16:creationId xmlns:a16="http://schemas.microsoft.com/office/drawing/2014/main" id="{973A750B-2776-4D6F-B1E4-37D9188597CA}"/>
              </a:ext>
            </a:extLst>
          </p:cNvPr>
          <p:cNvSpPr>
            <a:spLocks noGrp="1"/>
          </p:cNvSpPr>
          <p:nvPr>
            <p:ph type="ftr" sz="quarter" idx="11"/>
          </p:nvPr>
        </p:nvSpPr>
        <p:spPr/>
        <p:txBody>
          <a:bodyPr/>
          <a:lstStyle>
            <a:lvl1pPr>
              <a:defRPr/>
            </a:lvl1pPr>
          </a:lstStyle>
          <a:p>
            <a:pPr>
              <a:defRPr/>
            </a:pPr>
            <a:endParaRPr lang="pl-PL"/>
          </a:p>
        </p:txBody>
      </p:sp>
      <p:sp>
        <p:nvSpPr>
          <p:cNvPr id="6" name="Slide Number Placeholder 5">
            <a:extLst>
              <a:ext uri="{FF2B5EF4-FFF2-40B4-BE49-F238E27FC236}">
                <a16:creationId xmlns:a16="http://schemas.microsoft.com/office/drawing/2014/main" id="{564CED3A-4E37-44BB-9E10-B9E755306E06}"/>
              </a:ext>
            </a:extLst>
          </p:cNvPr>
          <p:cNvSpPr>
            <a:spLocks noGrp="1"/>
          </p:cNvSpPr>
          <p:nvPr>
            <p:ph type="sldNum" sz="quarter" idx="12"/>
          </p:nvPr>
        </p:nvSpPr>
        <p:spPr/>
        <p:txBody>
          <a:bodyPr/>
          <a:lstStyle>
            <a:lvl1pPr>
              <a:defRPr/>
            </a:lvl1pPr>
          </a:lstStyle>
          <a:p>
            <a:pPr>
              <a:defRPr/>
            </a:pPr>
            <a:fld id="{1D1AF473-1C25-4842-94EE-19A8AA12455F}" type="slidenum">
              <a:rPr lang="pl-PL" altLang="pl-PL"/>
              <a:pPr>
                <a:defRPr/>
              </a:pPr>
              <a:t>‹#›</a:t>
            </a:fld>
            <a:endParaRPr lang="pl-PL" altLang="pl-PL"/>
          </a:p>
        </p:txBody>
      </p:sp>
    </p:spTree>
    <p:extLst>
      <p:ext uri="{BB962C8B-B14F-4D97-AF65-F5344CB8AC3E}">
        <p14:creationId xmlns:p14="http://schemas.microsoft.com/office/powerpoint/2010/main" val="1713368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7752A69-8219-439F-8717-A7FB557FA140}"/>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pl-PL"/>
              <a:t>Kliknij, aby edytować styl</a:t>
            </a:r>
            <a:endParaRPr lang="en-US" altLang="pl-PL"/>
          </a:p>
        </p:txBody>
      </p:sp>
      <p:sp>
        <p:nvSpPr>
          <p:cNvPr id="1027" name="Text Placeholder 2">
            <a:extLst>
              <a:ext uri="{FF2B5EF4-FFF2-40B4-BE49-F238E27FC236}">
                <a16:creationId xmlns:a16="http://schemas.microsoft.com/office/drawing/2014/main" id="{EC34575A-43F6-41F9-A8B4-E986127193C1}"/>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endParaRPr lang="en-US" altLang="pl-PL"/>
          </a:p>
        </p:txBody>
      </p:sp>
      <p:sp>
        <p:nvSpPr>
          <p:cNvPr id="4" name="Date Placeholder 3">
            <a:extLst>
              <a:ext uri="{FF2B5EF4-FFF2-40B4-BE49-F238E27FC236}">
                <a16:creationId xmlns:a16="http://schemas.microsoft.com/office/drawing/2014/main" id="{86D57D0C-D630-4002-A8C1-69AECC5582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70199AA-7122-4869-A72A-5CA2F337C5D0}" type="datetimeFigureOut">
              <a:rPr lang="pl-PL"/>
              <a:pPr>
                <a:defRPr/>
              </a:pPr>
              <a:t>08.06.2021</a:t>
            </a:fld>
            <a:endParaRPr lang="pl-PL"/>
          </a:p>
        </p:txBody>
      </p:sp>
      <p:sp>
        <p:nvSpPr>
          <p:cNvPr id="5" name="Footer Placeholder 4">
            <a:extLst>
              <a:ext uri="{FF2B5EF4-FFF2-40B4-BE49-F238E27FC236}">
                <a16:creationId xmlns:a16="http://schemas.microsoft.com/office/drawing/2014/main" id="{072EA7D1-5CDA-4B99-A180-C333B23139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pl-PL"/>
          </a:p>
        </p:txBody>
      </p:sp>
      <p:sp>
        <p:nvSpPr>
          <p:cNvPr id="6" name="Slide Number Placeholder 5">
            <a:extLst>
              <a:ext uri="{FF2B5EF4-FFF2-40B4-BE49-F238E27FC236}">
                <a16:creationId xmlns:a16="http://schemas.microsoft.com/office/drawing/2014/main" id="{08EC909D-EBA5-4C03-B61A-B9B07AD0B472}"/>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ACC96ACA-B22B-4969-A239-34629814024A}" type="slidenum">
              <a:rPr lang="pl-PL" altLang="pl-PL"/>
              <a:pPr>
                <a:defRPr/>
              </a:pPr>
              <a:t>‹#›</a:t>
            </a:fld>
            <a:endParaRPr lang="pl-PL" altLang="pl-P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image" Target="../media/image5.png"/><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8.xml"/><Relationship Id="rId5" Type="http://schemas.openxmlformats.org/officeDocument/2006/relationships/image" Target="../media/image1.jp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7.emf"/><Relationship Id="rId5" Type="http://schemas.openxmlformats.org/officeDocument/2006/relationships/image" Target="../media/image1.jp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chart" Target="../charts/chart9.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jpeg"/><Relationship Id="rId7" Type="http://schemas.openxmlformats.org/officeDocument/2006/relationships/diagramQuickStyle" Target="../diagrams/quickStyle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5.png"/><Relationship Id="rId4" Type="http://schemas.openxmlformats.org/officeDocument/2006/relationships/image" Target="../media/image1.jpg"/><Relationship Id="rId9" Type="http://schemas.microsoft.com/office/2007/relationships/diagramDrawing" Target="../diagrams/drawing1.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chart" Target="../charts/chart1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3"/>
          <a:stretch>
            <a:fillRect/>
          </a:stretch>
        </p:blipFill>
        <p:spPr>
          <a:xfrm>
            <a:off x="0" y="0"/>
            <a:ext cx="12192000" cy="614538"/>
          </a:xfrm>
          <a:prstGeom prst="rect">
            <a:avLst/>
          </a:prstGeom>
        </p:spPr>
      </p:pic>
      <p:pic>
        <p:nvPicPr>
          <p:cNvPr id="12" name="Obraz 11">
            <a:extLst>
              <a:ext uri="{FF2B5EF4-FFF2-40B4-BE49-F238E27FC236}">
                <a16:creationId xmlns:a16="http://schemas.microsoft.com/office/drawing/2014/main" id="{382F42EE-F647-D94E-9CC8-AA1D6E673D03}"/>
              </a:ext>
            </a:extLst>
          </p:cNvPr>
          <p:cNvPicPr>
            <a:picLocks noChangeAspect="1"/>
          </p:cNvPicPr>
          <p:nvPr/>
        </p:nvPicPr>
        <p:blipFill>
          <a:blip r:embed="rId4"/>
          <a:stretch>
            <a:fillRect/>
          </a:stretch>
        </p:blipFill>
        <p:spPr>
          <a:xfrm>
            <a:off x="0" y="4081604"/>
            <a:ext cx="12192000" cy="2776396"/>
          </a:xfrm>
          <a:prstGeom prst="rect">
            <a:avLst/>
          </a:prstGeom>
        </p:spPr>
      </p:pic>
      <p:sp>
        <p:nvSpPr>
          <p:cNvPr id="13" name="pole tekstowe 12">
            <a:extLst>
              <a:ext uri="{FF2B5EF4-FFF2-40B4-BE49-F238E27FC236}">
                <a16:creationId xmlns:a16="http://schemas.microsoft.com/office/drawing/2014/main" id="{5D41D57A-FAC1-4D49-94D5-7262229AF6A7}"/>
              </a:ext>
            </a:extLst>
          </p:cNvPr>
          <p:cNvSpPr txBox="1"/>
          <p:nvPr/>
        </p:nvSpPr>
        <p:spPr>
          <a:xfrm>
            <a:off x="436069" y="983556"/>
            <a:ext cx="11319862" cy="830997"/>
          </a:xfrm>
          <a:prstGeom prst="rect">
            <a:avLst/>
          </a:prstGeom>
          <a:noFill/>
        </p:spPr>
        <p:txBody>
          <a:bodyPr wrap="square" rtlCol="0">
            <a:spAutoFit/>
          </a:bodyPr>
          <a:lstStyle/>
          <a:p>
            <a:pPr algn="ctr"/>
            <a:r>
              <a:rPr lang="pl-PL" sz="2400" b="1" dirty="0">
                <a:solidFill>
                  <a:schemeClr val="accent1">
                    <a:lumMod val="75000"/>
                  </a:schemeClr>
                </a:solidFill>
                <a:latin typeface="Roboto" panose="02000000000000000000" pitchFamily="2" charset="0"/>
                <a:ea typeface="Roboto" panose="02000000000000000000" pitchFamily="2" charset="0"/>
                <a:cs typeface="Aharoni" panose="020F0502020204030204" pitchFamily="34" charset="0"/>
              </a:rPr>
              <a:t>Konsultacje społeczne drugiej aktualizacji</a:t>
            </a:r>
          </a:p>
          <a:p>
            <a:pPr algn="ctr"/>
            <a:r>
              <a:rPr lang="pl-PL" sz="2400" b="1" dirty="0">
                <a:solidFill>
                  <a:schemeClr val="accent1">
                    <a:lumMod val="75000"/>
                  </a:schemeClr>
                </a:solidFill>
                <a:latin typeface="Roboto" panose="02000000000000000000" pitchFamily="2" charset="0"/>
                <a:ea typeface="Roboto" panose="02000000000000000000" pitchFamily="2" charset="0"/>
                <a:cs typeface="Aharoni" panose="020F0502020204030204" pitchFamily="34" charset="0"/>
              </a:rPr>
              <a:t>Planów gospodarowania wodami – </a:t>
            </a:r>
            <a:r>
              <a:rPr lang="pl-PL" sz="2400" b="1" dirty="0" err="1">
                <a:solidFill>
                  <a:schemeClr val="accent1">
                    <a:lumMod val="75000"/>
                  </a:schemeClr>
                </a:solidFill>
                <a:latin typeface="Roboto" panose="02000000000000000000" pitchFamily="2" charset="0"/>
                <a:ea typeface="Roboto" panose="02000000000000000000" pitchFamily="2" charset="0"/>
                <a:cs typeface="Aharoni" panose="020F0502020204030204" pitchFamily="34" charset="0"/>
              </a:rPr>
              <a:t>IIaPGW</a:t>
            </a:r>
            <a:endParaRPr lang="pl-PL" sz="2400" b="1" dirty="0">
              <a:solidFill>
                <a:schemeClr val="accent1">
                  <a:lumMod val="75000"/>
                </a:schemeClr>
              </a:solidFill>
              <a:latin typeface="Roboto" panose="02000000000000000000" pitchFamily="2" charset="0"/>
              <a:ea typeface="Roboto" panose="02000000000000000000" pitchFamily="2" charset="0"/>
              <a:cs typeface="Aharoni" panose="020F0502020204030204" pitchFamily="34" charset="0"/>
            </a:endParaRPr>
          </a:p>
        </p:txBody>
      </p:sp>
      <p:sp>
        <p:nvSpPr>
          <p:cNvPr id="2" name="Prostokąt 1">
            <a:extLst>
              <a:ext uri="{FF2B5EF4-FFF2-40B4-BE49-F238E27FC236}">
                <a16:creationId xmlns:a16="http://schemas.microsoft.com/office/drawing/2014/main" id="{030E59B8-1BB9-EF45-8290-F550148D502C}"/>
              </a:ext>
            </a:extLst>
          </p:cNvPr>
          <p:cNvSpPr/>
          <p:nvPr/>
        </p:nvSpPr>
        <p:spPr>
          <a:xfrm>
            <a:off x="674914" y="2973833"/>
            <a:ext cx="10842171" cy="338554"/>
          </a:xfrm>
          <a:prstGeom prst="rect">
            <a:avLst/>
          </a:prstGeom>
        </p:spPr>
        <p:txBody>
          <a:bodyPr wrap="square">
            <a:spAutoFit/>
          </a:bodyPr>
          <a:lstStyle/>
          <a:p>
            <a:pPr algn="ctr" eaLnBrk="1" fontAlgn="auto" hangingPunct="1">
              <a:spcBef>
                <a:spcPts val="0"/>
              </a:spcBef>
              <a:spcAft>
                <a:spcPts val="0"/>
              </a:spcAft>
              <a:defRPr/>
            </a:pPr>
            <a:r>
              <a:rPr lang="pl-PL" altLang="pl-PL" sz="1600" b="1" dirty="0">
                <a:solidFill>
                  <a:srgbClr val="2F5597"/>
                </a:solidFill>
                <a:latin typeface="Roboto" panose="02000000000000000000" pitchFamily="2" charset="0"/>
                <a:ea typeface="Roboto" panose="02000000000000000000" pitchFamily="2" charset="0"/>
                <a:cs typeface="+mn-cs"/>
              </a:rPr>
              <a:t>Zestawy działań zaplanowane do realizacji na obszarze dorzecza Wisły, regionu wodnego Środkowej Wisły</a:t>
            </a:r>
          </a:p>
        </p:txBody>
      </p:sp>
    </p:spTree>
    <p:extLst>
      <p:ext uri="{BB962C8B-B14F-4D97-AF65-F5344CB8AC3E}">
        <p14:creationId xmlns:p14="http://schemas.microsoft.com/office/powerpoint/2010/main" val="789717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Obraz 9">
            <a:extLst>
              <a:ext uri="{FF2B5EF4-FFF2-40B4-BE49-F238E27FC236}">
                <a16:creationId xmlns:a16="http://schemas.microsoft.com/office/drawing/2014/main" id="{50E8D639-5522-4B15-9D04-1DCD8A2289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Obraz 11">
            <a:extLst>
              <a:ext uri="{FF2B5EF4-FFF2-40B4-BE49-F238E27FC236}">
                <a16:creationId xmlns:a16="http://schemas.microsoft.com/office/drawing/2014/main" id="{730D208F-CC55-4BEC-88BF-F8311682FB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081463"/>
            <a:ext cx="12192000"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a:extLst>
              <a:ext uri="{FF2B5EF4-FFF2-40B4-BE49-F238E27FC236}">
                <a16:creationId xmlns:a16="http://schemas.microsoft.com/office/drawing/2014/main" id="{712B9BEA-2542-4A83-8E07-4389C431D443}"/>
              </a:ext>
            </a:extLst>
          </p:cNvPr>
          <p:cNvSpPr/>
          <p:nvPr/>
        </p:nvSpPr>
        <p:spPr>
          <a:xfrm>
            <a:off x="0" y="631825"/>
            <a:ext cx="12192000" cy="555783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5125" name="pole tekstowe 12">
            <a:extLst>
              <a:ext uri="{FF2B5EF4-FFF2-40B4-BE49-F238E27FC236}">
                <a16:creationId xmlns:a16="http://schemas.microsoft.com/office/drawing/2014/main" id="{883BDAEC-B335-4DE1-B3E0-217D89CFDFA8}"/>
              </a:ext>
            </a:extLst>
          </p:cNvPr>
          <p:cNvSpPr txBox="1">
            <a:spLocks noChangeArrowheads="1"/>
          </p:cNvSpPr>
          <p:nvPr/>
        </p:nvSpPr>
        <p:spPr bwMode="auto">
          <a:xfrm>
            <a:off x="436563" y="1500188"/>
            <a:ext cx="113188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rPr>
              <a:t>Z</a:t>
            </a:r>
            <a:r>
              <a:rPr lang="fr-FR" altLang="pl-PL" sz="2400" b="1" dirty="0" err="1">
                <a:solidFill>
                  <a:schemeClr val="bg1"/>
                </a:solidFill>
                <a:latin typeface="Roboto" panose="02000000000000000000" pitchFamily="2" charset="0"/>
                <a:ea typeface="Roboto" panose="02000000000000000000" pitchFamily="2" charset="0"/>
                <a:cs typeface="Times New Roman" panose="02020603050405020304" pitchFamily="18" charset="0"/>
              </a:rPr>
              <a:t>estaw</a:t>
            </a:r>
            <a:r>
              <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rPr>
              <a:t>y działań zaplanowane do realizacji na obszarze dorzecza Wisły, </a:t>
            </a:r>
            <a:br>
              <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rPr>
            </a:br>
            <a:r>
              <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rPr>
              <a:t>regionu wodnego Środkowej Wisły</a:t>
            </a:r>
          </a:p>
          <a:p>
            <a:pPr algn="ctr" eaLnBrk="1" hangingPunct="1"/>
            <a:endParaRPr lang="pl-PL" altLang="pl-PL" sz="2400" b="1"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sp>
        <p:nvSpPr>
          <p:cNvPr id="5126" name="pole tekstowe 4">
            <a:extLst>
              <a:ext uri="{FF2B5EF4-FFF2-40B4-BE49-F238E27FC236}">
                <a16:creationId xmlns:a16="http://schemas.microsoft.com/office/drawing/2014/main" id="{66A7B622-E797-4E98-AC28-B77A25F31384}"/>
              </a:ext>
            </a:extLst>
          </p:cNvPr>
          <p:cNvSpPr txBox="1">
            <a:spLocks noChangeArrowheads="1"/>
          </p:cNvSpPr>
          <p:nvPr/>
        </p:nvSpPr>
        <p:spPr bwMode="auto">
          <a:xfrm>
            <a:off x="1081088" y="3497263"/>
            <a:ext cx="104790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600" i="1">
                <a:solidFill>
                  <a:schemeClr val="bg1"/>
                </a:solidFill>
                <a:latin typeface="Roboto" panose="02000000000000000000" pitchFamily="2" charset="0"/>
                <a:ea typeface="Roboto" panose="02000000000000000000" pitchFamily="2" charset="0"/>
                <a:cs typeface="Times New Roman" panose="02020603050405020304" pitchFamily="18" charset="0"/>
              </a:rPr>
              <a:t>Sylwia Horska-Schwarz – CDM Smith Sp. z o.o. </a:t>
            </a:r>
          </a:p>
          <a:p>
            <a:pPr eaLnBrk="1" hangingPunct="1"/>
            <a:r>
              <a:rPr lang="pl-PL" altLang="pl-PL" sz="1600" i="1">
                <a:solidFill>
                  <a:schemeClr val="bg1"/>
                </a:solidFill>
                <a:latin typeface="Roboto" panose="02000000000000000000" pitchFamily="2" charset="0"/>
                <a:ea typeface="Roboto" panose="02000000000000000000" pitchFamily="2" charset="0"/>
                <a:cs typeface="Times New Roman" panose="02020603050405020304" pitchFamily="18" charset="0"/>
              </a:rPr>
              <a:t>Małgorzata Woźnicka – CDM Smith Sp. z o.o., PIG-PIB</a:t>
            </a:r>
          </a:p>
        </p:txBody>
      </p:sp>
      <p:cxnSp>
        <p:nvCxnSpPr>
          <p:cNvPr id="4" name="Łącznik prosty 3">
            <a:extLst>
              <a:ext uri="{FF2B5EF4-FFF2-40B4-BE49-F238E27FC236}">
                <a16:creationId xmlns:a16="http://schemas.microsoft.com/office/drawing/2014/main" id="{3BD5DC27-4C0A-4163-8931-9A04909680F9}"/>
              </a:ext>
            </a:extLst>
          </p:cNvPr>
          <p:cNvCxnSpPr/>
          <p:nvPr/>
        </p:nvCxnSpPr>
        <p:spPr>
          <a:xfrm>
            <a:off x="0" y="614363"/>
            <a:ext cx="12192000" cy="0"/>
          </a:xfrm>
          <a:prstGeom prst="line">
            <a:avLst/>
          </a:prstGeom>
          <a:ln w="412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128" name="Grupa 5">
            <a:extLst>
              <a:ext uri="{FF2B5EF4-FFF2-40B4-BE49-F238E27FC236}">
                <a16:creationId xmlns:a16="http://schemas.microsoft.com/office/drawing/2014/main" id="{630D2CEF-5585-464E-A404-D1DE581E7EBD}"/>
              </a:ext>
            </a:extLst>
          </p:cNvPr>
          <p:cNvGrpSpPr>
            <a:grpSpLocks/>
          </p:cNvGrpSpPr>
          <p:nvPr/>
        </p:nvGrpSpPr>
        <p:grpSpPr bwMode="auto">
          <a:xfrm>
            <a:off x="436563" y="4556125"/>
            <a:ext cx="1208087" cy="1208088"/>
            <a:chOff x="436562" y="4624863"/>
            <a:chExt cx="1207343" cy="1207343"/>
          </a:xfrm>
        </p:grpSpPr>
        <p:pic>
          <p:nvPicPr>
            <p:cNvPr id="5130" name="Obraz 9">
              <a:extLst>
                <a:ext uri="{FF2B5EF4-FFF2-40B4-BE49-F238E27FC236}">
                  <a16:creationId xmlns:a16="http://schemas.microsoft.com/office/drawing/2014/main" id="{DFCDE732-4F24-4378-B02C-D6364AE2A3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62" y="4624863"/>
              <a:ext cx="1207343" cy="120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Obraz 10">
              <a:extLst>
                <a:ext uri="{FF2B5EF4-FFF2-40B4-BE49-F238E27FC236}">
                  <a16:creationId xmlns:a16="http://schemas.microsoft.com/office/drawing/2014/main" id="{B967D04F-4688-4109-97A9-638818D193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78889"/>
            <a:stretch>
              <a:fillRect/>
            </a:stretch>
          </p:blipFill>
          <p:spPr bwMode="auto">
            <a:xfrm>
              <a:off x="781113" y="4662314"/>
              <a:ext cx="518240" cy="49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Obraz 11">
            <a:extLst>
              <a:ext uri="{FF2B5EF4-FFF2-40B4-BE49-F238E27FC236}">
                <a16:creationId xmlns:a16="http://schemas.microsoft.com/office/drawing/2014/main" id="{476183F4-D582-4EC4-BF2F-E148E3DDB1B9}"/>
              </a:ext>
            </a:extLst>
          </p:cNvPr>
          <p:cNvPicPr>
            <a:picLocks noChangeAspect="1"/>
          </p:cNvPicPr>
          <p:nvPr/>
        </p:nvPicPr>
        <p:blipFill>
          <a:blip r:embed="rId7"/>
          <a:stretch>
            <a:fillRect/>
          </a:stretch>
        </p:blipFill>
        <p:spPr>
          <a:xfrm>
            <a:off x="7707520" y="3072667"/>
            <a:ext cx="3517496" cy="15263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Obraz 7">
            <a:extLst>
              <a:ext uri="{FF2B5EF4-FFF2-40B4-BE49-F238E27FC236}">
                <a16:creationId xmlns:a16="http://schemas.microsoft.com/office/drawing/2014/main" id="{44B16F31-11F7-4D6B-9441-5743D549888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Obraz 9">
            <a:extLst>
              <a:ext uri="{FF2B5EF4-FFF2-40B4-BE49-F238E27FC236}">
                <a16:creationId xmlns:a16="http://schemas.microsoft.com/office/drawing/2014/main" id="{9256CCA8-45AF-4918-A03C-63E5F537DC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34">
            <a:extLst>
              <a:ext uri="{FF2B5EF4-FFF2-40B4-BE49-F238E27FC236}">
                <a16:creationId xmlns:a16="http://schemas.microsoft.com/office/drawing/2014/main" id="{DD4DA55D-7C2F-418C-AD4C-C560DDCCA675}"/>
              </a:ext>
            </a:extLst>
          </p:cNvPr>
          <p:cNvSpPr txBox="1">
            <a:spLocks noChangeArrowheads="1"/>
          </p:cNvSpPr>
          <p:nvPr/>
        </p:nvSpPr>
        <p:spPr bwMode="auto">
          <a:xfrm>
            <a:off x="441325" y="1351751"/>
            <a:ext cx="4003675" cy="4547399"/>
          </a:xfrm>
          <a:prstGeom prst="rect">
            <a:avLst/>
          </a:prstGeom>
          <a:noFill/>
          <a:ln>
            <a:noFill/>
          </a:ln>
          <a:effec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None/>
            </a:pPr>
            <a:r>
              <a:rPr lang="pl-PL" altLang="pl-PL" sz="1300" b="1" dirty="0">
                <a:solidFill>
                  <a:srgbClr val="2F5597"/>
                </a:solidFill>
                <a:latin typeface="Roboto" panose="02000000000000000000" pitchFamily="2" charset="0"/>
                <a:ea typeface="Roboto" panose="02000000000000000000" pitchFamily="2" charset="0"/>
              </a:rPr>
              <a:t>W obszarze dorzecza Wisły zestawy działań opracowano łącznie dla 76 % wszystkich jcw w obszarze dorzecza</a:t>
            </a:r>
            <a:r>
              <a:rPr lang="pl-PL" altLang="pl-PL" sz="1400" dirty="0">
                <a:solidFill>
                  <a:schemeClr val="accent1"/>
                </a:solidFill>
              </a:rPr>
              <a:t>,</a:t>
            </a:r>
            <a:r>
              <a:rPr lang="pl-PL" altLang="pl-PL" sz="1400" dirty="0"/>
              <a:t> w tym dla:</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376 jcw w regionie Środkowej Wisły (zestaw działań opracowany dla 84 %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303 jcw w regionie Narwi (zestaw działań opracowany dla 76 %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55 jcw w regionie Małej Wisły (zestaw działań opracowany dla 96%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215 jcw w regionie Górnej Zachodniej Wisły (zestaw działań opracowany </a:t>
            </a:r>
            <a:r>
              <a:rPr lang="pl-PL" altLang="pl-PL" sz="1300">
                <a:solidFill>
                  <a:srgbClr val="000000"/>
                </a:solidFill>
                <a:latin typeface="Roboto" panose="02000000000000000000" pitchFamily="2" charset="0"/>
                <a:ea typeface="Roboto" panose="02000000000000000000" pitchFamily="2" charset="0"/>
              </a:rPr>
              <a:t>dla 83 </a:t>
            </a:r>
            <a:r>
              <a:rPr lang="pl-PL" altLang="pl-PL" sz="1300" dirty="0">
                <a:solidFill>
                  <a:srgbClr val="000000"/>
                </a:solidFill>
                <a:latin typeface="Roboto" panose="02000000000000000000" pitchFamily="2" charset="0"/>
                <a:ea typeface="Roboto" panose="02000000000000000000" pitchFamily="2" charset="0"/>
              </a:rPr>
              <a:t>%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194 jcw w regionie Górnej Wschodniej Wisły (zestaw działań opracowany dla 87%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551 w regionie Dolnej Wisły (zestaw działań opracowany dla 81 % wszystkich jcw regionu).</a:t>
            </a:r>
          </a:p>
          <a:p>
            <a:pPr marL="285750" indent="-285750" algn="just" eaLnBrk="1" hangingPunct="1">
              <a:lnSpc>
                <a:spcPct val="100000"/>
              </a:lnSpc>
              <a:spcBef>
                <a:spcPts val="3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237 w regionie Bugu (zestaw działań opracowany dla 83 % wszystkich jcw regionu). </a:t>
            </a:r>
            <a:endParaRPr lang="pl-PL" altLang="pl-PL" sz="1200" dirty="0">
              <a:solidFill>
                <a:srgbClr val="000000"/>
              </a:solidFill>
              <a:latin typeface="Arial" panose="020B0604020202020204" pitchFamily="34" charset="0"/>
            </a:endParaRPr>
          </a:p>
        </p:txBody>
      </p:sp>
      <p:graphicFrame>
        <p:nvGraphicFramePr>
          <p:cNvPr id="16938" name="Group 554">
            <a:extLst>
              <a:ext uri="{FF2B5EF4-FFF2-40B4-BE49-F238E27FC236}">
                <a16:creationId xmlns:a16="http://schemas.microsoft.com/office/drawing/2014/main" id="{AF23A6EF-A0AE-43D2-B5E1-4EE8D7837FA7}"/>
              </a:ext>
            </a:extLst>
          </p:cNvPr>
          <p:cNvGraphicFramePr>
            <a:graphicFrameLocks noGrp="1"/>
          </p:cNvGraphicFramePr>
          <p:nvPr>
            <p:extLst>
              <p:ext uri="{D42A27DB-BD31-4B8C-83A1-F6EECF244321}">
                <p14:modId xmlns:p14="http://schemas.microsoft.com/office/powerpoint/2010/main" val="704967081"/>
              </p:ext>
            </p:extLst>
          </p:nvPr>
        </p:nvGraphicFramePr>
        <p:xfrm>
          <a:off x="8746808" y="5899150"/>
          <a:ext cx="3237230" cy="213088"/>
        </p:xfrm>
        <a:graphic>
          <a:graphicData uri="http://schemas.openxmlformats.org/drawingml/2006/table">
            <a:tbl>
              <a:tblPr/>
              <a:tblGrid>
                <a:gridCol w="3237230">
                  <a:extLst>
                    <a:ext uri="{9D8B030D-6E8A-4147-A177-3AD203B41FA5}">
                      <a16:colId xmlns:a16="http://schemas.microsoft.com/office/drawing/2014/main" val="20000"/>
                    </a:ext>
                  </a:extLst>
                </a:gridCol>
              </a:tblGrid>
              <a:tr h="21272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jcwpd 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obszar</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dorzecza</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T="45584" marB="45584"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27655" name="Obraz 9">
            <a:extLst>
              <a:ext uri="{FF2B5EF4-FFF2-40B4-BE49-F238E27FC236}">
                <a16:creationId xmlns:a16="http://schemas.microsoft.com/office/drawing/2014/main" id="{55F65055-B168-49D3-A24C-A242F5806E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A8F32958-1D0D-4B1B-9086-185BF361AE9C}"/>
              </a:ext>
            </a:extLst>
          </p:cNvPr>
          <p:cNvSpPr txBox="1">
            <a:spLocks noChangeArrowheads="1"/>
          </p:cNvSpPr>
          <p:nvPr/>
        </p:nvSpPr>
        <p:spPr bwMode="auto">
          <a:xfrm>
            <a:off x="263525" y="787400"/>
            <a:ext cx="10498138" cy="3683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jednolitych części wód – obszar dorzecza Wisły</a:t>
            </a:r>
          </a:p>
        </p:txBody>
      </p:sp>
      <p:graphicFrame>
        <p:nvGraphicFramePr>
          <p:cNvPr id="12" name="Group 554">
            <a:extLst>
              <a:ext uri="{FF2B5EF4-FFF2-40B4-BE49-F238E27FC236}">
                <a16:creationId xmlns:a16="http://schemas.microsoft.com/office/drawing/2014/main" id="{FFC1E8D2-6F6E-43A1-AF97-292E4E67F31E}"/>
              </a:ext>
            </a:extLst>
          </p:cNvPr>
          <p:cNvGraphicFramePr>
            <a:graphicFrameLocks noGrp="1"/>
          </p:cNvGraphicFramePr>
          <p:nvPr>
            <p:extLst>
              <p:ext uri="{D42A27DB-BD31-4B8C-83A1-F6EECF244321}">
                <p14:modId xmlns:p14="http://schemas.microsoft.com/office/powerpoint/2010/main" val="3911573482"/>
              </p:ext>
            </p:extLst>
          </p:nvPr>
        </p:nvGraphicFramePr>
        <p:xfrm>
          <a:off x="4886325" y="5932669"/>
          <a:ext cx="4584700" cy="214313"/>
        </p:xfrm>
        <a:graphic>
          <a:graphicData uri="http://schemas.openxmlformats.org/drawingml/2006/table">
            <a:tbl>
              <a:tblPr/>
              <a:tblGrid>
                <a:gridCol w="4584700">
                  <a:extLst>
                    <a:ext uri="{9D8B030D-6E8A-4147-A177-3AD203B41FA5}">
                      <a16:colId xmlns:a16="http://schemas.microsoft.com/office/drawing/2014/main" val="20000"/>
                    </a:ext>
                  </a:extLst>
                </a:gridCol>
              </a:tblGrid>
              <a:tr h="21431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jcwp</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obszar</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dorzecza</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T="45924" marB="45924"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27661" name="Obraz 14">
            <a:extLst>
              <a:ext uri="{FF2B5EF4-FFF2-40B4-BE49-F238E27FC236}">
                <a16:creationId xmlns:a16="http://schemas.microsoft.com/office/drawing/2014/main" id="{A7B24A5B-1499-4212-BB9C-C73275B949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8850" y="547688"/>
            <a:ext cx="3355975"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braz 3" descr="Obraz zawierający mapa&#10;&#10;Opis wygenerowany automatycznie">
            <a:extLst>
              <a:ext uri="{FF2B5EF4-FFF2-40B4-BE49-F238E27FC236}">
                <a16:creationId xmlns:a16="http://schemas.microsoft.com/office/drawing/2014/main" id="{C033778A-6202-4165-8D7B-6BD74F468537}"/>
              </a:ext>
            </a:extLst>
          </p:cNvPr>
          <p:cNvPicPr>
            <a:picLocks noChangeAspect="1"/>
          </p:cNvPicPr>
          <p:nvPr/>
        </p:nvPicPr>
        <p:blipFill>
          <a:blip r:embed="rId6"/>
          <a:stretch>
            <a:fillRect/>
          </a:stretch>
        </p:blipFill>
        <p:spPr>
          <a:xfrm>
            <a:off x="4558283" y="1330003"/>
            <a:ext cx="3620517" cy="4522296"/>
          </a:xfrm>
          <a:prstGeom prst="rect">
            <a:avLst/>
          </a:prstGeom>
        </p:spPr>
      </p:pic>
      <p:pic>
        <p:nvPicPr>
          <p:cNvPr id="6" name="Obraz 5" descr="Obraz zawierający mapa&#10;&#10;Opis wygenerowany automatycznie">
            <a:extLst>
              <a:ext uri="{FF2B5EF4-FFF2-40B4-BE49-F238E27FC236}">
                <a16:creationId xmlns:a16="http://schemas.microsoft.com/office/drawing/2014/main" id="{0F3AAFD7-4C47-407D-B6B6-2B984D97F7B8}"/>
              </a:ext>
            </a:extLst>
          </p:cNvPr>
          <p:cNvPicPr>
            <a:picLocks noChangeAspect="1"/>
          </p:cNvPicPr>
          <p:nvPr/>
        </p:nvPicPr>
        <p:blipFill>
          <a:blip r:embed="rId7"/>
          <a:stretch>
            <a:fillRect/>
          </a:stretch>
        </p:blipFill>
        <p:spPr>
          <a:xfrm>
            <a:off x="8292083" y="1328737"/>
            <a:ext cx="3620518" cy="45222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descr="Obraz zawierający mapa&#10;&#10;Opis wygenerowany automatycznie">
            <a:extLst>
              <a:ext uri="{FF2B5EF4-FFF2-40B4-BE49-F238E27FC236}">
                <a16:creationId xmlns:a16="http://schemas.microsoft.com/office/drawing/2014/main" id="{00DA38B7-D872-4A51-B1B4-31262EA1FAB4}"/>
              </a:ext>
            </a:extLst>
          </p:cNvPr>
          <p:cNvPicPr>
            <a:picLocks noChangeAspect="1"/>
          </p:cNvPicPr>
          <p:nvPr/>
        </p:nvPicPr>
        <p:blipFill rotWithShape="1">
          <a:blip r:embed="rId3"/>
          <a:srcRect r="12139"/>
          <a:stretch/>
        </p:blipFill>
        <p:spPr>
          <a:xfrm>
            <a:off x="7207212" y="503199"/>
            <a:ext cx="4930814" cy="5612033"/>
          </a:xfrm>
          <a:prstGeom prst="rect">
            <a:avLst/>
          </a:prstGeom>
        </p:spPr>
      </p:pic>
      <p:sp>
        <p:nvSpPr>
          <p:cNvPr id="7" name="Prostokąt: zaokrąglone rogi 6">
            <a:extLst>
              <a:ext uri="{FF2B5EF4-FFF2-40B4-BE49-F238E27FC236}">
                <a16:creationId xmlns:a16="http://schemas.microsoft.com/office/drawing/2014/main" id="{467766AD-379E-4D2F-9C6E-3C88E8FB0745}"/>
              </a:ext>
            </a:extLst>
          </p:cNvPr>
          <p:cNvSpPr/>
          <p:nvPr/>
        </p:nvSpPr>
        <p:spPr bwMode="auto">
          <a:xfrm>
            <a:off x="8321675" y="1349375"/>
            <a:ext cx="1712913" cy="7366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 rzeczne (RW)</a:t>
            </a:r>
          </a:p>
          <a:p>
            <a:pPr algn="ctr">
              <a:defRPr/>
            </a:pPr>
            <a:r>
              <a:rPr lang="pl-PL" altLang="pl-PL" sz="1000" b="1" dirty="0">
                <a:solidFill>
                  <a:schemeClr val="bg1"/>
                </a:solidFill>
                <a:latin typeface="Roboto" panose="02000000000000000000" pitchFamily="2" charset="0"/>
                <a:ea typeface="Roboto" panose="02000000000000000000" pitchFamily="2" charset="0"/>
              </a:rPr>
              <a:t>10 355 działań </a:t>
            </a:r>
            <a:br>
              <a:rPr lang="pl-PL" alt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(80% wszystkich działań)</a:t>
            </a:r>
          </a:p>
        </p:txBody>
      </p:sp>
      <p:sp>
        <p:nvSpPr>
          <p:cNvPr id="19" name="Prostokąt: zaokrąglone rogi 18">
            <a:extLst>
              <a:ext uri="{FF2B5EF4-FFF2-40B4-BE49-F238E27FC236}">
                <a16:creationId xmlns:a16="http://schemas.microsoft.com/office/drawing/2014/main" id="{027CE89B-07FE-48D0-83CA-05A223160829}"/>
              </a:ext>
            </a:extLst>
          </p:cNvPr>
          <p:cNvSpPr/>
          <p:nvPr/>
        </p:nvSpPr>
        <p:spPr bwMode="auto">
          <a:xfrm>
            <a:off x="10289543" y="2756694"/>
            <a:ext cx="1712912" cy="7366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 zbiornikowe (</a:t>
            </a:r>
            <a:r>
              <a:rPr lang="pl-PL" sz="1000" b="1" dirty="0" err="1">
                <a:solidFill>
                  <a:schemeClr val="bg1"/>
                </a:solidFill>
                <a:latin typeface="Roboto" panose="02000000000000000000" pitchFamily="2" charset="0"/>
                <a:ea typeface="Roboto" panose="02000000000000000000" pitchFamily="2" charset="0"/>
              </a:rPr>
              <a:t>RWr</a:t>
            </a:r>
            <a:r>
              <a:rPr lang="pl-PL" sz="1000" b="1" dirty="0">
                <a:solidFill>
                  <a:schemeClr val="bg1"/>
                </a:solidFill>
                <a:latin typeface="Roboto" panose="02000000000000000000" pitchFamily="2" charset="0"/>
                <a:ea typeface="Roboto" panose="02000000000000000000" pitchFamily="2" charset="0"/>
              </a:rPr>
              <a:t>)</a:t>
            </a:r>
          </a:p>
          <a:p>
            <a:pPr algn="ctr">
              <a:defRPr/>
            </a:pPr>
            <a:r>
              <a:rPr lang="pl-PL" sz="1000" b="1" dirty="0">
                <a:solidFill>
                  <a:schemeClr val="bg1"/>
                </a:solidFill>
                <a:latin typeface="Roboto" panose="02000000000000000000" pitchFamily="2" charset="0"/>
                <a:ea typeface="Roboto" panose="02000000000000000000" pitchFamily="2" charset="0"/>
              </a:rPr>
              <a:t>94 działania</a:t>
            </a:r>
            <a:br>
              <a:rPr 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(1% wszystkich działań)</a:t>
            </a:r>
          </a:p>
        </p:txBody>
      </p:sp>
      <p:sp>
        <p:nvSpPr>
          <p:cNvPr id="20" name="Prostokąt: zaokrąglone rogi 19">
            <a:extLst>
              <a:ext uri="{FF2B5EF4-FFF2-40B4-BE49-F238E27FC236}">
                <a16:creationId xmlns:a16="http://schemas.microsoft.com/office/drawing/2014/main" id="{99485755-8552-45EE-BB20-EDD19A56AFD0}"/>
              </a:ext>
            </a:extLst>
          </p:cNvPr>
          <p:cNvSpPr/>
          <p:nvPr/>
        </p:nvSpPr>
        <p:spPr bwMode="auto">
          <a:xfrm>
            <a:off x="8321675" y="2973387"/>
            <a:ext cx="1712913" cy="7366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 jeziorne (LW)</a:t>
            </a:r>
          </a:p>
          <a:p>
            <a:pPr algn="ctr">
              <a:defRPr/>
            </a:pPr>
            <a:r>
              <a:rPr lang="pl-PL" sz="1000" b="1" dirty="0">
                <a:solidFill>
                  <a:schemeClr val="bg1"/>
                </a:solidFill>
                <a:latin typeface="Roboto" panose="02000000000000000000" pitchFamily="2" charset="0"/>
                <a:ea typeface="Roboto" panose="02000000000000000000" pitchFamily="2" charset="0"/>
              </a:rPr>
              <a:t>2  009 działań </a:t>
            </a:r>
            <a:br>
              <a:rPr 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(16% wszystkich działań)</a:t>
            </a:r>
          </a:p>
        </p:txBody>
      </p:sp>
      <p:sp>
        <p:nvSpPr>
          <p:cNvPr id="21" name="Prostokąt: zaokrąglone rogi 20">
            <a:extLst>
              <a:ext uri="{FF2B5EF4-FFF2-40B4-BE49-F238E27FC236}">
                <a16:creationId xmlns:a16="http://schemas.microsoft.com/office/drawing/2014/main" id="{7A7BCACF-5324-423B-A51E-A090FAEEA4EA}"/>
              </a:ext>
            </a:extLst>
          </p:cNvPr>
          <p:cNvSpPr/>
          <p:nvPr/>
        </p:nvSpPr>
        <p:spPr bwMode="auto">
          <a:xfrm>
            <a:off x="10390034" y="3931840"/>
            <a:ext cx="1712912" cy="8332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 przybrzeżne i przejściowe (TW i CW)</a:t>
            </a:r>
          </a:p>
          <a:p>
            <a:pPr algn="ctr">
              <a:defRPr/>
            </a:pPr>
            <a:r>
              <a:rPr lang="pl-PL" sz="1000" b="1" dirty="0">
                <a:solidFill>
                  <a:schemeClr val="bg1"/>
                </a:solidFill>
                <a:latin typeface="Roboto" panose="02000000000000000000" pitchFamily="2" charset="0"/>
                <a:ea typeface="Roboto" panose="02000000000000000000" pitchFamily="2" charset="0"/>
              </a:rPr>
              <a:t>68 działań</a:t>
            </a:r>
            <a:br>
              <a:rPr 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(ok. 1% wszystkich działań</a:t>
            </a:r>
          </a:p>
        </p:txBody>
      </p:sp>
      <p:sp>
        <p:nvSpPr>
          <p:cNvPr id="22" name="Prostokąt: zaokrąglone rogi 21">
            <a:extLst>
              <a:ext uri="{FF2B5EF4-FFF2-40B4-BE49-F238E27FC236}">
                <a16:creationId xmlns:a16="http://schemas.microsoft.com/office/drawing/2014/main" id="{E31A31C2-F19A-48F5-8890-E7E6CA4DD468}"/>
              </a:ext>
            </a:extLst>
          </p:cNvPr>
          <p:cNvSpPr/>
          <p:nvPr/>
        </p:nvSpPr>
        <p:spPr bwMode="auto">
          <a:xfrm>
            <a:off x="8321675" y="4406900"/>
            <a:ext cx="1712913" cy="736600"/>
          </a:xfrm>
          <a:prstGeom prst="round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000" b="1" dirty="0">
                <a:solidFill>
                  <a:schemeClr val="bg1"/>
                </a:solidFill>
                <a:latin typeface="Roboto" panose="02000000000000000000" pitchFamily="2" charset="0"/>
                <a:ea typeface="Roboto" panose="02000000000000000000" pitchFamily="2" charset="0"/>
              </a:rPr>
              <a:t>jcwpd 258 działań</a:t>
            </a:r>
            <a:br>
              <a:rPr lang="pl-PL" sz="1000" b="1" dirty="0">
                <a:solidFill>
                  <a:schemeClr val="bg1"/>
                </a:solidFill>
                <a:latin typeface="Roboto" panose="02000000000000000000" pitchFamily="2" charset="0"/>
                <a:ea typeface="Roboto" panose="02000000000000000000" pitchFamily="2" charset="0"/>
              </a:rPr>
            </a:br>
            <a:r>
              <a:rPr lang="pl-PL" sz="1000" dirty="0">
                <a:solidFill>
                  <a:schemeClr val="bg1"/>
                </a:solidFill>
                <a:latin typeface="Roboto" panose="02000000000000000000" pitchFamily="2" charset="0"/>
                <a:ea typeface="Roboto" panose="02000000000000000000" pitchFamily="2" charset="0"/>
              </a:rPr>
              <a:t>(ok. 2% wszystkich działań</a:t>
            </a:r>
          </a:p>
        </p:txBody>
      </p:sp>
      <p:pic>
        <p:nvPicPr>
          <p:cNvPr id="29699" name="Obraz 7">
            <a:extLst>
              <a:ext uri="{FF2B5EF4-FFF2-40B4-BE49-F238E27FC236}">
                <a16:creationId xmlns:a16="http://schemas.microsoft.com/office/drawing/2014/main" id="{B8D8284C-3099-48A2-AAED-A209A4720A5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Obraz 9">
            <a:extLst>
              <a:ext uri="{FF2B5EF4-FFF2-40B4-BE49-F238E27FC236}">
                <a16:creationId xmlns:a16="http://schemas.microsoft.com/office/drawing/2014/main" id="{5F46EE10-22C8-4B9C-82FB-01FD0887CDB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938" name="Group 554">
            <a:extLst>
              <a:ext uri="{FF2B5EF4-FFF2-40B4-BE49-F238E27FC236}">
                <a16:creationId xmlns:a16="http://schemas.microsoft.com/office/drawing/2014/main" id="{F72DCE22-D155-4799-ACE9-343CD1184D00}"/>
              </a:ext>
            </a:extLst>
          </p:cNvPr>
          <p:cNvGraphicFramePr>
            <a:graphicFrameLocks noGrp="1"/>
          </p:cNvGraphicFramePr>
          <p:nvPr>
            <p:extLst>
              <p:ext uri="{D42A27DB-BD31-4B8C-83A1-F6EECF244321}">
                <p14:modId xmlns:p14="http://schemas.microsoft.com/office/powerpoint/2010/main" val="4109280921"/>
              </p:ext>
            </p:extLst>
          </p:nvPr>
        </p:nvGraphicFramePr>
        <p:xfrm>
          <a:off x="8724900" y="5840413"/>
          <a:ext cx="3162300" cy="213088"/>
        </p:xfrm>
        <a:graphic>
          <a:graphicData uri="http://schemas.openxmlformats.org/drawingml/2006/table">
            <a:tbl>
              <a:tblPr/>
              <a:tblGrid>
                <a:gridCol w="3162300">
                  <a:extLst>
                    <a:ext uri="{9D8B030D-6E8A-4147-A177-3AD203B41FA5}">
                      <a16:colId xmlns:a16="http://schemas.microsoft.com/office/drawing/2014/main" val="20000"/>
                    </a:ext>
                  </a:extLst>
                </a:gridCol>
              </a:tblGrid>
              <a:tr h="21272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Liczba działań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obszar</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dorzecza</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38" marR="91438" marT="45584" marB="45584"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29703" name="Obraz 9">
            <a:extLst>
              <a:ext uri="{FF2B5EF4-FFF2-40B4-BE49-F238E27FC236}">
                <a16:creationId xmlns:a16="http://schemas.microsoft.com/office/drawing/2014/main" id="{A7C275A1-F7BA-4258-A10A-59A2101ED14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DEFDDD5B-DC05-4E52-BB76-D2EBC917E11A}"/>
              </a:ext>
            </a:extLst>
          </p:cNvPr>
          <p:cNvSpPr txBox="1">
            <a:spLocks noChangeArrowheads="1"/>
          </p:cNvSpPr>
          <p:nvPr/>
        </p:nvSpPr>
        <p:spPr bwMode="auto">
          <a:xfrm>
            <a:off x="263525" y="787400"/>
            <a:ext cx="10498138" cy="3683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 – obszar dorzecza Wisły</a:t>
            </a:r>
          </a:p>
        </p:txBody>
      </p:sp>
      <p:sp>
        <p:nvSpPr>
          <p:cNvPr id="11" name="Text Box 500">
            <a:extLst>
              <a:ext uri="{FF2B5EF4-FFF2-40B4-BE49-F238E27FC236}">
                <a16:creationId xmlns:a16="http://schemas.microsoft.com/office/drawing/2014/main" id="{1AD026E2-4A7E-4DAB-BF94-012E24C10C5E}"/>
              </a:ext>
            </a:extLst>
          </p:cNvPr>
          <p:cNvSpPr txBox="1">
            <a:spLocks noChangeArrowheads="1"/>
          </p:cNvSpPr>
          <p:nvPr/>
        </p:nvSpPr>
        <p:spPr bwMode="auto">
          <a:xfrm>
            <a:off x="263525" y="1197620"/>
            <a:ext cx="7567613" cy="5900077"/>
          </a:xfrm>
          <a:prstGeom prst="rect">
            <a:avLst/>
          </a:prstGeom>
          <a:noFill/>
          <a:ln>
            <a:noFill/>
          </a:ln>
          <a:effec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ts val="300"/>
              </a:spcBef>
              <a:spcAft>
                <a:spcPts val="300"/>
              </a:spcAft>
              <a:buFontTx/>
              <a:buNone/>
            </a:pPr>
            <a:r>
              <a:rPr lang="pl-PL" altLang="pl-PL" sz="1300" b="1" dirty="0">
                <a:solidFill>
                  <a:srgbClr val="2F5597"/>
                </a:solidFill>
                <a:latin typeface="Roboto" panose="02000000000000000000" pitchFamily="2" charset="0"/>
                <a:ea typeface="Roboto" panose="02000000000000000000" pitchFamily="2" charset="0"/>
              </a:rPr>
              <a:t>W obszarze dorzecza Wisły opracowano łącznie 12 784 działań, </a:t>
            </a:r>
            <a:r>
              <a:rPr lang="pl-PL" altLang="pl-PL" sz="1300" dirty="0">
                <a:latin typeface="Roboto" panose="02000000000000000000" pitchFamily="2" charset="0"/>
                <a:ea typeface="Roboto" panose="02000000000000000000" pitchFamily="2" charset="0"/>
              </a:rPr>
              <a:t>których szacunkowy koszt określony został na ponad 16,6 mld zł.</a:t>
            </a:r>
          </a:p>
          <a:p>
            <a:pPr algn="just" eaLnBrk="1" hangingPunct="1">
              <a:lnSpc>
                <a:spcPct val="100000"/>
              </a:lnSpc>
              <a:spcBef>
                <a:spcPts val="300"/>
              </a:spcBef>
              <a:spcAft>
                <a:spcPts val="300"/>
              </a:spcAft>
              <a:buFont typeface="Arial" panose="020B0604020202020204" pitchFamily="34" charset="0"/>
              <a:buNone/>
            </a:pPr>
            <a:r>
              <a:rPr lang="pl-PL" altLang="pl-PL" sz="1300" dirty="0">
                <a:latin typeface="Roboto" panose="02000000000000000000" pitchFamily="2" charset="0"/>
                <a:ea typeface="Roboto" panose="02000000000000000000" pitchFamily="2" charset="0"/>
              </a:rPr>
              <a:t>Największy udział w kosztach zestawu działań mają działania podstawowe - 90%, pozostałe 10% stanowią działania uzupełniające. Największy udział w kosztach mają działania z zakresu gospodarki komunalnej i odpadami - 89%.</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b="1" dirty="0">
                <a:solidFill>
                  <a:srgbClr val="2F5597"/>
                </a:solidFill>
                <a:latin typeface="Roboto" panose="02000000000000000000" pitchFamily="2" charset="0"/>
                <a:ea typeface="Roboto" panose="02000000000000000000" pitchFamily="2" charset="0"/>
              </a:rPr>
              <a:t>jcwp rzeczne: </a:t>
            </a:r>
            <a:r>
              <a:rPr lang="pl-PL" altLang="pl-PL" sz="1300" dirty="0">
                <a:latin typeface="Roboto" panose="02000000000000000000" pitchFamily="2" charset="0"/>
                <a:ea typeface="Roboto" panose="02000000000000000000" pitchFamily="2" charset="0"/>
              </a:rPr>
              <a:t>78% stanowią działania podstawowe, a 22% uzupełniające. Najliczniejszą grupę działań stanowią działania związane z poprawą warunków dla obszarów chronionych 4 482 działania; działania związane z gospodarką ściekową - 1 480 działań, działania ukierunkowane na odtwarzanie ciągłości, ochronę i odtwarzanie naturalnych procesów hydromorfologicznych w korycie – 1 072 działania.</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b="1" dirty="0">
                <a:solidFill>
                  <a:srgbClr val="2F5597"/>
                </a:solidFill>
                <a:latin typeface="Roboto" panose="02000000000000000000" pitchFamily="2" charset="0"/>
                <a:ea typeface="Roboto" panose="02000000000000000000" pitchFamily="2" charset="0"/>
              </a:rPr>
              <a:t>jcwp zbiornikowe: </a:t>
            </a:r>
            <a:r>
              <a:rPr lang="pl-PL" altLang="pl-PL" sz="1300" dirty="0">
                <a:latin typeface="Roboto" panose="02000000000000000000" pitchFamily="2" charset="0"/>
                <a:ea typeface="Roboto" panose="02000000000000000000" pitchFamily="2" charset="0"/>
              </a:rPr>
              <a:t>60% stanowią działania podstawowe, a 40% uzupełniające. Najliczniejszą grupę działań stanowią działania związane z poprawą warunków dla obszarów chronionych 29 działań; gospodarka ściekowa w aglomeracjach – 24 działania, ograniczenie spływu zanieczyszczeń z terenów zurbanizowanych  – 12 działań.</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dirty="0">
                <a:latin typeface="Roboto" panose="02000000000000000000" pitchFamily="2" charset="0"/>
                <a:ea typeface="Roboto" panose="02000000000000000000" pitchFamily="2" charset="0"/>
              </a:rPr>
              <a:t> </a:t>
            </a:r>
            <a:r>
              <a:rPr lang="pl-PL" altLang="pl-PL" sz="1300" b="1" dirty="0">
                <a:solidFill>
                  <a:srgbClr val="2F5597"/>
                </a:solidFill>
                <a:latin typeface="Roboto" panose="02000000000000000000" pitchFamily="2" charset="0"/>
                <a:ea typeface="Roboto" panose="02000000000000000000" pitchFamily="2" charset="0"/>
              </a:rPr>
              <a:t>jcwp jeziorne:</a:t>
            </a:r>
            <a:r>
              <a:rPr lang="pl-PL" altLang="pl-PL" sz="1300" dirty="0">
                <a:solidFill>
                  <a:srgbClr val="2F5597"/>
                </a:solidFill>
                <a:latin typeface="Roboto" panose="02000000000000000000" pitchFamily="2" charset="0"/>
                <a:ea typeface="Roboto" panose="02000000000000000000" pitchFamily="2" charset="0"/>
              </a:rPr>
              <a:t> </a:t>
            </a:r>
            <a:r>
              <a:rPr lang="pl-PL" altLang="pl-PL" sz="1300" dirty="0">
                <a:latin typeface="Roboto" panose="02000000000000000000" pitchFamily="2" charset="0"/>
                <a:ea typeface="Roboto" panose="02000000000000000000" pitchFamily="2" charset="0"/>
              </a:rPr>
              <a:t>62% działania podstawowe, 38% uzupełniające. Najliczniejszą grupę działań stanowią działania związane z poprawą warunków dla obszarów chronionych – 619 działania; weryfikacja programu ochrony środowiska – 245 działań, działania kontrolne i monitoringowe – 233 działania.</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b="1" dirty="0">
                <a:solidFill>
                  <a:srgbClr val="2F5597"/>
                </a:solidFill>
                <a:latin typeface="Roboto" panose="02000000000000000000" pitchFamily="2" charset="0"/>
                <a:ea typeface="Roboto" panose="02000000000000000000" pitchFamily="2" charset="0"/>
              </a:rPr>
              <a:t>jcwp przejściowe i przybrzeżne: </a:t>
            </a:r>
            <a:r>
              <a:rPr lang="pl-PL" altLang="pl-PL" sz="1300" dirty="0">
                <a:latin typeface="Roboto" panose="02000000000000000000" pitchFamily="2" charset="0"/>
                <a:ea typeface="Roboto" panose="02000000000000000000" pitchFamily="2" charset="0"/>
              </a:rPr>
              <a:t>40 % działania podstawowe, 60% uzupełniające. Najliczniejszą grupę działań stanowią działania związane z poprawą warunków dla obszarów chronionych 37 działań.</a:t>
            </a:r>
          </a:p>
          <a:p>
            <a:pPr algn="just" eaLnBrk="1" hangingPunct="1">
              <a:lnSpc>
                <a:spcPct val="100000"/>
              </a:lnSpc>
              <a:spcBef>
                <a:spcPts val="300"/>
              </a:spcBef>
              <a:spcAft>
                <a:spcPts val="300"/>
              </a:spcAft>
              <a:buClr>
                <a:srgbClr val="2F5597"/>
              </a:buClr>
              <a:buFont typeface="Wingdings" panose="05000000000000000000" pitchFamily="2" charset="2"/>
              <a:buChar char="Ø"/>
            </a:pPr>
            <a:r>
              <a:rPr lang="pl-PL" altLang="pl-PL" sz="1300" b="1" dirty="0">
                <a:solidFill>
                  <a:srgbClr val="2F5597"/>
                </a:solidFill>
                <a:latin typeface="Roboto" panose="02000000000000000000" pitchFamily="2" charset="0"/>
                <a:ea typeface="Roboto" panose="02000000000000000000" pitchFamily="2" charset="0"/>
              </a:rPr>
              <a:t>jcwpd: </a:t>
            </a:r>
            <a:r>
              <a:rPr lang="pl-PL" altLang="pl-PL" sz="1300" dirty="0">
                <a:latin typeface="Roboto" panose="02000000000000000000" pitchFamily="2" charset="0"/>
                <a:ea typeface="Roboto" panose="02000000000000000000" pitchFamily="2" charset="0"/>
              </a:rPr>
              <a:t>36% działania podstawowe, 64% działania uzupełniające</a:t>
            </a:r>
            <a:r>
              <a:rPr lang="pl-PL" altLang="pl-PL" sz="1300" b="1" dirty="0">
                <a:solidFill>
                  <a:srgbClr val="2F5597"/>
                </a:solidFill>
                <a:latin typeface="Roboto" panose="02000000000000000000" pitchFamily="2" charset="0"/>
                <a:ea typeface="Roboto" panose="02000000000000000000" pitchFamily="2" charset="0"/>
              </a:rPr>
              <a:t>. </a:t>
            </a:r>
            <a:endParaRPr lang="pl-PL" altLang="pl-PL" sz="1400" dirty="0"/>
          </a:p>
          <a:p>
            <a:pPr algn="just">
              <a:buFontTx/>
              <a:buChar char="-"/>
            </a:pPr>
            <a:endParaRPr lang="pl-PL" altLang="pl-PL" sz="1400" dirty="0"/>
          </a:p>
          <a:p>
            <a:pPr algn="just" eaLnBrk="1" hangingPunct="1">
              <a:lnSpc>
                <a:spcPct val="110000"/>
              </a:lnSpc>
              <a:spcBef>
                <a:spcPts val="400"/>
              </a:spcBef>
              <a:spcAft>
                <a:spcPts val="400"/>
              </a:spcAft>
              <a:buClr>
                <a:srgbClr val="2F5597"/>
              </a:buClr>
              <a:buFont typeface="Wingdings" panose="05000000000000000000" pitchFamily="2" charset="2"/>
              <a:buChar char="Ø"/>
            </a:pPr>
            <a:endParaRPr lang="pl-PL" altLang="pl-PL" sz="1300" dirty="0">
              <a:latin typeface="Roboto" panose="02000000000000000000" pitchFamily="2" charset="0"/>
              <a:ea typeface="Roboto" panose="02000000000000000000" pitchFamily="2" charset="0"/>
            </a:endParaRPr>
          </a:p>
          <a:p>
            <a:pPr algn="just" eaLnBrk="1" hangingPunct="1">
              <a:lnSpc>
                <a:spcPct val="100000"/>
              </a:lnSpc>
              <a:spcBef>
                <a:spcPts val="600"/>
              </a:spcBef>
              <a:spcAft>
                <a:spcPts val="600"/>
              </a:spcAft>
              <a:buFont typeface="Arial" panose="020B0604020202020204" pitchFamily="34" charset="0"/>
              <a:buNone/>
            </a:pPr>
            <a:endParaRPr lang="pl-PL" altLang="pl-PL" sz="1200" dirty="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Obraz 7">
            <a:extLst>
              <a:ext uri="{FF2B5EF4-FFF2-40B4-BE49-F238E27FC236}">
                <a16:creationId xmlns:a16="http://schemas.microsoft.com/office/drawing/2014/main" id="{1BEB36A7-67EF-4A51-84A1-42B83DF140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Obraz 9">
            <a:extLst>
              <a:ext uri="{FF2B5EF4-FFF2-40B4-BE49-F238E27FC236}">
                <a16:creationId xmlns:a16="http://schemas.microsoft.com/office/drawing/2014/main" id="{877EBAA2-D7E9-477B-9137-B1FE51D4F9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34">
            <a:extLst>
              <a:ext uri="{FF2B5EF4-FFF2-40B4-BE49-F238E27FC236}">
                <a16:creationId xmlns:a16="http://schemas.microsoft.com/office/drawing/2014/main" id="{D94A7F2C-A9EE-4548-A8AB-42A03E0CCAF5}"/>
              </a:ext>
            </a:extLst>
          </p:cNvPr>
          <p:cNvSpPr txBox="1">
            <a:spLocks noChangeArrowheads="1"/>
          </p:cNvSpPr>
          <p:nvPr/>
        </p:nvSpPr>
        <p:spPr bwMode="auto">
          <a:xfrm>
            <a:off x="441325" y="1298575"/>
            <a:ext cx="4003675" cy="2660728"/>
          </a:xfrm>
          <a:prstGeom prst="rect">
            <a:avLst/>
          </a:prstGeom>
          <a:noFill/>
          <a:ln>
            <a:noFill/>
          </a:ln>
          <a:effec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defTabSz="914400" eaLnBrk="1" hangingPunct="1">
              <a:lnSpc>
                <a:spcPct val="100000"/>
              </a:lnSpc>
              <a:spcBef>
                <a:spcPct val="0"/>
              </a:spcBef>
              <a:buFontTx/>
              <a:buNone/>
              <a:defRPr/>
            </a:pPr>
            <a:r>
              <a:rPr lang="pl-PL" altLang="pl-PL" sz="1300" b="1" dirty="0">
                <a:solidFill>
                  <a:srgbClr val="2F5597"/>
                </a:solidFill>
                <a:latin typeface="Roboto" panose="02000000000000000000" pitchFamily="2" charset="0"/>
                <a:ea typeface="Roboto" panose="02000000000000000000" pitchFamily="2" charset="0"/>
              </a:rPr>
              <a:t>W regionie wodnym Środkowej Wisły opracowano zestawy działań dla 376 jcw: 358 jcwp oraz 18 jcwpd (łącznie 2 021 działań: 1 458 to działania podstawowe, 563 uzupełniające). </a:t>
            </a:r>
          </a:p>
          <a:p>
            <a:pPr algn="just" defTabSz="914400" eaLnBrk="1" hangingPunct="1">
              <a:lnSpc>
                <a:spcPct val="100000"/>
              </a:lnSpc>
              <a:spcBef>
                <a:spcPct val="0"/>
              </a:spcBef>
              <a:buFontTx/>
              <a:buNone/>
              <a:defRPr/>
            </a:pPr>
            <a:endParaRPr lang="pl-PL" altLang="pl-PL" sz="1300" b="1" dirty="0">
              <a:solidFill>
                <a:srgbClr val="2F5597"/>
              </a:solidFill>
              <a:latin typeface="Roboto" panose="02000000000000000000" pitchFamily="2" charset="0"/>
              <a:ea typeface="Roboto" panose="02000000000000000000" pitchFamily="2" charset="0"/>
            </a:endParaRPr>
          </a:p>
          <a:p>
            <a:pPr marL="285750" indent="-285750" algn="just">
              <a:spcBef>
                <a:spcPts val="600"/>
              </a:spcBef>
              <a:spcAft>
                <a:spcPts val="300"/>
              </a:spcAft>
              <a:buClr>
                <a:srgbClr val="2F5597"/>
              </a:buClr>
              <a:buFont typeface="Wingdings" panose="05000000000000000000" pitchFamily="2" charset="2"/>
              <a:buChar char="Ø"/>
              <a:defRPr/>
            </a:pPr>
            <a:r>
              <a:rPr lang="pl-PL" altLang="pl-PL" sz="1200" dirty="0">
                <a:latin typeface="Arial" panose="020B0604020202020204" pitchFamily="34" charset="0"/>
              </a:rPr>
              <a:t> </a:t>
            </a:r>
            <a:r>
              <a:rPr lang="pl-PL" altLang="pl-PL" sz="1300" dirty="0">
                <a:solidFill>
                  <a:srgbClr val="000000"/>
                </a:solidFill>
                <a:latin typeface="Roboto" panose="02000000000000000000" pitchFamily="2" charset="0"/>
                <a:ea typeface="Roboto" panose="02000000000000000000" pitchFamily="2" charset="0"/>
              </a:rPr>
              <a:t>Dla 337 jcwp RW opracowano 1 838 działań (74% działania podstawowe, 26 % uzupełniające).</a:t>
            </a:r>
          </a:p>
          <a:p>
            <a:pPr marL="285750" indent="-285750" algn="just">
              <a:spcBef>
                <a:spcPts val="6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 Dla 4 jcwp </a:t>
            </a:r>
            <a:r>
              <a:rPr lang="pl-PL" altLang="pl-PL" sz="1300" dirty="0" err="1">
                <a:solidFill>
                  <a:srgbClr val="000000"/>
                </a:solidFill>
                <a:latin typeface="Roboto" panose="02000000000000000000" pitchFamily="2" charset="0"/>
                <a:ea typeface="Roboto" panose="02000000000000000000" pitchFamily="2" charset="0"/>
              </a:rPr>
              <a:t>RWr</a:t>
            </a:r>
            <a:r>
              <a:rPr lang="pl-PL" altLang="pl-PL" sz="1300" dirty="0">
                <a:solidFill>
                  <a:srgbClr val="000000"/>
                </a:solidFill>
                <a:latin typeface="Roboto" panose="02000000000000000000" pitchFamily="2" charset="0"/>
                <a:ea typeface="Roboto" panose="02000000000000000000" pitchFamily="2" charset="0"/>
              </a:rPr>
              <a:t> opracowano 33 działania (61 % działania podstawowe, 39 % uzupełniające).</a:t>
            </a:r>
          </a:p>
          <a:p>
            <a:pPr marL="285750" indent="-285750" algn="just">
              <a:spcBef>
                <a:spcPts val="6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Dla  17 jcwp LW opracowano 97 działań (51 % podstawowe, 49 % uzupełniające)</a:t>
            </a:r>
          </a:p>
        </p:txBody>
      </p:sp>
      <p:pic>
        <p:nvPicPr>
          <p:cNvPr id="31751" name="Obraz 9">
            <a:extLst>
              <a:ext uri="{FF2B5EF4-FFF2-40B4-BE49-F238E27FC236}">
                <a16:creationId xmlns:a16="http://schemas.microsoft.com/office/drawing/2014/main" id="{63FEA208-AE93-40D4-A973-0AB41159901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0A3D921A-044B-4DBB-911D-F8BF428CFCE9}"/>
              </a:ext>
            </a:extLst>
          </p:cNvPr>
          <p:cNvSpPr txBox="1">
            <a:spLocks noChangeArrowheads="1"/>
          </p:cNvSpPr>
          <p:nvPr/>
        </p:nvSpPr>
        <p:spPr bwMode="auto">
          <a:xfrm>
            <a:off x="263525" y="787400"/>
            <a:ext cx="10498138" cy="3683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 – region wodny Środkowej Wisły</a:t>
            </a:r>
          </a:p>
        </p:txBody>
      </p:sp>
      <p:graphicFrame>
        <p:nvGraphicFramePr>
          <p:cNvPr id="12" name="Group 554">
            <a:extLst>
              <a:ext uri="{FF2B5EF4-FFF2-40B4-BE49-F238E27FC236}">
                <a16:creationId xmlns:a16="http://schemas.microsoft.com/office/drawing/2014/main" id="{24187AD6-1921-46E4-9D77-0E3B49841CDD}"/>
              </a:ext>
            </a:extLst>
          </p:cNvPr>
          <p:cNvGraphicFramePr>
            <a:graphicFrameLocks noGrp="1"/>
          </p:cNvGraphicFramePr>
          <p:nvPr>
            <p:extLst>
              <p:ext uri="{D42A27DB-BD31-4B8C-83A1-F6EECF244321}">
                <p14:modId xmlns:p14="http://schemas.microsoft.com/office/powerpoint/2010/main" val="2650972695"/>
              </p:ext>
            </p:extLst>
          </p:nvPr>
        </p:nvGraphicFramePr>
        <p:xfrm>
          <a:off x="4714144" y="5871311"/>
          <a:ext cx="5650918" cy="334963"/>
        </p:xfrm>
        <a:graphic>
          <a:graphicData uri="http://schemas.openxmlformats.org/drawingml/2006/table">
            <a:tbl>
              <a:tblPr/>
              <a:tblGrid>
                <a:gridCol w="5650918">
                  <a:extLst>
                    <a:ext uri="{9D8B030D-6E8A-4147-A177-3AD203B41FA5}">
                      <a16:colId xmlns:a16="http://schemas.microsoft.com/office/drawing/2014/main" val="20000"/>
                    </a:ext>
                  </a:extLst>
                </a:gridCol>
              </a:tblGrid>
              <a:tr h="33496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jcwp</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region wodny Środkowej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51" marR="91451" marT="45677" marB="45677"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31801" name="Obraz 15">
            <a:extLst>
              <a:ext uri="{FF2B5EF4-FFF2-40B4-BE49-F238E27FC236}">
                <a16:creationId xmlns:a16="http://schemas.microsoft.com/office/drawing/2014/main" id="{F7EC4608-4DE4-4060-B7E8-A32D07553A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8075" y="593725"/>
            <a:ext cx="3355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braz 3" descr="Obraz zawierający mapa&#10;&#10;Opis wygenerowany automatycznie">
            <a:extLst>
              <a:ext uri="{FF2B5EF4-FFF2-40B4-BE49-F238E27FC236}">
                <a16:creationId xmlns:a16="http://schemas.microsoft.com/office/drawing/2014/main" id="{42C54370-1BFC-4143-B8E5-F80FAA4B1FB2}"/>
              </a:ext>
            </a:extLst>
          </p:cNvPr>
          <p:cNvPicPr>
            <a:picLocks noChangeAspect="1"/>
          </p:cNvPicPr>
          <p:nvPr/>
        </p:nvPicPr>
        <p:blipFill>
          <a:blip r:embed="rId6"/>
          <a:stretch>
            <a:fillRect/>
          </a:stretch>
        </p:blipFill>
        <p:spPr>
          <a:xfrm>
            <a:off x="4714144" y="1262920"/>
            <a:ext cx="5564458" cy="463770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Obraz 7">
            <a:extLst>
              <a:ext uri="{FF2B5EF4-FFF2-40B4-BE49-F238E27FC236}">
                <a16:creationId xmlns:a16="http://schemas.microsoft.com/office/drawing/2014/main" id="{1BEB36A7-67EF-4A51-84A1-42B83DF140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Obraz 9">
            <a:extLst>
              <a:ext uri="{FF2B5EF4-FFF2-40B4-BE49-F238E27FC236}">
                <a16:creationId xmlns:a16="http://schemas.microsoft.com/office/drawing/2014/main" id="{877EBAA2-D7E9-477B-9137-B1FE51D4F9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34">
            <a:extLst>
              <a:ext uri="{FF2B5EF4-FFF2-40B4-BE49-F238E27FC236}">
                <a16:creationId xmlns:a16="http://schemas.microsoft.com/office/drawing/2014/main" id="{D94A7F2C-A9EE-4548-A8AB-42A03E0CCAF5}"/>
              </a:ext>
            </a:extLst>
          </p:cNvPr>
          <p:cNvSpPr txBox="1">
            <a:spLocks noChangeArrowheads="1"/>
          </p:cNvSpPr>
          <p:nvPr/>
        </p:nvSpPr>
        <p:spPr bwMode="auto">
          <a:xfrm>
            <a:off x="415871" y="1629570"/>
            <a:ext cx="4165961" cy="452432"/>
          </a:xfrm>
          <a:prstGeom prst="rect">
            <a:avLst/>
          </a:prstGeom>
          <a:noFill/>
          <a:ln>
            <a:noFill/>
          </a:ln>
          <a:effec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indent="-285750" algn="just">
              <a:spcBef>
                <a:spcPts val="600"/>
              </a:spcBef>
              <a:spcAft>
                <a:spcPts val="300"/>
              </a:spcAft>
              <a:buClr>
                <a:srgbClr val="2F5597"/>
              </a:buClr>
              <a:buFont typeface="Wingdings" panose="05000000000000000000" pitchFamily="2" charset="2"/>
              <a:buChar char="Ø"/>
              <a:defRPr/>
            </a:pPr>
            <a:r>
              <a:rPr lang="pl-PL" altLang="pl-PL" sz="1300" dirty="0">
                <a:solidFill>
                  <a:srgbClr val="000000"/>
                </a:solidFill>
                <a:latin typeface="Roboto" panose="02000000000000000000" pitchFamily="2" charset="0"/>
                <a:ea typeface="Roboto" panose="02000000000000000000" pitchFamily="2" charset="0"/>
              </a:rPr>
              <a:t>Dla 18 jcwpd GW opracowano 53 działania </a:t>
            </a:r>
            <a:br>
              <a:rPr lang="pl-PL" altLang="pl-PL" sz="1300" dirty="0">
                <a:solidFill>
                  <a:srgbClr val="000000"/>
                </a:solidFill>
                <a:latin typeface="Roboto" panose="02000000000000000000" pitchFamily="2" charset="0"/>
                <a:ea typeface="Roboto" panose="02000000000000000000" pitchFamily="2" charset="0"/>
              </a:rPr>
            </a:br>
            <a:r>
              <a:rPr lang="pl-PL" altLang="pl-PL" sz="1300" dirty="0">
                <a:solidFill>
                  <a:srgbClr val="000000"/>
                </a:solidFill>
                <a:latin typeface="Roboto" panose="02000000000000000000" pitchFamily="2" charset="0"/>
                <a:ea typeface="Roboto" panose="02000000000000000000" pitchFamily="2" charset="0"/>
              </a:rPr>
              <a:t>(54 % podstawowe, 46 % uzupełniające).</a:t>
            </a:r>
          </a:p>
        </p:txBody>
      </p:sp>
      <p:graphicFrame>
        <p:nvGraphicFramePr>
          <p:cNvPr id="16938" name="Group 554">
            <a:extLst>
              <a:ext uri="{FF2B5EF4-FFF2-40B4-BE49-F238E27FC236}">
                <a16:creationId xmlns:a16="http://schemas.microsoft.com/office/drawing/2014/main" id="{216AEBFF-030E-4F44-82E4-8825DCB1A94B}"/>
              </a:ext>
            </a:extLst>
          </p:cNvPr>
          <p:cNvGraphicFramePr>
            <a:graphicFrameLocks noGrp="1"/>
          </p:cNvGraphicFramePr>
          <p:nvPr>
            <p:extLst>
              <p:ext uri="{D42A27DB-BD31-4B8C-83A1-F6EECF244321}">
                <p14:modId xmlns:p14="http://schemas.microsoft.com/office/powerpoint/2010/main" val="3419288971"/>
              </p:ext>
            </p:extLst>
          </p:nvPr>
        </p:nvGraphicFramePr>
        <p:xfrm>
          <a:off x="4868126" y="5870902"/>
          <a:ext cx="5893537" cy="334963"/>
        </p:xfrm>
        <a:graphic>
          <a:graphicData uri="http://schemas.openxmlformats.org/drawingml/2006/table">
            <a:tbl>
              <a:tblPr/>
              <a:tblGrid>
                <a:gridCol w="5893537">
                  <a:extLst>
                    <a:ext uri="{9D8B030D-6E8A-4147-A177-3AD203B41FA5}">
                      <a16:colId xmlns:a16="http://schemas.microsoft.com/office/drawing/2014/main" val="20000"/>
                    </a:ext>
                  </a:extLst>
                </a:gridCol>
              </a:tblGrid>
              <a:tr h="33496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Mapa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ogólna</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jcwpd 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region wodny Środkowej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51" marR="91451" marT="45677" marB="45677"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31751" name="Obraz 9">
            <a:extLst>
              <a:ext uri="{FF2B5EF4-FFF2-40B4-BE49-F238E27FC236}">
                <a16:creationId xmlns:a16="http://schemas.microsoft.com/office/drawing/2014/main" id="{63FEA208-AE93-40D4-A973-0AB41159901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0A3D921A-044B-4DBB-911D-F8BF428CFCE9}"/>
              </a:ext>
            </a:extLst>
          </p:cNvPr>
          <p:cNvSpPr txBox="1">
            <a:spLocks noChangeArrowheads="1"/>
          </p:cNvSpPr>
          <p:nvPr/>
        </p:nvSpPr>
        <p:spPr bwMode="auto">
          <a:xfrm>
            <a:off x="263525" y="787400"/>
            <a:ext cx="10498138" cy="3683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 – region wodny Środkowej Wisły</a:t>
            </a:r>
          </a:p>
        </p:txBody>
      </p:sp>
      <p:graphicFrame>
        <p:nvGraphicFramePr>
          <p:cNvPr id="15" name="Group 244">
            <a:extLst>
              <a:ext uri="{FF2B5EF4-FFF2-40B4-BE49-F238E27FC236}">
                <a16:creationId xmlns:a16="http://schemas.microsoft.com/office/drawing/2014/main" id="{DD9089DC-0363-4DCF-AE97-A1094C97A2B5}"/>
              </a:ext>
            </a:extLst>
          </p:cNvPr>
          <p:cNvGraphicFramePr>
            <a:graphicFrameLocks noGrp="1"/>
          </p:cNvGraphicFramePr>
          <p:nvPr>
            <p:extLst>
              <p:ext uri="{D42A27DB-BD31-4B8C-83A1-F6EECF244321}">
                <p14:modId xmlns:p14="http://schemas.microsoft.com/office/powerpoint/2010/main" val="3614710834"/>
              </p:ext>
            </p:extLst>
          </p:nvPr>
        </p:nvGraphicFramePr>
        <p:xfrm>
          <a:off x="278732" y="2817345"/>
          <a:ext cx="4467225" cy="1697972"/>
        </p:xfrm>
        <a:graphic>
          <a:graphicData uri="http://schemas.openxmlformats.org/drawingml/2006/table">
            <a:tbl>
              <a:tblPr/>
              <a:tblGrid>
                <a:gridCol w="811212">
                  <a:extLst>
                    <a:ext uri="{9D8B030D-6E8A-4147-A177-3AD203B41FA5}">
                      <a16:colId xmlns:a16="http://schemas.microsoft.com/office/drawing/2014/main" val="2229398956"/>
                    </a:ext>
                  </a:extLst>
                </a:gridCol>
                <a:gridCol w="833491">
                  <a:extLst>
                    <a:ext uri="{9D8B030D-6E8A-4147-A177-3AD203B41FA5}">
                      <a16:colId xmlns:a16="http://schemas.microsoft.com/office/drawing/2014/main" val="2874635574"/>
                    </a:ext>
                  </a:extLst>
                </a:gridCol>
                <a:gridCol w="924232">
                  <a:extLst>
                    <a:ext uri="{9D8B030D-6E8A-4147-A177-3AD203B41FA5}">
                      <a16:colId xmlns:a16="http://schemas.microsoft.com/office/drawing/2014/main" val="3716696009"/>
                    </a:ext>
                  </a:extLst>
                </a:gridCol>
                <a:gridCol w="914400">
                  <a:extLst>
                    <a:ext uri="{9D8B030D-6E8A-4147-A177-3AD203B41FA5}">
                      <a16:colId xmlns:a16="http://schemas.microsoft.com/office/drawing/2014/main" val="1315697633"/>
                    </a:ext>
                  </a:extLst>
                </a:gridCol>
                <a:gridCol w="983890">
                  <a:extLst>
                    <a:ext uri="{9D8B030D-6E8A-4147-A177-3AD203B41FA5}">
                      <a16:colId xmlns:a16="http://schemas.microsoft.com/office/drawing/2014/main" val="873884942"/>
                    </a:ext>
                  </a:extLst>
                </a:gridCol>
              </a:tblGrid>
              <a:tr h="33496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pl-PL" sz="1000" b="1" i="0" u="none" strike="noStrike" cap="none" normalizeH="0" baseline="0" dirty="0" err="1">
                          <a:ln>
                            <a:noFill/>
                          </a:ln>
                          <a:solidFill>
                            <a:schemeClr val="bg1"/>
                          </a:solidFill>
                          <a:effectLst/>
                          <a:latin typeface="Roboto" panose="02000000000000000000" pitchFamily="2" charset="0"/>
                          <a:ea typeface="Roboto" panose="02000000000000000000" pitchFamily="2" charset="0"/>
                          <a:cs typeface="Calibri" panose="020F0502020204030204" pitchFamily="34" charset="0"/>
                        </a:rPr>
                        <a:t>Kategorie</a:t>
                      </a:r>
                      <a:r>
                        <a:rPr kumimoji="0" lang="en-US"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1000" b="1" i="0" u="none" strike="noStrike" cap="none" normalizeH="0" baseline="0" dirty="0" err="1">
                          <a:ln>
                            <a:noFill/>
                          </a:ln>
                          <a:solidFill>
                            <a:schemeClr val="bg1"/>
                          </a:solidFill>
                          <a:effectLst/>
                          <a:latin typeface="Roboto" panose="02000000000000000000" pitchFamily="2" charset="0"/>
                          <a:ea typeface="Roboto" panose="02000000000000000000" pitchFamily="2" charset="0"/>
                          <a:cs typeface="Calibri" panose="020F0502020204030204" pitchFamily="34" charset="0"/>
                        </a:rPr>
                        <a:t>wód</a:t>
                      </a:r>
                      <a:endParaRPr kumimoji="0" lang="en-US"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endParaRPr>
                    </a:p>
                  </a:txBody>
                  <a:tcPr marT="45711" marB="45711"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pl-PL"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rPr>
                        <a:t>Podstawowe</a:t>
                      </a:r>
                      <a:endParaRPr kumimoji="0" lang="en-US"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endParaRPr>
                    </a:p>
                  </a:txBody>
                  <a:tcPr marL="0" marR="0"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pl-PL"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rPr>
                        <a:t>Uzupełniające</a:t>
                      </a:r>
                      <a:endParaRPr kumimoji="0" lang="en-US"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endParaRPr>
                    </a:p>
                  </a:txBody>
                  <a:tcPr marL="0" marR="0"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pl-PL"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rPr>
                        <a:t>Nietechniczne</a:t>
                      </a:r>
                      <a:endParaRPr kumimoji="0" lang="en-US"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endParaRPr>
                    </a:p>
                  </a:txBody>
                  <a:tcPr marL="0" marR="0"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pl-PL"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rPr>
                        <a:t>Techniczne</a:t>
                      </a:r>
                      <a:endParaRPr kumimoji="0" lang="en-US" altLang="pl-PL" sz="1000" b="1" i="0" u="none" strike="noStrike" cap="none" normalizeH="0" baseline="0" dirty="0">
                        <a:ln>
                          <a:noFill/>
                        </a:ln>
                        <a:solidFill>
                          <a:schemeClr val="bg1"/>
                        </a:solidFill>
                        <a:effectLst/>
                        <a:latin typeface="Roboto" panose="02000000000000000000" pitchFamily="2" charset="0"/>
                        <a:ea typeface="Roboto" panose="02000000000000000000" pitchFamily="2" charset="0"/>
                        <a:cs typeface="Calibri" panose="020F0502020204030204" pitchFamily="34" charset="0"/>
                      </a:endParaRPr>
                    </a:p>
                  </a:txBody>
                  <a:tcPr marL="0" marR="0"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extLst>
                  <a:ext uri="{0D108BD9-81ED-4DB2-BD59-A6C34878D82A}">
                    <a16:rowId xmlns:a16="http://schemas.microsoft.com/office/drawing/2014/main" val="2713421270"/>
                  </a:ext>
                </a:extLst>
              </a:tr>
              <a:tr h="26035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pl-PL" sz="1000" b="0" i="0" u="none" strike="noStrike" cap="none" normalizeH="0" baseline="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RW</a:t>
                      </a:r>
                    </a:p>
                  </a:txBody>
                  <a:tcPr marT="45711" marB="45711"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1360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478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914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405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49460591"/>
                  </a:ext>
                </a:extLst>
              </a:tr>
              <a:tr h="26035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pl-PL" altLang="pl-PL" sz="1000" b="0" i="0" u="none" strike="noStrike" cap="none" normalizeH="0" baseline="0" dirty="0" err="1">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RWr</a:t>
                      </a:r>
                      <a:endParaRPr kumimoji="0" lang="en-US" altLang="pl-PL" sz="10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endParaRPr>
                    </a:p>
                  </a:txBody>
                  <a:tcPr marT="45711" marB="45711"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13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12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13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49700179"/>
                  </a:ext>
                </a:extLst>
              </a:tr>
              <a:tr h="26035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LW</a:t>
                      </a:r>
                      <a:endParaRPr kumimoji="0" lang="en-US" altLang="pl-PL" sz="10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endParaRPr>
                    </a:p>
                  </a:txBody>
                  <a:tcPr marT="45711" marB="45711"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49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48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74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23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9798714"/>
                  </a:ext>
                </a:extLst>
              </a:tr>
              <a:tr h="26035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pl-PL" sz="1000" b="0" i="0" u="none" strike="noStrike" cap="none" normalizeH="0" baseline="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JCWPd</a:t>
                      </a:r>
                    </a:p>
                  </a:txBody>
                  <a:tcPr marT="45711" marB="45711"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29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24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53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altLang="pl-PL" sz="1000" b="0" i="0" u="none" strike="noStrike" kern="1200"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09458395"/>
                  </a:ext>
                </a:extLst>
              </a:tr>
              <a:tr h="26035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pl-PL" sz="1000" b="1" i="0" u="none" strike="noStrike" cap="none" normalizeH="0" baseline="0">
                          <a:ln>
                            <a:noFill/>
                          </a:ln>
                          <a:solidFill>
                            <a:schemeClr val="bg1"/>
                          </a:solidFill>
                          <a:effectLst/>
                          <a:latin typeface="Roboto" panose="02000000000000000000" pitchFamily="2" charset="0"/>
                          <a:ea typeface="Roboto" panose="02000000000000000000" pitchFamily="2" charset="0"/>
                          <a:cs typeface="Calibri" panose="020F0502020204030204" pitchFamily="34" charset="0"/>
                        </a:rPr>
                        <a:t>Razem</a:t>
                      </a:r>
                    </a:p>
                  </a:txBody>
                  <a:tcPr marT="45711" marB="45711"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tc>
                  <a:txBody>
                    <a:bodyPr/>
                    <a:lstStyle/>
                    <a:p>
                      <a:pPr algn="r" rtl="0" fontAlgn="ctr"/>
                      <a:r>
                        <a:rPr lang="pl-PL" sz="1000" b="1" i="0" u="none" strike="noStrike">
                          <a:solidFill>
                            <a:srgbClr val="FFFFFF"/>
                          </a:solidFill>
                          <a:effectLst/>
                          <a:latin typeface="Roboto" panose="02000000000000000000" pitchFamily="2" charset="0"/>
                        </a:rPr>
                        <a:t>1458</a:t>
                      </a:r>
                    </a:p>
                  </a:txBody>
                  <a:tcPr marL="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tc>
                  <a:txBody>
                    <a:bodyPr/>
                    <a:lstStyle/>
                    <a:p>
                      <a:pPr algn="r" rtl="0" fontAlgn="ctr"/>
                      <a:r>
                        <a:rPr lang="pl-PL" sz="1000" b="1" i="0" u="none" strike="noStrike">
                          <a:solidFill>
                            <a:srgbClr val="FFFFFF"/>
                          </a:solidFill>
                          <a:effectLst/>
                          <a:latin typeface="Roboto" panose="02000000000000000000" pitchFamily="2" charset="0"/>
                        </a:rPr>
                        <a:t>563</a:t>
                      </a:r>
                    </a:p>
                  </a:txBody>
                  <a:tcPr marL="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tc>
                  <a:txBody>
                    <a:bodyPr/>
                    <a:lstStyle/>
                    <a:p>
                      <a:pPr algn="r" rtl="0" fontAlgn="ctr"/>
                      <a:r>
                        <a:rPr lang="pl-PL" sz="1000" b="1" i="0" u="none" strike="noStrike">
                          <a:solidFill>
                            <a:srgbClr val="FFFFFF"/>
                          </a:solidFill>
                          <a:effectLst/>
                          <a:latin typeface="Roboto" panose="02000000000000000000" pitchFamily="2" charset="0"/>
                        </a:rPr>
                        <a:t>1053</a:t>
                      </a:r>
                    </a:p>
                  </a:txBody>
                  <a:tcPr marL="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tc>
                  <a:txBody>
                    <a:bodyPr/>
                    <a:lstStyle/>
                    <a:p>
                      <a:pPr algn="r" rtl="0" fontAlgn="ctr"/>
                      <a:r>
                        <a:rPr lang="pl-PL" sz="1000" b="1" i="0" u="none" strike="noStrike" dirty="0">
                          <a:solidFill>
                            <a:srgbClr val="FFFFFF"/>
                          </a:solidFill>
                          <a:effectLst/>
                          <a:latin typeface="Roboto" panose="02000000000000000000" pitchFamily="2" charset="0"/>
                        </a:rPr>
                        <a:t>441</a:t>
                      </a:r>
                    </a:p>
                  </a:txBody>
                  <a:tcPr marL="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F5597"/>
                    </a:solidFill>
                  </a:tcPr>
                </a:tc>
                <a:extLst>
                  <a:ext uri="{0D108BD9-81ED-4DB2-BD59-A6C34878D82A}">
                    <a16:rowId xmlns:a16="http://schemas.microsoft.com/office/drawing/2014/main" val="3671324900"/>
                  </a:ext>
                </a:extLst>
              </a:tr>
            </a:tbl>
          </a:graphicData>
        </a:graphic>
      </p:graphicFrame>
      <p:pic>
        <p:nvPicPr>
          <p:cNvPr id="31801" name="Obraz 15">
            <a:extLst>
              <a:ext uri="{FF2B5EF4-FFF2-40B4-BE49-F238E27FC236}">
                <a16:creationId xmlns:a16="http://schemas.microsoft.com/office/drawing/2014/main" id="{F7EC4608-4DE4-4060-B7E8-A32D07553A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8075" y="593725"/>
            <a:ext cx="3355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az 2" descr="Obraz zawierający mapa&#10;&#10;Opis wygenerowany automatycznie">
            <a:extLst>
              <a:ext uri="{FF2B5EF4-FFF2-40B4-BE49-F238E27FC236}">
                <a16:creationId xmlns:a16="http://schemas.microsoft.com/office/drawing/2014/main" id="{39945462-FA92-4C4D-9A41-5646DE886B6D}"/>
              </a:ext>
            </a:extLst>
          </p:cNvPr>
          <p:cNvPicPr>
            <a:picLocks noChangeAspect="1"/>
          </p:cNvPicPr>
          <p:nvPr/>
        </p:nvPicPr>
        <p:blipFill>
          <a:blip r:embed="rId6"/>
          <a:stretch>
            <a:fillRect/>
          </a:stretch>
        </p:blipFill>
        <p:spPr>
          <a:xfrm>
            <a:off x="4910082" y="1281005"/>
            <a:ext cx="5615678" cy="4680392"/>
          </a:xfrm>
          <a:prstGeom prst="rect">
            <a:avLst/>
          </a:prstGeom>
        </p:spPr>
      </p:pic>
      <p:sp>
        <p:nvSpPr>
          <p:cNvPr id="12" name="pole tekstowe 11">
            <a:extLst>
              <a:ext uri="{FF2B5EF4-FFF2-40B4-BE49-F238E27FC236}">
                <a16:creationId xmlns:a16="http://schemas.microsoft.com/office/drawing/2014/main" id="{E45A7541-CE9E-4B32-8D05-1AF5266DD1A4}"/>
              </a:ext>
            </a:extLst>
          </p:cNvPr>
          <p:cNvSpPr txBox="1"/>
          <p:nvPr/>
        </p:nvSpPr>
        <p:spPr>
          <a:xfrm>
            <a:off x="263525" y="4523147"/>
            <a:ext cx="5999624" cy="400110"/>
          </a:xfrm>
          <a:prstGeom prst="rect">
            <a:avLst/>
          </a:prstGeom>
          <a:noFill/>
        </p:spPr>
        <p:txBody>
          <a:bodyPr wrap="square">
            <a:spAutoFit/>
          </a:bodyPr>
          <a:lstStyle/>
          <a:p>
            <a:r>
              <a:rPr lang="pl-PL" altLang="pl-PL" sz="1000" dirty="0">
                <a:solidFill>
                  <a:srgbClr val="000000"/>
                </a:solidFill>
                <a:latin typeface="Roboto" panose="02000000000000000000" pitchFamily="2" charset="0"/>
                <a:ea typeface="Roboto" panose="02000000000000000000" pitchFamily="2" charset="0"/>
              </a:rPr>
              <a:t>jcwp RW posiadają dodatkowo przypisanych 519 działań </a:t>
            </a:r>
            <a:br>
              <a:rPr lang="pl-PL" altLang="pl-PL" sz="1000" dirty="0">
                <a:solidFill>
                  <a:srgbClr val="000000"/>
                </a:solidFill>
                <a:latin typeface="Roboto" panose="02000000000000000000" pitchFamily="2" charset="0"/>
                <a:ea typeface="Roboto" panose="02000000000000000000" pitchFamily="2" charset="0"/>
              </a:rPr>
            </a:br>
            <a:r>
              <a:rPr lang="pl-PL" altLang="pl-PL" sz="1000" dirty="0">
                <a:solidFill>
                  <a:srgbClr val="000000"/>
                </a:solidFill>
                <a:latin typeface="Roboto" panose="02000000000000000000" pitchFamily="2" charset="0"/>
                <a:ea typeface="Roboto" panose="02000000000000000000" pitchFamily="2" charset="0"/>
              </a:rPr>
              <a:t>techniczne/nietechniczne</a:t>
            </a:r>
            <a:endParaRPr lang="pl-PL" sz="1000" dirty="0"/>
          </a:p>
        </p:txBody>
      </p:sp>
    </p:spTree>
    <p:extLst>
      <p:ext uri="{BB962C8B-B14F-4D97-AF65-F5344CB8AC3E}">
        <p14:creationId xmlns:p14="http://schemas.microsoft.com/office/powerpoint/2010/main" val="2974656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Obraz 7">
            <a:extLst>
              <a:ext uri="{FF2B5EF4-FFF2-40B4-BE49-F238E27FC236}">
                <a16:creationId xmlns:a16="http://schemas.microsoft.com/office/drawing/2014/main" id="{C30C9890-54FE-44D4-9CDB-50F82FC01A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Obraz 9">
            <a:extLst>
              <a:ext uri="{FF2B5EF4-FFF2-40B4-BE49-F238E27FC236}">
                <a16:creationId xmlns:a16="http://schemas.microsoft.com/office/drawing/2014/main" id="{01C218E6-3784-4E6F-95A5-38ABAA5051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ole tekstowe 1">
            <a:extLst>
              <a:ext uri="{FF2B5EF4-FFF2-40B4-BE49-F238E27FC236}">
                <a16:creationId xmlns:a16="http://schemas.microsoft.com/office/drawing/2014/main" id="{115507F4-9B72-4C27-855F-C9E746F50DC4}"/>
              </a:ext>
            </a:extLst>
          </p:cNvPr>
          <p:cNvSpPr txBox="1"/>
          <p:nvPr/>
        </p:nvSpPr>
        <p:spPr>
          <a:xfrm>
            <a:off x="257175" y="868363"/>
            <a:ext cx="10523538" cy="646331"/>
          </a:xfrm>
          <a:prstGeom prst="rect">
            <a:avLst/>
          </a:prstGeom>
          <a:noFill/>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rzeczne – udział poszczególnych typów działań - region wodny </a:t>
            </a:r>
            <a:r>
              <a:rPr lang="pl-PL" altLang="pl-PL" b="1" dirty="0">
                <a:solidFill>
                  <a:srgbClr val="2F5597"/>
                </a:solidFill>
                <a:latin typeface="Roboto" panose="02000000000000000000" pitchFamily="2" charset="0"/>
                <a:cs typeface="Times New Roman" panose="02020603050405020304" pitchFamily="18" charset="0"/>
              </a:rPr>
              <a:t>Środkowej Wisły</a:t>
            </a:r>
          </a:p>
        </p:txBody>
      </p:sp>
      <p:sp>
        <p:nvSpPr>
          <p:cNvPr id="67617" name="Text Box 33">
            <a:extLst>
              <a:ext uri="{FF2B5EF4-FFF2-40B4-BE49-F238E27FC236}">
                <a16:creationId xmlns:a16="http://schemas.microsoft.com/office/drawing/2014/main" id="{45397678-B7B2-45C3-9B0D-C90AFA4536B0}"/>
              </a:ext>
            </a:extLst>
          </p:cNvPr>
          <p:cNvSpPr txBox="1">
            <a:spLocks noChangeArrowheads="1"/>
          </p:cNvSpPr>
          <p:nvPr/>
        </p:nvSpPr>
        <p:spPr bwMode="auto">
          <a:xfrm>
            <a:off x="5346700" y="2706920"/>
            <a:ext cx="593090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a:defRPr>
                <a:solidFill>
                  <a:schemeClr val="tx1"/>
                </a:solidFill>
                <a:latin typeface="Calibri" panose="020F0502020204030204" pitchFamily="34" charset="0"/>
                <a:cs typeface="Arial" panose="020B0604020202020204" pitchFamily="34" charset="0"/>
              </a:defRPr>
            </a:lvl2pPr>
            <a:lvl3pPr>
              <a:defRPr>
                <a:solidFill>
                  <a:schemeClr val="tx1"/>
                </a:solidFill>
                <a:latin typeface="Calibri" panose="020F0502020204030204" pitchFamily="34" charset="0"/>
                <a:cs typeface="Arial" panose="020B0604020202020204" pitchFamily="34" charset="0"/>
              </a:defRPr>
            </a:lvl3pPr>
            <a:lvl4pPr>
              <a:defRPr>
                <a:solidFill>
                  <a:schemeClr val="tx1"/>
                </a:solidFill>
                <a:latin typeface="Calibri" panose="020F0502020204030204" pitchFamily="34" charset="0"/>
                <a:cs typeface="Arial" panose="020B0604020202020204" pitchFamily="34" charset="0"/>
              </a:defRPr>
            </a:lvl4pPr>
            <a:lvl5pPr>
              <a:defRPr>
                <a:solidFill>
                  <a:schemeClr val="tx1"/>
                </a:solidFill>
                <a:latin typeface="Calibri" panose="020F0502020204030204" pitchFamily="34" charset="0"/>
                <a:cs typeface="Arial" panose="020B0604020202020204" pitchFamily="34" charset="0"/>
              </a:defRPr>
            </a:lvl5pPr>
            <a:lvl6pPr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defTabSz="914400"/>
            <a:r>
              <a:rPr lang="pl-PL" altLang="pl-PL" sz="1300" b="1" dirty="0">
                <a:solidFill>
                  <a:schemeClr val="accent4"/>
                </a:solidFill>
                <a:latin typeface="Roboto" panose="02000000000000000000" pitchFamily="2" charset="0"/>
                <a:ea typeface="Roboto" panose="02000000000000000000" pitchFamily="2" charset="0"/>
              </a:rPr>
              <a:t>Udział typów działań nakierowanych na redukcję presji – jcwp RW</a:t>
            </a:r>
          </a:p>
        </p:txBody>
      </p:sp>
      <p:sp>
        <p:nvSpPr>
          <p:cNvPr id="67619" name="Text Box 35">
            <a:extLst>
              <a:ext uri="{FF2B5EF4-FFF2-40B4-BE49-F238E27FC236}">
                <a16:creationId xmlns:a16="http://schemas.microsoft.com/office/drawing/2014/main" id="{65AC2BDE-615B-4C99-85A7-847FF9815FBC}"/>
              </a:ext>
            </a:extLst>
          </p:cNvPr>
          <p:cNvSpPr txBox="1">
            <a:spLocks noChangeArrowheads="1"/>
          </p:cNvSpPr>
          <p:nvPr/>
        </p:nvSpPr>
        <p:spPr bwMode="auto">
          <a:xfrm>
            <a:off x="257175" y="1750419"/>
            <a:ext cx="11136313" cy="93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a:defRPr>
                <a:solidFill>
                  <a:schemeClr val="tx1"/>
                </a:solidFill>
                <a:latin typeface="Calibri" panose="020F0502020204030204" pitchFamily="34" charset="0"/>
                <a:cs typeface="Arial" panose="020B0604020202020204" pitchFamily="34" charset="0"/>
              </a:defRPr>
            </a:lvl2pPr>
            <a:lvl3pPr>
              <a:defRPr>
                <a:solidFill>
                  <a:schemeClr val="tx1"/>
                </a:solidFill>
                <a:latin typeface="Calibri" panose="020F0502020204030204" pitchFamily="34" charset="0"/>
                <a:cs typeface="Arial" panose="020B0604020202020204" pitchFamily="34" charset="0"/>
              </a:defRPr>
            </a:lvl3pPr>
            <a:lvl4pPr>
              <a:defRPr>
                <a:solidFill>
                  <a:schemeClr val="tx1"/>
                </a:solidFill>
                <a:latin typeface="Calibri" panose="020F0502020204030204" pitchFamily="34" charset="0"/>
                <a:cs typeface="Arial" panose="020B0604020202020204" pitchFamily="34" charset="0"/>
              </a:defRPr>
            </a:lvl4pPr>
            <a:lvl5pPr>
              <a:defRPr>
                <a:solidFill>
                  <a:schemeClr val="tx1"/>
                </a:solidFill>
                <a:latin typeface="Calibri" panose="020F0502020204030204" pitchFamily="34" charset="0"/>
                <a:cs typeface="Arial" panose="020B0604020202020204" pitchFamily="34" charset="0"/>
              </a:defRPr>
            </a:lvl5pPr>
            <a:lvl6pPr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110000"/>
              </a:lnSpc>
              <a:spcBef>
                <a:spcPts val="600"/>
              </a:spcBef>
              <a:spcAft>
                <a:spcPts val="300"/>
              </a:spcAft>
              <a:buClr>
                <a:srgbClr val="2F5597"/>
              </a:buClr>
              <a:defRPr/>
            </a:pPr>
            <a:r>
              <a:rPr lang="pl-PL" altLang="pl-PL" sz="1300" dirty="0">
                <a:solidFill>
                  <a:srgbClr val="000000"/>
                </a:solidFill>
                <a:latin typeface="Roboto" panose="02000000000000000000" pitchFamily="2" charset="0"/>
                <a:ea typeface="Roboto" panose="02000000000000000000" pitchFamily="2" charset="0"/>
              </a:rPr>
              <a:t>Działania nakierowane na redukcję </a:t>
            </a:r>
            <a:r>
              <a:rPr lang="pl-PL" altLang="pl-PL" sz="1300" b="1" dirty="0">
                <a:solidFill>
                  <a:schemeClr val="accent1">
                    <a:lumMod val="75000"/>
                  </a:schemeClr>
                </a:solidFill>
                <a:latin typeface="Roboto" panose="02000000000000000000" pitchFamily="2" charset="0"/>
                <a:ea typeface="Roboto" panose="02000000000000000000" pitchFamily="2" charset="0"/>
              </a:rPr>
              <a:t>presji skumulowanych RWC </a:t>
            </a:r>
            <a:r>
              <a:rPr lang="pl-PL" altLang="pl-PL" sz="1300" dirty="0">
                <a:solidFill>
                  <a:srgbClr val="000000"/>
                </a:solidFill>
                <a:latin typeface="Roboto" panose="02000000000000000000" pitchFamily="2" charset="0"/>
                <a:ea typeface="Roboto" panose="02000000000000000000" pitchFamily="2" charset="0"/>
              </a:rPr>
              <a:t>stanowią łącznie 49 % wszystkich działań, w tym działania związane z poprawą warunków dla obszarów chronionych (RWC_02.01) to 23 %. Działania nakierowane na </a:t>
            </a:r>
            <a:r>
              <a:rPr lang="pl-PL" altLang="pl-PL" sz="1300" b="1" dirty="0">
                <a:solidFill>
                  <a:schemeClr val="accent1">
                    <a:lumMod val="75000"/>
                  </a:schemeClr>
                </a:solidFill>
                <a:latin typeface="Roboto" panose="02000000000000000000" pitchFamily="2" charset="0"/>
                <a:ea typeface="Roboto" panose="02000000000000000000" pitchFamily="2" charset="0"/>
              </a:rPr>
              <a:t>presje fizykochemiczne RWP </a:t>
            </a:r>
            <a:r>
              <a:rPr lang="pl-PL" altLang="pl-PL" sz="1300" dirty="0">
                <a:solidFill>
                  <a:srgbClr val="000000"/>
                </a:solidFill>
                <a:latin typeface="Roboto" panose="02000000000000000000" pitchFamily="2" charset="0"/>
                <a:ea typeface="Roboto" panose="02000000000000000000" pitchFamily="2" charset="0"/>
              </a:rPr>
              <a:t>stanowią 33 % wszystkich działań. Działania nakierowane na </a:t>
            </a:r>
            <a:r>
              <a:rPr lang="pl-PL" altLang="pl-PL" sz="1300" b="1" dirty="0">
                <a:solidFill>
                  <a:schemeClr val="accent1">
                    <a:lumMod val="75000"/>
                  </a:schemeClr>
                </a:solidFill>
                <a:latin typeface="Roboto" panose="02000000000000000000" pitchFamily="2" charset="0"/>
                <a:ea typeface="Roboto" panose="02000000000000000000" pitchFamily="2" charset="0"/>
              </a:rPr>
              <a:t>presje hydromorfologiczne </a:t>
            </a:r>
            <a:r>
              <a:rPr lang="pl-PL" altLang="pl-PL" sz="1300" dirty="0">
                <a:solidFill>
                  <a:srgbClr val="000000"/>
                </a:solidFill>
                <a:latin typeface="Roboto" panose="02000000000000000000" pitchFamily="2" charset="0"/>
                <a:ea typeface="Roboto" panose="02000000000000000000" pitchFamily="2" charset="0"/>
              </a:rPr>
              <a:t>stanowią 15 %. 3 % to działania nakierowane na redukcje </a:t>
            </a:r>
            <a:r>
              <a:rPr lang="pl-PL" altLang="pl-PL" sz="1300" b="1" dirty="0">
                <a:solidFill>
                  <a:schemeClr val="accent1">
                    <a:lumMod val="75000"/>
                  </a:schemeClr>
                </a:solidFill>
                <a:latin typeface="Roboto" panose="02000000000000000000" pitchFamily="2" charset="0"/>
                <a:ea typeface="Roboto" panose="02000000000000000000" pitchFamily="2" charset="0"/>
              </a:rPr>
              <a:t>presji hydrologicznej</a:t>
            </a:r>
            <a:r>
              <a:rPr lang="pl-PL" altLang="pl-PL" sz="1300" b="1" dirty="0">
                <a:solidFill>
                  <a:srgbClr val="000000"/>
                </a:solidFill>
                <a:latin typeface="Roboto" panose="02000000000000000000" pitchFamily="2" charset="0"/>
                <a:ea typeface="Roboto" panose="02000000000000000000" pitchFamily="2" charset="0"/>
              </a:rPr>
              <a:t>.</a:t>
            </a:r>
            <a:br>
              <a:rPr lang="pl-PL" altLang="pl-PL" sz="1200" dirty="0">
                <a:latin typeface="Arial" panose="020B0604020202020204" pitchFamily="34" charset="0"/>
              </a:rPr>
            </a:br>
            <a:endParaRPr lang="pl-PL" altLang="pl-PL" sz="1200" dirty="0">
              <a:latin typeface="Arial" panose="020B0604020202020204" pitchFamily="34" charset="0"/>
            </a:endParaRPr>
          </a:p>
        </p:txBody>
      </p:sp>
      <p:graphicFrame>
        <p:nvGraphicFramePr>
          <p:cNvPr id="10" name="Wykres 9">
            <a:extLst>
              <a:ext uri="{FF2B5EF4-FFF2-40B4-BE49-F238E27FC236}">
                <a16:creationId xmlns:a16="http://schemas.microsoft.com/office/drawing/2014/main" id="{4E849A4A-B8CE-428A-ACE7-FE8545D03FC7}"/>
              </a:ext>
            </a:extLst>
          </p:cNvPr>
          <p:cNvGraphicFramePr>
            <a:graphicFrameLocks/>
          </p:cNvGraphicFramePr>
          <p:nvPr>
            <p:extLst>
              <p:ext uri="{D42A27DB-BD31-4B8C-83A1-F6EECF244321}">
                <p14:modId xmlns:p14="http://schemas.microsoft.com/office/powerpoint/2010/main" val="3220987286"/>
              </p:ext>
            </p:extLst>
          </p:nvPr>
        </p:nvGraphicFramePr>
        <p:xfrm>
          <a:off x="5778500" y="3096535"/>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Wykres 10">
            <a:extLst>
              <a:ext uri="{FF2B5EF4-FFF2-40B4-BE49-F238E27FC236}">
                <a16:creationId xmlns:a16="http://schemas.microsoft.com/office/drawing/2014/main" id="{39960CBB-414E-492A-A204-3105B20B8115}"/>
              </a:ext>
            </a:extLst>
          </p:cNvPr>
          <p:cNvGraphicFramePr>
            <a:graphicFrameLocks/>
          </p:cNvGraphicFramePr>
          <p:nvPr>
            <p:extLst>
              <p:ext uri="{D42A27DB-BD31-4B8C-83A1-F6EECF244321}">
                <p14:modId xmlns:p14="http://schemas.microsoft.com/office/powerpoint/2010/main" val="665132149"/>
              </p:ext>
            </p:extLst>
          </p:nvPr>
        </p:nvGraphicFramePr>
        <p:xfrm>
          <a:off x="2497545" y="2706920"/>
          <a:ext cx="2950029" cy="2068286"/>
        </p:xfrm>
        <a:graphic>
          <a:graphicData uri="http://schemas.openxmlformats.org/drawingml/2006/chart">
            <c:chart xmlns:c="http://schemas.openxmlformats.org/drawingml/2006/chart" xmlns:r="http://schemas.openxmlformats.org/officeDocument/2006/relationships" r:id="rId6"/>
          </a:graphicData>
        </a:graphic>
      </p:graphicFrame>
      <p:sp>
        <p:nvSpPr>
          <p:cNvPr id="3" name="Nawias klamrowy otwierający 2">
            <a:extLst>
              <a:ext uri="{FF2B5EF4-FFF2-40B4-BE49-F238E27FC236}">
                <a16:creationId xmlns:a16="http://schemas.microsoft.com/office/drawing/2014/main" id="{CC7291B1-B381-4C67-BD73-5D6B535F691D}"/>
              </a:ext>
            </a:extLst>
          </p:cNvPr>
          <p:cNvSpPr/>
          <p:nvPr/>
        </p:nvSpPr>
        <p:spPr>
          <a:xfrm rot="2820243">
            <a:off x="6280198" y="2840236"/>
            <a:ext cx="219275" cy="1149657"/>
          </a:xfrm>
          <a:prstGeom prst="leftBrace">
            <a:avLst/>
          </a:prstGeom>
          <a:solidFill>
            <a:schemeClr val="bg1"/>
          </a:solidFill>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b="1" dirty="0"/>
          </a:p>
        </p:txBody>
      </p:sp>
      <p:cxnSp>
        <p:nvCxnSpPr>
          <p:cNvPr id="5" name="Łącznik prosty ze strzałką 4">
            <a:extLst>
              <a:ext uri="{FF2B5EF4-FFF2-40B4-BE49-F238E27FC236}">
                <a16:creationId xmlns:a16="http://schemas.microsoft.com/office/drawing/2014/main" id="{99342EEA-9DAB-4964-BF9C-E2A1F2334576}"/>
              </a:ext>
            </a:extLst>
          </p:cNvPr>
          <p:cNvCxnSpPr>
            <a:cxnSpLocks/>
          </p:cNvCxnSpPr>
          <p:nvPr/>
        </p:nvCxnSpPr>
        <p:spPr>
          <a:xfrm flipH="1">
            <a:off x="4914645" y="3190240"/>
            <a:ext cx="1208597" cy="0"/>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Obraz 7">
            <a:extLst>
              <a:ext uri="{FF2B5EF4-FFF2-40B4-BE49-F238E27FC236}">
                <a16:creationId xmlns:a16="http://schemas.microsoft.com/office/drawing/2014/main" id="{C30C9890-54FE-44D4-9CDB-50F82FC01A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Obraz 9">
            <a:extLst>
              <a:ext uri="{FF2B5EF4-FFF2-40B4-BE49-F238E27FC236}">
                <a16:creationId xmlns:a16="http://schemas.microsoft.com/office/drawing/2014/main" id="{01C218E6-3784-4E6F-95A5-38ABAA5051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ole tekstowe 1">
            <a:extLst>
              <a:ext uri="{FF2B5EF4-FFF2-40B4-BE49-F238E27FC236}">
                <a16:creationId xmlns:a16="http://schemas.microsoft.com/office/drawing/2014/main" id="{115507F4-9B72-4C27-855F-C9E746F50DC4}"/>
              </a:ext>
            </a:extLst>
          </p:cNvPr>
          <p:cNvSpPr txBox="1"/>
          <p:nvPr/>
        </p:nvSpPr>
        <p:spPr>
          <a:xfrm>
            <a:off x="257175" y="868363"/>
            <a:ext cx="10523538" cy="646331"/>
          </a:xfrm>
          <a:prstGeom prst="rect">
            <a:avLst/>
          </a:prstGeom>
          <a:noFill/>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zbiornikowe – udział poszczególnych typów działań - region wodny </a:t>
            </a:r>
            <a:r>
              <a:rPr lang="pl-PL" altLang="pl-PL" b="1" dirty="0">
                <a:solidFill>
                  <a:srgbClr val="2F5597"/>
                </a:solidFill>
                <a:latin typeface="Roboto" panose="02000000000000000000" pitchFamily="2" charset="0"/>
                <a:cs typeface="Times New Roman" panose="02020603050405020304" pitchFamily="18" charset="0"/>
              </a:rPr>
              <a:t>Środkowej Wisły</a:t>
            </a:r>
          </a:p>
        </p:txBody>
      </p:sp>
      <p:sp>
        <p:nvSpPr>
          <p:cNvPr id="67617" name="Text Box 33">
            <a:extLst>
              <a:ext uri="{FF2B5EF4-FFF2-40B4-BE49-F238E27FC236}">
                <a16:creationId xmlns:a16="http://schemas.microsoft.com/office/drawing/2014/main" id="{45397678-B7B2-45C3-9B0D-C90AFA4536B0}"/>
              </a:ext>
            </a:extLst>
          </p:cNvPr>
          <p:cNvSpPr txBox="1">
            <a:spLocks noChangeArrowheads="1"/>
          </p:cNvSpPr>
          <p:nvPr/>
        </p:nvSpPr>
        <p:spPr bwMode="auto">
          <a:xfrm>
            <a:off x="2553494" y="2690356"/>
            <a:ext cx="593090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a:defRPr>
                <a:solidFill>
                  <a:schemeClr val="tx1"/>
                </a:solidFill>
                <a:latin typeface="Calibri" panose="020F0502020204030204" pitchFamily="34" charset="0"/>
                <a:cs typeface="Arial" panose="020B0604020202020204" pitchFamily="34" charset="0"/>
              </a:defRPr>
            </a:lvl2pPr>
            <a:lvl3pPr>
              <a:defRPr>
                <a:solidFill>
                  <a:schemeClr val="tx1"/>
                </a:solidFill>
                <a:latin typeface="Calibri" panose="020F0502020204030204" pitchFamily="34" charset="0"/>
                <a:cs typeface="Arial" panose="020B0604020202020204" pitchFamily="34" charset="0"/>
              </a:defRPr>
            </a:lvl3pPr>
            <a:lvl4pPr>
              <a:defRPr>
                <a:solidFill>
                  <a:schemeClr val="tx1"/>
                </a:solidFill>
                <a:latin typeface="Calibri" panose="020F0502020204030204" pitchFamily="34" charset="0"/>
                <a:cs typeface="Arial" panose="020B0604020202020204" pitchFamily="34" charset="0"/>
              </a:defRPr>
            </a:lvl4pPr>
            <a:lvl5pPr>
              <a:defRPr>
                <a:solidFill>
                  <a:schemeClr val="tx1"/>
                </a:solidFill>
                <a:latin typeface="Calibri" panose="020F0502020204030204" pitchFamily="34" charset="0"/>
                <a:cs typeface="Arial" panose="020B0604020202020204" pitchFamily="34" charset="0"/>
              </a:defRPr>
            </a:lvl5pPr>
            <a:lvl6pPr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defTabSz="914400"/>
            <a:r>
              <a:rPr lang="pl-PL" altLang="pl-PL" sz="1300" b="1" dirty="0">
                <a:solidFill>
                  <a:schemeClr val="accent4"/>
                </a:solidFill>
                <a:latin typeface="Roboto" panose="02000000000000000000" pitchFamily="2" charset="0"/>
                <a:ea typeface="Roboto" panose="02000000000000000000" pitchFamily="2" charset="0"/>
              </a:rPr>
              <a:t>Udział typów działań nakierowanych na redukcję presji – jcwp </a:t>
            </a:r>
            <a:r>
              <a:rPr lang="pl-PL" altLang="pl-PL" sz="1300" b="1" dirty="0" err="1">
                <a:solidFill>
                  <a:schemeClr val="accent4"/>
                </a:solidFill>
                <a:latin typeface="Roboto" panose="02000000000000000000" pitchFamily="2" charset="0"/>
                <a:ea typeface="Roboto" panose="02000000000000000000" pitchFamily="2" charset="0"/>
              </a:rPr>
              <a:t>RWr</a:t>
            </a:r>
            <a:endParaRPr lang="pl-PL" altLang="pl-PL" sz="1300" b="1" dirty="0">
              <a:solidFill>
                <a:schemeClr val="accent4"/>
              </a:solidFill>
              <a:latin typeface="Roboto" panose="02000000000000000000" pitchFamily="2" charset="0"/>
              <a:ea typeface="Roboto" panose="02000000000000000000" pitchFamily="2" charset="0"/>
            </a:endParaRPr>
          </a:p>
        </p:txBody>
      </p:sp>
      <p:sp>
        <p:nvSpPr>
          <p:cNvPr id="67619" name="Text Box 35">
            <a:extLst>
              <a:ext uri="{FF2B5EF4-FFF2-40B4-BE49-F238E27FC236}">
                <a16:creationId xmlns:a16="http://schemas.microsoft.com/office/drawing/2014/main" id="{65AC2BDE-615B-4C99-85A7-847FF9815FBC}"/>
              </a:ext>
            </a:extLst>
          </p:cNvPr>
          <p:cNvSpPr txBox="1">
            <a:spLocks noChangeArrowheads="1"/>
          </p:cNvSpPr>
          <p:nvPr/>
        </p:nvSpPr>
        <p:spPr bwMode="auto">
          <a:xfrm>
            <a:off x="257175" y="1750419"/>
            <a:ext cx="11136313" cy="1055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a:defRPr>
                <a:solidFill>
                  <a:schemeClr val="tx1"/>
                </a:solidFill>
                <a:latin typeface="Calibri" panose="020F0502020204030204" pitchFamily="34" charset="0"/>
                <a:cs typeface="Arial" panose="020B0604020202020204" pitchFamily="34" charset="0"/>
              </a:defRPr>
            </a:lvl2pPr>
            <a:lvl3pPr>
              <a:defRPr>
                <a:solidFill>
                  <a:schemeClr val="tx1"/>
                </a:solidFill>
                <a:latin typeface="Calibri" panose="020F0502020204030204" pitchFamily="34" charset="0"/>
                <a:cs typeface="Arial" panose="020B0604020202020204" pitchFamily="34" charset="0"/>
              </a:defRPr>
            </a:lvl3pPr>
            <a:lvl4pPr>
              <a:defRPr>
                <a:solidFill>
                  <a:schemeClr val="tx1"/>
                </a:solidFill>
                <a:latin typeface="Calibri" panose="020F0502020204030204" pitchFamily="34" charset="0"/>
                <a:cs typeface="Arial" panose="020B0604020202020204" pitchFamily="34" charset="0"/>
              </a:defRPr>
            </a:lvl4pPr>
            <a:lvl5pPr>
              <a:defRPr>
                <a:solidFill>
                  <a:schemeClr val="tx1"/>
                </a:solidFill>
                <a:latin typeface="Calibri" panose="020F0502020204030204" pitchFamily="34" charset="0"/>
                <a:cs typeface="Arial" panose="020B0604020202020204" pitchFamily="34" charset="0"/>
              </a:defRPr>
            </a:lvl5pPr>
            <a:lvl6pPr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110000"/>
              </a:lnSpc>
              <a:spcBef>
                <a:spcPts val="600"/>
              </a:spcBef>
              <a:spcAft>
                <a:spcPts val="300"/>
              </a:spcAft>
              <a:buClr>
                <a:srgbClr val="2F5597"/>
              </a:buClr>
              <a:defRPr/>
            </a:pPr>
            <a:r>
              <a:rPr lang="pl-PL" altLang="pl-PL" sz="1300" dirty="0">
                <a:solidFill>
                  <a:srgbClr val="000000"/>
                </a:solidFill>
                <a:latin typeface="Roboto" panose="02000000000000000000" pitchFamily="2" charset="0"/>
                <a:ea typeface="Roboto" panose="02000000000000000000" pitchFamily="2" charset="0"/>
              </a:rPr>
              <a:t>Działania nakierowane na redukcję </a:t>
            </a:r>
            <a:r>
              <a:rPr lang="pl-PL" altLang="pl-PL" sz="1300" b="1" dirty="0">
                <a:solidFill>
                  <a:schemeClr val="accent1">
                    <a:lumMod val="75000"/>
                  </a:schemeClr>
                </a:solidFill>
                <a:latin typeface="Roboto" panose="02000000000000000000" pitchFamily="2" charset="0"/>
                <a:ea typeface="Roboto" panose="02000000000000000000" pitchFamily="2" charset="0"/>
              </a:rPr>
              <a:t>presji skumulowanych </a:t>
            </a:r>
            <a:r>
              <a:rPr lang="pl-PL" altLang="pl-PL" sz="1300" b="1" dirty="0" err="1">
                <a:solidFill>
                  <a:schemeClr val="accent1">
                    <a:lumMod val="75000"/>
                  </a:schemeClr>
                </a:solidFill>
                <a:latin typeface="Roboto" panose="02000000000000000000" pitchFamily="2" charset="0"/>
                <a:ea typeface="Roboto" panose="02000000000000000000" pitchFamily="2" charset="0"/>
              </a:rPr>
              <a:t>RWrC</a:t>
            </a:r>
            <a:r>
              <a:rPr lang="pl-PL" altLang="pl-PL" sz="1300" b="1" dirty="0">
                <a:solidFill>
                  <a:schemeClr val="accent1">
                    <a:lumMod val="75000"/>
                  </a:schemeClr>
                </a:solidFill>
                <a:latin typeface="Roboto" panose="02000000000000000000" pitchFamily="2" charset="0"/>
                <a:ea typeface="Roboto" panose="02000000000000000000" pitchFamily="2" charset="0"/>
              </a:rPr>
              <a:t> </a:t>
            </a:r>
            <a:r>
              <a:rPr lang="pl-PL" altLang="pl-PL" sz="1300" dirty="0">
                <a:solidFill>
                  <a:srgbClr val="000000"/>
                </a:solidFill>
                <a:latin typeface="Roboto" panose="02000000000000000000" pitchFamily="2" charset="0"/>
                <a:ea typeface="Roboto" panose="02000000000000000000" pitchFamily="2" charset="0"/>
              </a:rPr>
              <a:t>stanowią łącznie 36% wszystkich działań. Działania nakierowane na </a:t>
            </a:r>
            <a:r>
              <a:rPr lang="pl-PL" altLang="pl-PL" sz="1300" b="1" dirty="0">
                <a:solidFill>
                  <a:schemeClr val="accent1">
                    <a:lumMod val="75000"/>
                  </a:schemeClr>
                </a:solidFill>
                <a:latin typeface="Roboto" panose="02000000000000000000" pitchFamily="2" charset="0"/>
                <a:ea typeface="Roboto" panose="02000000000000000000" pitchFamily="2" charset="0"/>
              </a:rPr>
              <a:t>presje fizykochemiczne </a:t>
            </a:r>
            <a:r>
              <a:rPr lang="pl-PL" altLang="pl-PL" sz="1300" b="1" dirty="0" err="1">
                <a:solidFill>
                  <a:schemeClr val="accent1">
                    <a:lumMod val="75000"/>
                  </a:schemeClr>
                </a:solidFill>
                <a:latin typeface="Roboto" panose="02000000000000000000" pitchFamily="2" charset="0"/>
                <a:ea typeface="Roboto" panose="02000000000000000000" pitchFamily="2" charset="0"/>
              </a:rPr>
              <a:t>RWrP</a:t>
            </a:r>
            <a:r>
              <a:rPr lang="pl-PL" altLang="pl-PL" sz="1300" b="1" dirty="0">
                <a:solidFill>
                  <a:schemeClr val="accent1">
                    <a:lumMod val="75000"/>
                  </a:schemeClr>
                </a:solidFill>
                <a:latin typeface="Roboto" panose="02000000000000000000" pitchFamily="2" charset="0"/>
                <a:ea typeface="Roboto" panose="02000000000000000000" pitchFamily="2" charset="0"/>
              </a:rPr>
              <a:t> </a:t>
            </a:r>
            <a:r>
              <a:rPr lang="pl-PL" altLang="pl-PL" sz="1300" dirty="0">
                <a:solidFill>
                  <a:srgbClr val="000000"/>
                </a:solidFill>
                <a:latin typeface="Roboto" panose="02000000000000000000" pitchFamily="2" charset="0"/>
                <a:ea typeface="Roboto" panose="02000000000000000000" pitchFamily="2" charset="0"/>
              </a:rPr>
              <a:t>stanowią 52 % wszystkich działań. Działania nakierowane na </a:t>
            </a:r>
            <a:r>
              <a:rPr lang="pl-PL" altLang="pl-PL" sz="1300" b="1" dirty="0">
                <a:solidFill>
                  <a:schemeClr val="accent1">
                    <a:lumMod val="75000"/>
                  </a:schemeClr>
                </a:solidFill>
                <a:latin typeface="Roboto" panose="02000000000000000000" pitchFamily="2" charset="0"/>
                <a:ea typeface="Roboto" panose="02000000000000000000" pitchFamily="2" charset="0"/>
              </a:rPr>
              <a:t>presje hydromorfologiczne </a:t>
            </a:r>
            <a:r>
              <a:rPr lang="pl-PL" altLang="pl-PL" sz="1300" dirty="0">
                <a:solidFill>
                  <a:srgbClr val="000000"/>
                </a:solidFill>
                <a:latin typeface="Roboto" panose="02000000000000000000" pitchFamily="2" charset="0"/>
                <a:ea typeface="Roboto" panose="02000000000000000000" pitchFamily="2" charset="0"/>
              </a:rPr>
              <a:t>stanowią 12 %. </a:t>
            </a:r>
          </a:p>
          <a:p>
            <a:pPr algn="just">
              <a:lnSpc>
                <a:spcPct val="110000"/>
              </a:lnSpc>
              <a:spcBef>
                <a:spcPts val="600"/>
              </a:spcBef>
              <a:spcAft>
                <a:spcPts val="300"/>
              </a:spcAft>
              <a:buClr>
                <a:srgbClr val="2F5597"/>
              </a:buClr>
              <a:defRPr/>
            </a:pPr>
            <a:r>
              <a:rPr lang="pl-PL" altLang="pl-PL" sz="1300" b="1" dirty="0">
                <a:solidFill>
                  <a:srgbClr val="000000"/>
                </a:solidFill>
                <a:latin typeface="Roboto" panose="02000000000000000000" pitchFamily="2" charset="0"/>
                <a:ea typeface="Roboto" panose="02000000000000000000" pitchFamily="2" charset="0"/>
              </a:rPr>
              <a:t>.</a:t>
            </a:r>
            <a:br>
              <a:rPr lang="pl-PL" altLang="pl-PL" sz="1200" dirty="0">
                <a:latin typeface="Arial" panose="020B0604020202020204" pitchFamily="34" charset="0"/>
              </a:rPr>
            </a:br>
            <a:endParaRPr lang="pl-PL" altLang="pl-PL" sz="1200" dirty="0">
              <a:latin typeface="Arial" panose="020B0604020202020204" pitchFamily="34" charset="0"/>
            </a:endParaRPr>
          </a:p>
        </p:txBody>
      </p:sp>
      <p:graphicFrame>
        <p:nvGraphicFramePr>
          <p:cNvPr id="12" name="Wykres 11">
            <a:extLst>
              <a:ext uri="{FF2B5EF4-FFF2-40B4-BE49-F238E27FC236}">
                <a16:creationId xmlns:a16="http://schemas.microsoft.com/office/drawing/2014/main" id="{BDD2E860-A99D-4816-919F-3E56053880A1}"/>
              </a:ext>
            </a:extLst>
          </p:cNvPr>
          <p:cNvGraphicFramePr>
            <a:graphicFrameLocks/>
          </p:cNvGraphicFramePr>
          <p:nvPr>
            <p:extLst>
              <p:ext uri="{D42A27DB-BD31-4B8C-83A1-F6EECF244321}">
                <p14:modId xmlns:p14="http://schemas.microsoft.com/office/powerpoint/2010/main" val="1594692693"/>
              </p:ext>
            </p:extLst>
          </p:nvPr>
        </p:nvGraphicFramePr>
        <p:xfrm>
          <a:off x="3403600" y="3141375"/>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29172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Obraz 7">
            <a:extLst>
              <a:ext uri="{FF2B5EF4-FFF2-40B4-BE49-F238E27FC236}">
                <a16:creationId xmlns:a16="http://schemas.microsoft.com/office/drawing/2014/main" id="{C30C9890-54FE-44D4-9CDB-50F82FC01A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Obraz 9">
            <a:extLst>
              <a:ext uri="{FF2B5EF4-FFF2-40B4-BE49-F238E27FC236}">
                <a16:creationId xmlns:a16="http://schemas.microsoft.com/office/drawing/2014/main" id="{01C218E6-3784-4E6F-95A5-38ABAA5051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ole tekstowe 1">
            <a:extLst>
              <a:ext uri="{FF2B5EF4-FFF2-40B4-BE49-F238E27FC236}">
                <a16:creationId xmlns:a16="http://schemas.microsoft.com/office/drawing/2014/main" id="{115507F4-9B72-4C27-855F-C9E746F50DC4}"/>
              </a:ext>
            </a:extLst>
          </p:cNvPr>
          <p:cNvSpPr txBox="1"/>
          <p:nvPr/>
        </p:nvSpPr>
        <p:spPr>
          <a:xfrm>
            <a:off x="257175" y="868363"/>
            <a:ext cx="10523538" cy="646331"/>
          </a:xfrm>
          <a:prstGeom prst="rect">
            <a:avLst/>
          </a:prstGeom>
          <a:noFill/>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r>
              <a:rPr lang="pl-PL" altLang="pl-PL"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jeziorne – udział poszczególnych typów działań - region wodny </a:t>
            </a:r>
            <a:r>
              <a:rPr lang="pl-PL" altLang="pl-PL" b="1" dirty="0">
                <a:solidFill>
                  <a:srgbClr val="2F5597"/>
                </a:solidFill>
                <a:latin typeface="Roboto" panose="02000000000000000000" pitchFamily="2" charset="0"/>
                <a:cs typeface="Times New Roman" panose="02020603050405020304" pitchFamily="18" charset="0"/>
              </a:rPr>
              <a:t>Środkowej Wisły</a:t>
            </a:r>
          </a:p>
        </p:txBody>
      </p:sp>
      <p:sp>
        <p:nvSpPr>
          <p:cNvPr id="67617" name="Text Box 33">
            <a:extLst>
              <a:ext uri="{FF2B5EF4-FFF2-40B4-BE49-F238E27FC236}">
                <a16:creationId xmlns:a16="http://schemas.microsoft.com/office/drawing/2014/main" id="{45397678-B7B2-45C3-9B0D-C90AFA4536B0}"/>
              </a:ext>
            </a:extLst>
          </p:cNvPr>
          <p:cNvSpPr txBox="1">
            <a:spLocks noChangeArrowheads="1"/>
          </p:cNvSpPr>
          <p:nvPr/>
        </p:nvSpPr>
        <p:spPr bwMode="auto">
          <a:xfrm>
            <a:off x="2553494" y="2690356"/>
            <a:ext cx="593090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a:defRPr>
                <a:solidFill>
                  <a:schemeClr val="tx1"/>
                </a:solidFill>
                <a:latin typeface="Calibri" panose="020F0502020204030204" pitchFamily="34" charset="0"/>
                <a:cs typeface="Arial" panose="020B0604020202020204" pitchFamily="34" charset="0"/>
              </a:defRPr>
            </a:lvl2pPr>
            <a:lvl3pPr>
              <a:defRPr>
                <a:solidFill>
                  <a:schemeClr val="tx1"/>
                </a:solidFill>
                <a:latin typeface="Calibri" panose="020F0502020204030204" pitchFamily="34" charset="0"/>
                <a:cs typeface="Arial" panose="020B0604020202020204" pitchFamily="34" charset="0"/>
              </a:defRPr>
            </a:lvl3pPr>
            <a:lvl4pPr>
              <a:defRPr>
                <a:solidFill>
                  <a:schemeClr val="tx1"/>
                </a:solidFill>
                <a:latin typeface="Calibri" panose="020F0502020204030204" pitchFamily="34" charset="0"/>
                <a:cs typeface="Arial" panose="020B0604020202020204" pitchFamily="34" charset="0"/>
              </a:defRPr>
            </a:lvl4pPr>
            <a:lvl5pPr>
              <a:defRPr>
                <a:solidFill>
                  <a:schemeClr val="tx1"/>
                </a:solidFill>
                <a:latin typeface="Calibri" panose="020F0502020204030204" pitchFamily="34" charset="0"/>
                <a:cs typeface="Arial" panose="020B0604020202020204" pitchFamily="34" charset="0"/>
              </a:defRPr>
            </a:lvl5pPr>
            <a:lvl6pPr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defTabSz="914400"/>
            <a:r>
              <a:rPr lang="pl-PL" altLang="pl-PL" sz="1300" b="1" dirty="0">
                <a:solidFill>
                  <a:schemeClr val="accent4"/>
                </a:solidFill>
                <a:latin typeface="Roboto" panose="02000000000000000000" pitchFamily="2" charset="0"/>
                <a:ea typeface="Roboto" panose="02000000000000000000" pitchFamily="2" charset="0"/>
              </a:rPr>
              <a:t>Udział typów działań nakierowanych na redukcję presji – jcwp LW</a:t>
            </a:r>
          </a:p>
        </p:txBody>
      </p:sp>
      <p:sp>
        <p:nvSpPr>
          <p:cNvPr id="67619" name="Text Box 35">
            <a:extLst>
              <a:ext uri="{FF2B5EF4-FFF2-40B4-BE49-F238E27FC236}">
                <a16:creationId xmlns:a16="http://schemas.microsoft.com/office/drawing/2014/main" id="{65AC2BDE-615B-4C99-85A7-847FF9815FBC}"/>
              </a:ext>
            </a:extLst>
          </p:cNvPr>
          <p:cNvSpPr txBox="1">
            <a:spLocks noChangeArrowheads="1"/>
          </p:cNvSpPr>
          <p:nvPr/>
        </p:nvSpPr>
        <p:spPr bwMode="auto">
          <a:xfrm>
            <a:off x="257175" y="1750419"/>
            <a:ext cx="11136313" cy="1055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a:defRPr>
                <a:solidFill>
                  <a:schemeClr val="tx1"/>
                </a:solidFill>
                <a:latin typeface="Calibri" panose="020F0502020204030204" pitchFamily="34" charset="0"/>
                <a:cs typeface="Arial" panose="020B0604020202020204" pitchFamily="34" charset="0"/>
              </a:defRPr>
            </a:lvl2pPr>
            <a:lvl3pPr>
              <a:defRPr>
                <a:solidFill>
                  <a:schemeClr val="tx1"/>
                </a:solidFill>
                <a:latin typeface="Calibri" panose="020F0502020204030204" pitchFamily="34" charset="0"/>
                <a:cs typeface="Arial" panose="020B0604020202020204" pitchFamily="34" charset="0"/>
              </a:defRPr>
            </a:lvl3pPr>
            <a:lvl4pPr>
              <a:defRPr>
                <a:solidFill>
                  <a:schemeClr val="tx1"/>
                </a:solidFill>
                <a:latin typeface="Calibri" panose="020F0502020204030204" pitchFamily="34" charset="0"/>
                <a:cs typeface="Arial" panose="020B0604020202020204" pitchFamily="34" charset="0"/>
              </a:defRPr>
            </a:lvl4pPr>
            <a:lvl5pPr>
              <a:defRPr>
                <a:solidFill>
                  <a:schemeClr val="tx1"/>
                </a:solidFill>
                <a:latin typeface="Calibri" panose="020F0502020204030204" pitchFamily="34" charset="0"/>
                <a:cs typeface="Arial" panose="020B0604020202020204" pitchFamily="34" charset="0"/>
              </a:defRPr>
            </a:lvl5pPr>
            <a:lvl6pPr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110000"/>
              </a:lnSpc>
              <a:spcBef>
                <a:spcPts val="600"/>
              </a:spcBef>
              <a:spcAft>
                <a:spcPts val="300"/>
              </a:spcAft>
              <a:buClr>
                <a:srgbClr val="2F5597"/>
              </a:buClr>
              <a:defRPr/>
            </a:pPr>
            <a:r>
              <a:rPr lang="pl-PL" altLang="pl-PL" sz="1300" dirty="0">
                <a:solidFill>
                  <a:srgbClr val="000000"/>
                </a:solidFill>
                <a:latin typeface="Roboto" panose="02000000000000000000" pitchFamily="2" charset="0"/>
                <a:ea typeface="Roboto" panose="02000000000000000000" pitchFamily="2" charset="0"/>
              </a:rPr>
              <a:t>Działania nakierowane na redukcję </a:t>
            </a:r>
            <a:r>
              <a:rPr lang="pl-PL" altLang="pl-PL" sz="1300" b="1" dirty="0">
                <a:solidFill>
                  <a:schemeClr val="accent1">
                    <a:lumMod val="75000"/>
                  </a:schemeClr>
                </a:solidFill>
                <a:latin typeface="Roboto" panose="02000000000000000000" pitchFamily="2" charset="0"/>
                <a:ea typeface="Roboto" panose="02000000000000000000" pitchFamily="2" charset="0"/>
              </a:rPr>
              <a:t>presji skumulowanych </a:t>
            </a:r>
            <a:r>
              <a:rPr lang="pl-PL" altLang="pl-PL" sz="1300" b="1" dirty="0" err="1">
                <a:solidFill>
                  <a:schemeClr val="accent1">
                    <a:lumMod val="75000"/>
                  </a:schemeClr>
                </a:solidFill>
                <a:latin typeface="Roboto" panose="02000000000000000000" pitchFamily="2" charset="0"/>
                <a:ea typeface="Roboto" panose="02000000000000000000" pitchFamily="2" charset="0"/>
              </a:rPr>
              <a:t>RWrC</a:t>
            </a:r>
            <a:r>
              <a:rPr lang="pl-PL" altLang="pl-PL" sz="1300" b="1" dirty="0">
                <a:solidFill>
                  <a:schemeClr val="accent1">
                    <a:lumMod val="75000"/>
                  </a:schemeClr>
                </a:solidFill>
                <a:latin typeface="Roboto" panose="02000000000000000000" pitchFamily="2" charset="0"/>
                <a:ea typeface="Roboto" panose="02000000000000000000" pitchFamily="2" charset="0"/>
              </a:rPr>
              <a:t> </a:t>
            </a:r>
            <a:r>
              <a:rPr lang="pl-PL" altLang="pl-PL" sz="1300" dirty="0">
                <a:solidFill>
                  <a:srgbClr val="000000"/>
                </a:solidFill>
                <a:latin typeface="Roboto" panose="02000000000000000000" pitchFamily="2" charset="0"/>
                <a:ea typeface="Roboto" panose="02000000000000000000" pitchFamily="2" charset="0"/>
              </a:rPr>
              <a:t>stanowią łącznie 25% wszystkich działań. Działania nakierowane na </a:t>
            </a:r>
            <a:r>
              <a:rPr lang="pl-PL" altLang="pl-PL" sz="1300" b="1" dirty="0">
                <a:solidFill>
                  <a:schemeClr val="accent1">
                    <a:lumMod val="75000"/>
                  </a:schemeClr>
                </a:solidFill>
                <a:latin typeface="Roboto" panose="02000000000000000000" pitchFamily="2" charset="0"/>
                <a:ea typeface="Roboto" panose="02000000000000000000" pitchFamily="2" charset="0"/>
              </a:rPr>
              <a:t>presje fizykochemiczne </a:t>
            </a:r>
            <a:r>
              <a:rPr lang="pl-PL" altLang="pl-PL" sz="1300" b="1" dirty="0" err="1">
                <a:solidFill>
                  <a:schemeClr val="accent1">
                    <a:lumMod val="75000"/>
                  </a:schemeClr>
                </a:solidFill>
                <a:latin typeface="Roboto" panose="02000000000000000000" pitchFamily="2" charset="0"/>
                <a:ea typeface="Roboto" panose="02000000000000000000" pitchFamily="2" charset="0"/>
              </a:rPr>
              <a:t>RWrP</a:t>
            </a:r>
            <a:r>
              <a:rPr lang="pl-PL" altLang="pl-PL" sz="1300" b="1" dirty="0">
                <a:solidFill>
                  <a:schemeClr val="accent1">
                    <a:lumMod val="75000"/>
                  </a:schemeClr>
                </a:solidFill>
                <a:latin typeface="Roboto" panose="02000000000000000000" pitchFamily="2" charset="0"/>
                <a:ea typeface="Roboto" panose="02000000000000000000" pitchFamily="2" charset="0"/>
              </a:rPr>
              <a:t> </a:t>
            </a:r>
            <a:r>
              <a:rPr lang="pl-PL" altLang="pl-PL" sz="1300" dirty="0">
                <a:solidFill>
                  <a:srgbClr val="000000"/>
                </a:solidFill>
                <a:latin typeface="Roboto" panose="02000000000000000000" pitchFamily="2" charset="0"/>
                <a:ea typeface="Roboto" panose="02000000000000000000" pitchFamily="2" charset="0"/>
              </a:rPr>
              <a:t>stanowią 71 % wszystkich działań. Działania nakierowane na </a:t>
            </a:r>
            <a:r>
              <a:rPr lang="pl-PL" altLang="pl-PL" sz="1300" b="1" dirty="0">
                <a:solidFill>
                  <a:schemeClr val="accent1">
                    <a:lumMod val="75000"/>
                  </a:schemeClr>
                </a:solidFill>
                <a:latin typeface="Roboto" panose="02000000000000000000" pitchFamily="2" charset="0"/>
                <a:ea typeface="Roboto" panose="02000000000000000000" pitchFamily="2" charset="0"/>
              </a:rPr>
              <a:t>presje hydromorfologiczne </a:t>
            </a:r>
            <a:r>
              <a:rPr lang="pl-PL" altLang="pl-PL" sz="1300" dirty="0">
                <a:solidFill>
                  <a:srgbClr val="000000"/>
                </a:solidFill>
                <a:latin typeface="Roboto" panose="02000000000000000000" pitchFamily="2" charset="0"/>
                <a:ea typeface="Roboto" panose="02000000000000000000" pitchFamily="2" charset="0"/>
              </a:rPr>
              <a:t>stanowią 4 %. </a:t>
            </a:r>
          </a:p>
          <a:p>
            <a:pPr algn="just">
              <a:lnSpc>
                <a:spcPct val="110000"/>
              </a:lnSpc>
              <a:spcBef>
                <a:spcPts val="600"/>
              </a:spcBef>
              <a:spcAft>
                <a:spcPts val="300"/>
              </a:spcAft>
              <a:buClr>
                <a:srgbClr val="2F5597"/>
              </a:buClr>
              <a:defRPr/>
            </a:pPr>
            <a:r>
              <a:rPr lang="pl-PL" altLang="pl-PL" sz="1300" b="1" dirty="0">
                <a:solidFill>
                  <a:srgbClr val="000000"/>
                </a:solidFill>
                <a:latin typeface="Roboto" panose="02000000000000000000" pitchFamily="2" charset="0"/>
                <a:ea typeface="Roboto" panose="02000000000000000000" pitchFamily="2" charset="0"/>
              </a:rPr>
              <a:t>.</a:t>
            </a:r>
            <a:br>
              <a:rPr lang="pl-PL" altLang="pl-PL" sz="1200" dirty="0">
                <a:latin typeface="Arial" panose="020B0604020202020204" pitchFamily="34" charset="0"/>
              </a:rPr>
            </a:br>
            <a:endParaRPr lang="pl-PL" altLang="pl-PL" sz="1200" dirty="0">
              <a:latin typeface="Arial" panose="020B0604020202020204" pitchFamily="34" charset="0"/>
            </a:endParaRPr>
          </a:p>
        </p:txBody>
      </p:sp>
      <p:graphicFrame>
        <p:nvGraphicFramePr>
          <p:cNvPr id="8" name="Wykres 7">
            <a:extLst>
              <a:ext uri="{FF2B5EF4-FFF2-40B4-BE49-F238E27FC236}">
                <a16:creationId xmlns:a16="http://schemas.microsoft.com/office/drawing/2014/main" id="{53E0133E-8B8E-48AF-A70E-6EA41827A0FD}"/>
              </a:ext>
            </a:extLst>
          </p:cNvPr>
          <p:cNvGraphicFramePr>
            <a:graphicFrameLocks/>
          </p:cNvGraphicFramePr>
          <p:nvPr>
            <p:extLst>
              <p:ext uri="{D42A27DB-BD31-4B8C-83A1-F6EECF244321}">
                <p14:modId xmlns:p14="http://schemas.microsoft.com/office/powerpoint/2010/main" val="51097085"/>
              </p:ext>
            </p:extLst>
          </p:nvPr>
        </p:nvGraphicFramePr>
        <p:xfrm>
          <a:off x="3539331" y="3208253"/>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44417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Obraz 7">
            <a:extLst>
              <a:ext uri="{FF2B5EF4-FFF2-40B4-BE49-F238E27FC236}">
                <a16:creationId xmlns:a16="http://schemas.microsoft.com/office/drawing/2014/main" id="{8B6EBDEC-19CD-4737-875A-E157346388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Obraz 9">
            <a:extLst>
              <a:ext uri="{FF2B5EF4-FFF2-40B4-BE49-F238E27FC236}">
                <a16:creationId xmlns:a16="http://schemas.microsoft.com/office/drawing/2014/main" id="{6F4B7F4A-3C2C-461A-9D06-654162CB77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8FA055BC-9C90-4062-B7D2-59D3B9B874D5}"/>
              </a:ext>
            </a:extLst>
          </p:cNvPr>
          <p:cNvSpPr txBox="1">
            <a:spLocks noChangeArrowheads="1"/>
          </p:cNvSpPr>
          <p:nvPr/>
        </p:nvSpPr>
        <p:spPr bwMode="auto">
          <a:xfrm>
            <a:off x="257175" y="868363"/>
            <a:ext cx="10523538"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 region wodny Środkowej Wisły</a:t>
            </a:r>
          </a:p>
        </p:txBody>
      </p:sp>
      <p:sp>
        <p:nvSpPr>
          <p:cNvPr id="35845" name="pole tekstowe 12">
            <a:extLst>
              <a:ext uri="{FF2B5EF4-FFF2-40B4-BE49-F238E27FC236}">
                <a16:creationId xmlns:a16="http://schemas.microsoft.com/office/drawing/2014/main" id="{F7BE4C07-191D-4FD1-BA47-A335C2720FF5}"/>
              </a:ext>
            </a:extLst>
          </p:cNvPr>
          <p:cNvSpPr txBox="1">
            <a:spLocks noChangeArrowheads="1"/>
          </p:cNvSpPr>
          <p:nvPr/>
        </p:nvSpPr>
        <p:spPr bwMode="auto">
          <a:xfrm>
            <a:off x="540765" y="1698212"/>
            <a:ext cx="564770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rPr>
              <a:t>Harmonogram wdrożenia działań (łącznie wszystkie kategorie wód jcwp)</a:t>
            </a:r>
          </a:p>
        </p:txBody>
      </p:sp>
      <p:sp>
        <p:nvSpPr>
          <p:cNvPr id="33799" name="pole tekstowe 14">
            <a:extLst>
              <a:ext uri="{FF2B5EF4-FFF2-40B4-BE49-F238E27FC236}">
                <a16:creationId xmlns:a16="http://schemas.microsoft.com/office/drawing/2014/main" id="{EA9DD42B-DFCF-4FAA-B244-6923E50DB55E}"/>
              </a:ext>
            </a:extLst>
          </p:cNvPr>
          <p:cNvSpPr txBox="1">
            <a:spLocks noChangeArrowheads="1"/>
          </p:cNvSpPr>
          <p:nvPr/>
        </p:nvSpPr>
        <p:spPr bwMode="auto">
          <a:xfrm>
            <a:off x="6795516" y="2616465"/>
            <a:ext cx="4679950" cy="292388"/>
          </a:xfrm>
          <a:prstGeom prst="rect">
            <a:avLst/>
          </a:prstGeom>
          <a:noFill/>
          <a:ln w="25400">
            <a:solidFill>
              <a:schemeClr val="accent4"/>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pl-PL" altLang="pl-PL" sz="1300" b="1" dirty="0">
                <a:solidFill>
                  <a:srgbClr val="2F5597"/>
                </a:solidFill>
                <a:latin typeface="Roboto" panose="02000000000000000000" pitchFamily="2" charset="0"/>
                <a:ea typeface="Roboto" panose="02000000000000000000" pitchFamily="2" charset="0"/>
              </a:rPr>
              <a:t>Koszt realizacji działań jcwp – łącznie </a:t>
            </a:r>
            <a:r>
              <a:rPr lang="pl-PL" sz="1300" b="1" dirty="0">
                <a:solidFill>
                  <a:srgbClr val="2F5597"/>
                </a:solidFill>
                <a:latin typeface="Roboto" panose="02000000000000000000" pitchFamily="2" charset="0"/>
                <a:ea typeface="Roboto" panose="02000000000000000000" pitchFamily="2" charset="0"/>
              </a:rPr>
              <a:t>5 489 055,8 </a:t>
            </a:r>
            <a:r>
              <a:rPr lang="pl-PL" altLang="pl-PL" sz="1300" b="1" dirty="0">
                <a:solidFill>
                  <a:srgbClr val="2F5597"/>
                </a:solidFill>
                <a:latin typeface="Roboto" panose="02000000000000000000" pitchFamily="2" charset="0"/>
                <a:ea typeface="Roboto" panose="02000000000000000000" pitchFamily="2" charset="0"/>
              </a:rPr>
              <a:t>tys. zł</a:t>
            </a:r>
            <a:endParaRPr lang="pl-PL" altLang="pl-PL" sz="1300" dirty="0">
              <a:solidFill>
                <a:srgbClr val="2F5597"/>
              </a:solidFill>
              <a:latin typeface="Roboto" panose="02000000000000000000" pitchFamily="2" charset="0"/>
              <a:ea typeface="Roboto" panose="02000000000000000000" pitchFamily="2" charset="0"/>
            </a:endParaRPr>
          </a:p>
        </p:txBody>
      </p:sp>
      <p:sp>
        <p:nvSpPr>
          <p:cNvPr id="5" name="Strzałka w prawo 4">
            <a:extLst>
              <a:ext uri="{FF2B5EF4-FFF2-40B4-BE49-F238E27FC236}">
                <a16:creationId xmlns:a16="http://schemas.microsoft.com/office/drawing/2014/main" id="{3C40ADFC-F483-42D8-8D9A-4365888E974E}"/>
              </a:ext>
            </a:extLst>
          </p:cNvPr>
          <p:cNvSpPr/>
          <p:nvPr/>
        </p:nvSpPr>
        <p:spPr>
          <a:xfrm rot="5400000">
            <a:off x="8721153" y="3366122"/>
            <a:ext cx="828675" cy="314325"/>
          </a:xfrm>
          <a:prstGeom prst="rightArrow">
            <a:avLst/>
          </a:prstGeom>
          <a:solidFill>
            <a:srgbClr val="2F5597"/>
          </a:solidFill>
          <a:ln>
            <a:solidFill>
              <a:srgbClr val="2F5597"/>
            </a:solidFill>
          </a:ln>
        </p:spPr>
        <p:style>
          <a:lnRef idx="1">
            <a:schemeClr val="accent5"/>
          </a:lnRef>
          <a:fillRef idx="2">
            <a:schemeClr val="accent5"/>
          </a:fillRef>
          <a:effectRef idx="1">
            <a:schemeClr val="accent5"/>
          </a:effectRef>
          <a:fontRef idx="minor">
            <a:schemeClr val="dk1"/>
          </a:fontRef>
        </p:style>
        <p:txBody>
          <a:bodyPr anchor="ctr"/>
          <a:lstStyle/>
          <a:p>
            <a:pPr algn="ctr" eaLnBrk="1" fontAlgn="auto" hangingPunct="1">
              <a:spcBef>
                <a:spcPts val="0"/>
              </a:spcBef>
              <a:spcAft>
                <a:spcPts val="0"/>
              </a:spcAft>
              <a:defRPr/>
            </a:pPr>
            <a:endParaRPr lang="pl-PL"/>
          </a:p>
        </p:txBody>
      </p:sp>
      <p:sp>
        <p:nvSpPr>
          <p:cNvPr id="16" name="pole tekstowe 15">
            <a:extLst>
              <a:ext uri="{FF2B5EF4-FFF2-40B4-BE49-F238E27FC236}">
                <a16:creationId xmlns:a16="http://schemas.microsoft.com/office/drawing/2014/main" id="{D2A98C6F-97AF-406F-BC41-AC413DDC3362}"/>
              </a:ext>
            </a:extLst>
          </p:cNvPr>
          <p:cNvSpPr txBox="1"/>
          <p:nvPr/>
        </p:nvSpPr>
        <p:spPr>
          <a:xfrm>
            <a:off x="6795516" y="4137716"/>
            <a:ext cx="4679950" cy="1092200"/>
          </a:xfrm>
          <a:prstGeom prst="rect">
            <a:avLst/>
          </a:prstGeom>
          <a:noFill/>
          <a:ln w="25400">
            <a:solidFill>
              <a:schemeClr val="accent4"/>
            </a:solidFill>
          </a:ln>
        </p:spPr>
        <p:txBody>
          <a:bodyPr>
            <a:spAutoFit/>
          </a:bodyPr>
          <a:lstStyle/>
          <a:p>
            <a:pPr eaLnBrk="1" fontAlgn="auto" hangingPunct="1">
              <a:spcBef>
                <a:spcPts val="0"/>
              </a:spcBef>
              <a:spcAft>
                <a:spcPts val="0"/>
              </a:spcAft>
              <a:defRPr/>
            </a:pPr>
            <a:r>
              <a:rPr lang="pl-PL" sz="1300" b="1" dirty="0">
                <a:solidFill>
                  <a:srgbClr val="2F5597"/>
                </a:solidFill>
                <a:latin typeface="Roboto" panose="02000000000000000000" pitchFamily="2" charset="0"/>
                <a:ea typeface="Roboto" panose="02000000000000000000" pitchFamily="2" charset="0"/>
                <a:cs typeface="+mn-cs"/>
              </a:rPr>
              <a:t>Źródło środków</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własne</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Budżet państwa</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NFOŚiGW/</a:t>
            </a:r>
            <a:r>
              <a:rPr lang="pl-PL" sz="1300" dirty="0" err="1">
                <a:latin typeface="Roboto" panose="02000000000000000000" pitchFamily="2" charset="0"/>
                <a:ea typeface="Roboto" panose="02000000000000000000" pitchFamily="2" charset="0"/>
                <a:cs typeface="+mn-cs"/>
              </a:rPr>
              <a:t>WFOŚiGW</a:t>
            </a:r>
            <a:endParaRPr lang="pl-PL" sz="1300" dirty="0">
              <a:latin typeface="Roboto" panose="02000000000000000000" pitchFamily="2" charset="0"/>
              <a:ea typeface="Roboto" panose="02000000000000000000" pitchFamily="2" charset="0"/>
              <a:cs typeface="+mn-cs"/>
            </a:endParaRP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UE</a:t>
            </a:r>
          </a:p>
        </p:txBody>
      </p:sp>
      <p:pic>
        <p:nvPicPr>
          <p:cNvPr id="17" name="Obraz 15">
            <a:extLst>
              <a:ext uri="{FF2B5EF4-FFF2-40B4-BE49-F238E27FC236}">
                <a16:creationId xmlns:a16="http://schemas.microsoft.com/office/drawing/2014/main" id="{4A1DBC88-887B-4B4D-9D80-C42447320E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5883" y="1288359"/>
            <a:ext cx="3355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Wykres 11">
            <a:extLst>
              <a:ext uri="{FF2B5EF4-FFF2-40B4-BE49-F238E27FC236}">
                <a16:creationId xmlns:a16="http://schemas.microsoft.com/office/drawing/2014/main" id="{8350B15E-A8A3-4BCB-9071-403E11F7BF2D}"/>
              </a:ext>
            </a:extLst>
          </p:cNvPr>
          <p:cNvGraphicFramePr>
            <a:graphicFrameLocks/>
          </p:cNvGraphicFramePr>
          <p:nvPr>
            <p:extLst>
              <p:ext uri="{D42A27DB-BD31-4B8C-83A1-F6EECF244321}">
                <p14:modId xmlns:p14="http://schemas.microsoft.com/office/powerpoint/2010/main" val="3285115263"/>
              </p:ext>
            </p:extLst>
          </p:nvPr>
        </p:nvGraphicFramePr>
        <p:xfrm>
          <a:off x="540765" y="2184742"/>
          <a:ext cx="5974977" cy="375621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024668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Obraz 7">
            <a:extLst>
              <a:ext uri="{FF2B5EF4-FFF2-40B4-BE49-F238E27FC236}">
                <a16:creationId xmlns:a16="http://schemas.microsoft.com/office/drawing/2014/main" id="{8B6EBDEC-19CD-4737-875A-E157346388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Obraz 9">
            <a:extLst>
              <a:ext uri="{FF2B5EF4-FFF2-40B4-BE49-F238E27FC236}">
                <a16:creationId xmlns:a16="http://schemas.microsoft.com/office/drawing/2014/main" id="{6F4B7F4A-3C2C-461A-9D06-654162CB77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8FA055BC-9C90-4062-B7D2-59D3B9B874D5}"/>
              </a:ext>
            </a:extLst>
          </p:cNvPr>
          <p:cNvSpPr txBox="1">
            <a:spLocks noChangeArrowheads="1"/>
          </p:cNvSpPr>
          <p:nvPr/>
        </p:nvSpPr>
        <p:spPr bwMode="auto">
          <a:xfrm>
            <a:off x="257175" y="868363"/>
            <a:ext cx="10523538"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 region wodny Środkowej Wisły</a:t>
            </a:r>
          </a:p>
        </p:txBody>
      </p:sp>
      <p:sp>
        <p:nvSpPr>
          <p:cNvPr id="35846" name="pole tekstowe 13">
            <a:extLst>
              <a:ext uri="{FF2B5EF4-FFF2-40B4-BE49-F238E27FC236}">
                <a16:creationId xmlns:a16="http://schemas.microsoft.com/office/drawing/2014/main" id="{7D4A34C9-CCEC-4114-97D9-8A5EDB9E84B1}"/>
              </a:ext>
            </a:extLst>
          </p:cNvPr>
          <p:cNvSpPr txBox="1">
            <a:spLocks noChangeArrowheads="1"/>
          </p:cNvSpPr>
          <p:nvPr/>
        </p:nvSpPr>
        <p:spPr bwMode="auto">
          <a:xfrm>
            <a:off x="257175" y="1334533"/>
            <a:ext cx="8592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rPr>
              <a:t>Jednostki</a:t>
            </a:r>
            <a:r>
              <a:rPr lang="pl-PL" altLang="pl-PL" sz="1800" dirty="0">
                <a:ea typeface="Roboto" panose="02000000000000000000" pitchFamily="2" charset="0"/>
              </a:rPr>
              <a:t> </a:t>
            </a:r>
            <a:r>
              <a:rPr lang="pl-PL" altLang="pl-PL" sz="1300" b="1" dirty="0">
                <a:solidFill>
                  <a:srgbClr val="2F5597"/>
                </a:solidFill>
                <a:latin typeface="Roboto" panose="02000000000000000000" pitchFamily="2" charset="0"/>
                <a:ea typeface="Roboto" panose="02000000000000000000" pitchFamily="2" charset="0"/>
              </a:rPr>
              <a:t>odpowiedzialne za realizację (łącznie wszystkie kategorie wód jcwp – region wodny Środkowej Wisły)</a:t>
            </a:r>
          </a:p>
        </p:txBody>
      </p:sp>
      <p:graphicFrame>
        <p:nvGraphicFramePr>
          <p:cNvPr id="7" name="Wykres 6">
            <a:extLst>
              <a:ext uri="{FF2B5EF4-FFF2-40B4-BE49-F238E27FC236}">
                <a16:creationId xmlns:a16="http://schemas.microsoft.com/office/drawing/2014/main" id="{1B5EB300-C0EC-434F-A89A-413464553154}"/>
              </a:ext>
            </a:extLst>
          </p:cNvPr>
          <p:cNvGraphicFramePr>
            <a:graphicFrameLocks/>
          </p:cNvGraphicFramePr>
          <p:nvPr>
            <p:extLst>
              <p:ext uri="{D42A27DB-BD31-4B8C-83A1-F6EECF244321}">
                <p14:modId xmlns:p14="http://schemas.microsoft.com/office/powerpoint/2010/main" val="1719735506"/>
              </p:ext>
            </p:extLst>
          </p:nvPr>
        </p:nvGraphicFramePr>
        <p:xfrm>
          <a:off x="704536" y="2070134"/>
          <a:ext cx="10782928" cy="391950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95186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Obraz 7">
            <a:extLst>
              <a:ext uri="{FF2B5EF4-FFF2-40B4-BE49-F238E27FC236}">
                <a16:creationId xmlns:a16="http://schemas.microsoft.com/office/drawing/2014/main" id="{536093B7-A5C2-416C-BA40-56DB4C2C28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Obraz 9">
            <a:extLst>
              <a:ext uri="{FF2B5EF4-FFF2-40B4-BE49-F238E27FC236}">
                <a16:creationId xmlns:a16="http://schemas.microsoft.com/office/drawing/2014/main" id="{9D2464D9-AB93-44F9-8B41-EC9097F4EC2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938" name="Group 554">
            <a:extLst>
              <a:ext uri="{FF2B5EF4-FFF2-40B4-BE49-F238E27FC236}">
                <a16:creationId xmlns:a16="http://schemas.microsoft.com/office/drawing/2014/main" id="{71785A12-09E9-472D-9510-D567D1ADF56E}"/>
              </a:ext>
            </a:extLst>
          </p:cNvPr>
          <p:cNvGraphicFramePr>
            <a:graphicFrameLocks noGrp="1"/>
          </p:cNvGraphicFramePr>
          <p:nvPr>
            <p:extLst>
              <p:ext uri="{D42A27DB-BD31-4B8C-83A1-F6EECF244321}">
                <p14:modId xmlns:p14="http://schemas.microsoft.com/office/powerpoint/2010/main" val="3174676214"/>
              </p:ext>
            </p:extLst>
          </p:nvPr>
        </p:nvGraphicFramePr>
        <p:xfrm>
          <a:off x="7318375" y="5792788"/>
          <a:ext cx="3327400" cy="334962"/>
        </p:xfrm>
        <a:graphic>
          <a:graphicData uri="http://schemas.openxmlformats.org/drawingml/2006/table">
            <a:tbl>
              <a:tblPr/>
              <a:tblGrid>
                <a:gridCol w="3327400">
                  <a:extLst>
                    <a:ext uri="{9D8B030D-6E8A-4147-A177-3AD203B41FA5}">
                      <a16:colId xmlns:a16="http://schemas.microsoft.com/office/drawing/2014/main" val="20000"/>
                    </a:ext>
                  </a:extLst>
                </a:gridCol>
              </a:tblGrid>
              <a:tr h="334962">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J</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cwp</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LW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region wodny Środkowej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08" marR="91408" marT="45677" marB="45677"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33798" name="Obraz 9">
            <a:extLst>
              <a:ext uri="{FF2B5EF4-FFF2-40B4-BE49-F238E27FC236}">
                <a16:creationId xmlns:a16="http://schemas.microsoft.com/office/drawing/2014/main" id="{0AB35A17-3D0F-4955-B55E-F3895D0C81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1">
            <a:extLst>
              <a:ext uri="{FF2B5EF4-FFF2-40B4-BE49-F238E27FC236}">
                <a16:creationId xmlns:a16="http://schemas.microsoft.com/office/drawing/2014/main" id="{2992E288-0E64-4DC3-9E08-483A081C1C4C}"/>
              </a:ext>
            </a:extLst>
          </p:cNvPr>
          <p:cNvSpPr txBox="1">
            <a:spLocks noChangeArrowheads="1"/>
          </p:cNvSpPr>
          <p:nvPr/>
        </p:nvSpPr>
        <p:spPr bwMode="auto">
          <a:xfrm>
            <a:off x="263525" y="787400"/>
            <a:ext cx="10498138"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jeziorne – region wodny Środkowej Wisły</a:t>
            </a:r>
          </a:p>
        </p:txBody>
      </p:sp>
      <p:pic>
        <p:nvPicPr>
          <p:cNvPr id="33852" name="Obraz 15">
            <a:extLst>
              <a:ext uri="{FF2B5EF4-FFF2-40B4-BE49-F238E27FC236}">
                <a16:creationId xmlns:a16="http://schemas.microsoft.com/office/drawing/2014/main" id="{071968A2-9E39-4E50-8C67-3E32ABFB13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763" y="5357813"/>
            <a:ext cx="3355975"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ela 3">
            <a:extLst>
              <a:ext uri="{FF2B5EF4-FFF2-40B4-BE49-F238E27FC236}">
                <a16:creationId xmlns:a16="http://schemas.microsoft.com/office/drawing/2014/main" id="{0A0B3D4A-C7DF-4E68-AE7D-07918C56A674}"/>
              </a:ext>
            </a:extLst>
          </p:cNvPr>
          <p:cNvGraphicFramePr>
            <a:graphicFrameLocks noGrp="1"/>
          </p:cNvGraphicFramePr>
          <p:nvPr>
            <p:extLst>
              <p:ext uri="{D42A27DB-BD31-4B8C-83A1-F6EECF244321}">
                <p14:modId xmlns:p14="http://schemas.microsoft.com/office/powerpoint/2010/main" val="3089375939"/>
              </p:ext>
            </p:extLst>
          </p:nvPr>
        </p:nvGraphicFramePr>
        <p:xfrm>
          <a:off x="1746376" y="1543688"/>
          <a:ext cx="3766218" cy="3415662"/>
        </p:xfrm>
        <a:graphic>
          <a:graphicData uri="http://schemas.openxmlformats.org/drawingml/2006/table">
            <a:tbl>
              <a:tblPr/>
              <a:tblGrid>
                <a:gridCol w="1883109">
                  <a:extLst>
                    <a:ext uri="{9D8B030D-6E8A-4147-A177-3AD203B41FA5}">
                      <a16:colId xmlns:a16="http://schemas.microsoft.com/office/drawing/2014/main" val="3889749229"/>
                    </a:ext>
                  </a:extLst>
                </a:gridCol>
                <a:gridCol w="1883109">
                  <a:extLst>
                    <a:ext uri="{9D8B030D-6E8A-4147-A177-3AD203B41FA5}">
                      <a16:colId xmlns:a16="http://schemas.microsoft.com/office/drawing/2014/main" val="38004664"/>
                    </a:ext>
                  </a:extLst>
                </a:gridCol>
              </a:tblGrid>
              <a:tr h="659523">
                <a:tc gridSpan="2">
                  <a:txBody>
                    <a:bodyPr/>
                    <a:lstStyle/>
                    <a:p>
                      <a:pPr algn="l" rtl="0" fontAlgn="ctr"/>
                      <a:r>
                        <a:rPr lang="pl-PL" sz="1300" b="0" i="0" u="none" strike="noStrike">
                          <a:solidFill>
                            <a:srgbClr val="000000"/>
                          </a:solidFill>
                          <a:effectLst/>
                          <a:latin typeface="Roboto" panose="02000000000000000000" pitchFamily="2" charset="0"/>
                        </a:rPr>
                        <a:t> </a:t>
                      </a:r>
                      <a:r>
                        <a:rPr lang="pl-PL" sz="1300" b="1" i="0" u="none" strike="noStrike">
                          <a:solidFill>
                            <a:srgbClr val="FFFFFF"/>
                          </a:solidFill>
                          <a:effectLst/>
                          <a:latin typeface="Roboto" panose="02000000000000000000" pitchFamily="2" charset="0"/>
                        </a:rPr>
                        <a:t>Działania jcwp LW Środkowa Wisła</a:t>
                      </a:r>
                      <a:endParaRPr lang="pl-PL" sz="1300" b="0" i="0" u="none" strike="noStrike">
                        <a:solidFill>
                          <a:srgbClr val="000000"/>
                        </a:solidFill>
                        <a:effectLst/>
                        <a:latin typeface="Roboto" panose="02000000000000000000" pitchFamily="2" charset="0"/>
                      </a:endParaRPr>
                    </a:p>
                  </a:txBody>
                  <a:tcPr marL="7581" marR="7581" marT="758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2F5597"/>
                    </a:solidFill>
                  </a:tcPr>
                </a:tc>
                <a:tc hMerge="1">
                  <a:txBody>
                    <a:bodyPr/>
                    <a:lstStyle/>
                    <a:p>
                      <a:endParaRPr lang="pl-PL"/>
                    </a:p>
                  </a:txBody>
                  <a:tcPr/>
                </a:tc>
                <a:extLst>
                  <a:ext uri="{0D108BD9-81ED-4DB2-BD59-A6C34878D82A}">
                    <a16:rowId xmlns:a16="http://schemas.microsoft.com/office/drawing/2014/main" val="850041885"/>
                  </a:ext>
                </a:extLst>
              </a:tr>
              <a:tr h="466014">
                <a:tc>
                  <a:txBody>
                    <a:bodyPr/>
                    <a:lstStyle/>
                    <a:p>
                      <a:pPr algn="l" rtl="0" fontAlgn="ctr"/>
                      <a:r>
                        <a:rPr lang="pl-PL" sz="1000" b="1" i="0" u="none" strike="noStrike" dirty="0">
                          <a:solidFill>
                            <a:srgbClr val="305496"/>
                          </a:solidFill>
                          <a:effectLst/>
                          <a:latin typeface="Roboto" panose="02000000000000000000" pitchFamily="2" charset="0"/>
                        </a:rPr>
                        <a:t>Liczba działań ogółem</a:t>
                      </a:r>
                    </a:p>
                  </a:txBody>
                  <a:tcPr marL="90969" marR="7581" marT="7581" marB="0" anchor="ctr">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pl-PL" sz="1000" b="1" i="0" u="none" strike="noStrike">
                          <a:solidFill>
                            <a:srgbClr val="305496"/>
                          </a:solidFill>
                          <a:effectLst/>
                          <a:latin typeface="Roboto" panose="02000000000000000000" pitchFamily="2" charset="0"/>
                        </a:rPr>
                        <a:t>97</a:t>
                      </a:r>
                    </a:p>
                  </a:txBody>
                  <a:tcPr marL="7581" marR="7581" marT="7581" marB="0" anchor="ctr">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3465769675"/>
                  </a:ext>
                </a:extLst>
              </a:tr>
              <a:tr h="558800">
                <a:tc>
                  <a:txBody>
                    <a:bodyPr/>
                    <a:lstStyle/>
                    <a:p>
                      <a:pPr algn="l" rtl="0" fontAlgn="ctr"/>
                      <a:r>
                        <a:rPr lang="pl-PL" sz="1000" b="0" i="0" u="none" strike="noStrike" dirty="0">
                          <a:solidFill>
                            <a:srgbClr val="2F5597"/>
                          </a:solidFill>
                          <a:effectLst/>
                          <a:latin typeface="Roboto" panose="02000000000000000000" pitchFamily="2" charset="0"/>
                        </a:rPr>
                        <a:t>Liczba działań podstawowych</a:t>
                      </a:r>
                    </a:p>
                  </a:txBody>
                  <a:tcPr marL="90969" marR="7581" marT="7581" marB="0" anchor="ctr">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pl-PL" sz="1000" b="0" i="0" u="none" strike="noStrike">
                          <a:solidFill>
                            <a:srgbClr val="2F5597"/>
                          </a:solidFill>
                          <a:effectLst/>
                          <a:latin typeface="Roboto" panose="02000000000000000000" pitchFamily="2" charset="0"/>
                        </a:rPr>
                        <a:t>49</a:t>
                      </a:r>
                    </a:p>
                  </a:txBody>
                  <a:tcPr marL="7581" marR="7581" marT="7581" marB="0" anchor="ctr">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708183925"/>
                  </a:ext>
                </a:extLst>
              </a:tr>
              <a:tr h="589280">
                <a:tc>
                  <a:txBody>
                    <a:bodyPr/>
                    <a:lstStyle/>
                    <a:p>
                      <a:pPr algn="l" rtl="0" fontAlgn="ctr"/>
                      <a:r>
                        <a:rPr lang="pl-PL" sz="1000" b="0" i="0" u="none" strike="noStrike">
                          <a:solidFill>
                            <a:srgbClr val="2F5597"/>
                          </a:solidFill>
                          <a:effectLst/>
                          <a:latin typeface="Roboto" panose="02000000000000000000" pitchFamily="2" charset="0"/>
                        </a:rPr>
                        <a:t>Liczba działań uzupełniających</a:t>
                      </a:r>
                    </a:p>
                  </a:txBody>
                  <a:tcPr marL="90969" marR="7581" marT="7581" marB="0" anchor="ctr">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pl-PL" sz="1000" b="0" i="0" u="none" strike="noStrike">
                          <a:solidFill>
                            <a:srgbClr val="2F5597"/>
                          </a:solidFill>
                          <a:effectLst/>
                          <a:latin typeface="Roboto" panose="02000000000000000000" pitchFamily="2" charset="0"/>
                        </a:rPr>
                        <a:t>48</a:t>
                      </a:r>
                    </a:p>
                  </a:txBody>
                  <a:tcPr marL="7581" marR="7581" marT="7581" marB="0" anchor="ctr">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4038404456"/>
                  </a:ext>
                </a:extLst>
              </a:tr>
              <a:tr h="467360">
                <a:tc>
                  <a:txBody>
                    <a:bodyPr/>
                    <a:lstStyle/>
                    <a:p>
                      <a:pPr algn="l" rtl="0" fontAlgn="ctr"/>
                      <a:r>
                        <a:rPr lang="pl-PL" sz="1000" b="0" i="0" u="none" strike="noStrike">
                          <a:solidFill>
                            <a:srgbClr val="2F5597"/>
                          </a:solidFill>
                          <a:effectLst/>
                          <a:latin typeface="Roboto" panose="02000000000000000000" pitchFamily="2" charset="0"/>
                        </a:rPr>
                        <a:t>Działania techniczne</a:t>
                      </a:r>
                    </a:p>
                  </a:txBody>
                  <a:tcPr marL="90969" marR="7581" marT="7581" marB="0" anchor="ctr">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pl-PL" sz="1000" b="0" i="0" u="none" strike="noStrike">
                          <a:solidFill>
                            <a:srgbClr val="2F5597"/>
                          </a:solidFill>
                          <a:effectLst/>
                          <a:latin typeface="Roboto" panose="02000000000000000000" pitchFamily="2" charset="0"/>
                        </a:rPr>
                        <a:t>23</a:t>
                      </a:r>
                    </a:p>
                  </a:txBody>
                  <a:tcPr marL="7581" marR="7581" marT="7581" marB="0" anchor="ctr">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261476928"/>
                  </a:ext>
                </a:extLst>
              </a:tr>
              <a:tr h="674685">
                <a:tc>
                  <a:txBody>
                    <a:bodyPr/>
                    <a:lstStyle/>
                    <a:p>
                      <a:pPr algn="l" rtl="0" fontAlgn="ctr"/>
                      <a:r>
                        <a:rPr lang="pl-PL" sz="1000" b="0" i="0" u="none" strike="noStrike">
                          <a:solidFill>
                            <a:srgbClr val="2F5597"/>
                          </a:solidFill>
                          <a:effectLst/>
                          <a:latin typeface="Roboto" panose="02000000000000000000" pitchFamily="2" charset="0"/>
                        </a:rPr>
                        <a:t>Działania nietechniczne</a:t>
                      </a:r>
                    </a:p>
                  </a:txBody>
                  <a:tcPr marL="90969" marR="7581" marT="7581" marB="0" anchor="ctr">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pl-PL" sz="1000" b="0" i="0" u="none" strike="noStrike" dirty="0">
                          <a:solidFill>
                            <a:srgbClr val="2F5597"/>
                          </a:solidFill>
                          <a:effectLst/>
                          <a:latin typeface="Roboto" panose="02000000000000000000" pitchFamily="2" charset="0"/>
                        </a:rPr>
                        <a:t>74</a:t>
                      </a:r>
                    </a:p>
                  </a:txBody>
                  <a:tcPr marL="7581" marR="7581" marT="7581" marB="0" anchor="ctr">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3133216887"/>
                  </a:ext>
                </a:extLst>
              </a:tr>
            </a:tbl>
          </a:graphicData>
        </a:graphic>
      </p:graphicFrame>
      <p:pic>
        <p:nvPicPr>
          <p:cNvPr id="6" name="Obraz 5" descr="Obraz zawierający mapa&#10;&#10;Opis wygenerowany automatycznie">
            <a:extLst>
              <a:ext uri="{FF2B5EF4-FFF2-40B4-BE49-F238E27FC236}">
                <a16:creationId xmlns:a16="http://schemas.microsoft.com/office/drawing/2014/main" id="{6593B390-DD1E-4F16-B55F-3C33D3A6911A}"/>
              </a:ext>
            </a:extLst>
          </p:cNvPr>
          <p:cNvPicPr>
            <a:picLocks noChangeAspect="1"/>
          </p:cNvPicPr>
          <p:nvPr/>
        </p:nvPicPr>
        <p:blipFill>
          <a:blip r:embed="rId6"/>
          <a:stretch>
            <a:fillRect/>
          </a:stretch>
        </p:blipFill>
        <p:spPr>
          <a:xfrm>
            <a:off x="6360741" y="1329769"/>
            <a:ext cx="5038780" cy="419957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Wykres 16">
            <a:extLst>
              <a:ext uri="{FF2B5EF4-FFF2-40B4-BE49-F238E27FC236}">
                <a16:creationId xmlns:a16="http://schemas.microsoft.com/office/drawing/2014/main" id="{61441F93-ED80-431C-BCF4-DC021CAE10F6}"/>
              </a:ext>
            </a:extLst>
          </p:cNvPr>
          <p:cNvGraphicFramePr>
            <a:graphicFrameLocks/>
          </p:cNvGraphicFramePr>
          <p:nvPr>
            <p:extLst>
              <p:ext uri="{D42A27DB-BD31-4B8C-83A1-F6EECF244321}">
                <p14:modId xmlns:p14="http://schemas.microsoft.com/office/powerpoint/2010/main" val="2117801422"/>
              </p:ext>
            </p:extLst>
          </p:nvPr>
        </p:nvGraphicFramePr>
        <p:xfrm>
          <a:off x="4742181" y="2047850"/>
          <a:ext cx="7073899" cy="2695625"/>
        </p:xfrm>
        <a:graphic>
          <a:graphicData uri="http://schemas.openxmlformats.org/drawingml/2006/chart">
            <c:chart xmlns:c="http://schemas.openxmlformats.org/drawingml/2006/chart" xmlns:r="http://schemas.openxmlformats.org/officeDocument/2006/relationships" r:id="rId3"/>
          </a:graphicData>
        </a:graphic>
      </p:graphicFrame>
      <p:pic>
        <p:nvPicPr>
          <p:cNvPr id="35842" name="Obraz 7">
            <a:extLst>
              <a:ext uri="{FF2B5EF4-FFF2-40B4-BE49-F238E27FC236}">
                <a16:creationId xmlns:a16="http://schemas.microsoft.com/office/drawing/2014/main" id="{8B6EBDEC-19CD-4737-875A-E1573463882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Obraz 9">
            <a:extLst>
              <a:ext uri="{FF2B5EF4-FFF2-40B4-BE49-F238E27FC236}">
                <a16:creationId xmlns:a16="http://schemas.microsoft.com/office/drawing/2014/main" id="{6F4B7F4A-3C2C-461A-9D06-654162CB778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8FA055BC-9C90-4062-B7D2-59D3B9B874D5}"/>
              </a:ext>
            </a:extLst>
          </p:cNvPr>
          <p:cNvSpPr txBox="1">
            <a:spLocks noChangeArrowheads="1"/>
          </p:cNvSpPr>
          <p:nvPr/>
        </p:nvSpPr>
        <p:spPr bwMode="auto">
          <a:xfrm>
            <a:off x="257175" y="868363"/>
            <a:ext cx="10523538"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pl-PL" altLang="pl-PL" sz="18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jcwp jeziorne – region wodny Środkowej Wisły</a:t>
            </a:r>
          </a:p>
        </p:txBody>
      </p:sp>
      <p:sp>
        <p:nvSpPr>
          <p:cNvPr id="35845" name="pole tekstowe 12">
            <a:extLst>
              <a:ext uri="{FF2B5EF4-FFF2-40B4-BE49-F238E27FC236}">
                <a16:creationId xmlns:a16="http://schemas.microsoft.com/office/drawing/2014/main" id="{F7BE4C07-191D-4FD1-BA47-A335C2720FF5}"/>
              </a:ext>
            </a:extLst>
          </p:cNvPr>
          <p:cNvSpPr txBox="1">
            <a:spLocks noChangeArrowheads="1"/>
          </p:cNvSpPr>
          <p:nvPr/>
        </p:nvSpPr>
        <p:spPr bwMode="auto">
          <a:xfrm>
            <a:off x="257175" y="1598613"/>
            <a:ext cx="26479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rPr>
              <a:t>Harmonogram wdrożenia działań</a:t>
            </a:r>
          </a:p>
        </p:txBody>
      </p:sp>
      <p:sp>
        <p:nvSpPr>
          <p:cNvPr id="35846" name="pole tekstowe 13">
            <a:extLst>
              <a:ext uri="{FF2B5EF4-FFF2-40B4-BE49-F238E27FC236}">
                <a16:creationId xmlns:a16="http://schemas.microsoft.com/office/drawing/2014/main" id="{7D4A34C9-CCEC-4114-97D9-8A5EDB9E84B1}"/>
              </a:ext>
            </a:extLst>
          </p:cNvPr>
          <p:cNvSpPr txBox="1">
            <a:spLocks noChangeArrowheads="1"/>
          </p:cNvSpPr>
          <p:nvPr/>
        </p:nvSpPr>
        <p:spPr bwMode="auto">
          <a:xfrm>
            <a:off x="5714643" y="1542416"/>
            <a:ext cx="3136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l-PL" altLang="pl-PL" sz="1300" b="1" dirty="0">
                <a:solidFill>
                  <a:srgbClr val="2F5597"/>
                </a:solidFill>
                <a:latin typeface="Roboto" panose="02000000000000000000" pitchFamily="2" charset="0"/>
                <a:ea typeface="Roboto" panose="02000000000000000000" pitchFamily="2" charset="0"/>
              </a:rPr>
              <a:t>Jednostki</a:t>
            </a:r>
            <a:r>
              <a:rPr lang="pl-PL" altLang="pl-PL" sz="1800" dirty="0">
                <a:ea typeface="Roboto" panose="02000000000000000000" pitchFamily="2" charset="0"/>
              </a:rPr>
              <a:t> </a:t>
            </a:r>
            <a:r>
              <a:rPr lang="pl-PL" altLang="pl-PL" sz="1300" b="1" dirty="0">
                <a:solidFill>
                  <a:srgbClr val="2F5597"/>
                </a:solidFill>
                <a:latin typeface="Roboto" panose="02000000000000000000" pitchFamily="2" charset="0"/>
                <a:ea typeface="Roboto" panose="02000000000000000000" pitchFamily="2" charset="0"/>
              </a:rPr>
              <a:t>odpowiedzialne za realizację</a:t>
            </a:r>
          </a:p>
        </p:txBody>
      </p:sp>
      <p:sp>
        <p:nvSpPr>
          <p:cNvPr id="33799" name="pole tekstowe 14">
            <a:extLst>
              <a:ext uri="{FF2B5EF4-FFF2-40B4-BE49-F238E27FC236}">
                <a16:creationId xmlns:a16="http://schemas.microsoft.com/office/drawing/2014/main" id="{EA9DD42B-DFCF-4FAA-B244-6923E50DB55E}"/>
              </a:ext>
            </a:extLst>
          </p:cNvPr>
          <p:cNvSpPr txBox="1">
            <a:spLocks noChangeArrowheads="1"/>
          </p:cNvSpPr>
          <p:nvPr/>
        </p:nvSpPr>
        <p:spPr bwMode="auto">
          <a:xfrm>
            <a:off x="565150" y="5416550"/>
            <a:ext cx="4679950" cy="292100"/>
          </a:xfrm>
          <a:prstGeom prst="rect">
            <a:avLst/>
          </a:prstGeom>
          <a:noFill/>
          <a:ln w="25400">
            <a:solidFill>
              <a:schemeClr val="accent4"/>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pl-PL" altLang="pl-PL" sz="1300" b="1" dirty="0">
                <a:solidFill>
                  <a:srgbClr val="2F5597"/>
                </a:solidFill>
                <a:latin typeface="Roboto" panose="02000000000000000000" pitchFamily="2" charset="0"/>
                <a:ea typeface="Roboto" panose="02000000000000000000" pitchFamily="2" charset="0"/>
              </a:rPr>
              <a:t>Koszt realizacji działań jcwp LW– łącznie  6 420 874,5 zł</a:t>
            </a:r>
            <a:endParaRPr lang="pl-PL" altLang="pl-PL" sz="1300" dirty="0">
              <a:solidFill>
                <a:srgbClr val="2F5597"/>
              </a:solidFill>
              <a:latin typeface="Roboto" panose="02000000000000000000" pitchFamily="2" charset="0"/>
              <a:ea typeface="Roboto" panose="02000000000000000000" pitchFamily="2" charset="0"/>
            </a:endParaRPr>
          </a:p>
        </p:txBody>
      </p:sp>
      <p:sp>
        <p:nvSpPr>
          <p:cNvPr id="5" name="Strzałka w prawo 4">
            <a:extLst>
              <a:ext uri="{FF2B5EF4-FFF2-40B4-BE49-F238E27FC236}">
                <a16:creationId xmlns:a16="http://schemas.microsoft.com/office/drawing/2014/main" id="{3C40ADFC-F483-42D8-8D9A-4365888E974E}"/>
              </a:ext>
            </a:extLst>
          </p:cNvPr>
          <p:cNvSpPr/>
          <p:nvPr/>
        </p:nvSpPr>
        <p:spPr>
          <a:xfrm>
            <a:off x="5681663" y="5395913"/>
            <a:ext cx="828675" cy="314325"/>
          </a:xfrm>
          <a:prstGeom prst="rightArrow">
            <a:avLst/>
          </a:prstGeom>
          <a:solidFill>
            <a:srgbClr val="2F5597"/>
          </a:solidFill>
          <a:ln>
            <a:solidFill>
              <a:srgbClr val="2F5597"/>
            </a:solidFill>
          </a:ln>
        </p:spPr>
        <p:style>
          <a:lnRef idx="1">
            <a:schemeClr val="accent5"/>
          </a:lnRef>
          <a:fillRef idx="2">
            <a:schemeClr val="accent5"/>
          </a:fillRef>
          <a:effectRef idx="1">
            <a:schemeClr val="accent5"/>
          </a:effectRef>
          <a:fontRef idx="minor">
            <a:schemeClr val="dk1"/>
          </a:fontRef>
        </p:style>
        <p:txBody>
          <a:bodyPr anchor="ctr"/>
          <a:lstStyle/>
          <a:p>
            <a:pPr algn="ctr" eaLnBrk="1" fontAlgn="auto" hangingPunct="1">
              <a:spcBef>
                <a:spcPts val="0"/>
              </a:spcBef>
              <a:spcAft>
                <a:spcPts val="0"/>
              </a:spcAft>
              <a:defRPr/>
            </a:pPr>
            <a:endParaRPr lang="pl-PL"/>
          </a:p>
        </p:txBody>
      </p:sp>
      <p:sp>
        <p:nvSpPr>
          <p:cNvPr id="16" name="pole tekstowe 15">
            <a:extLst>
              <a:ext uri="{FF2B5EF4-FFF2-40B4-BE49-F238E27FC236}">
                <a16:creationId xmlns:a16="http://schemas.microsoft.com/office/drawing/2014/main" id="{D2A98C6F-97AF-406F-BC41-AC413DDC3362}"/>
              </a:ext>
            </a:extLst>
          </p:cNvPr>
          <p:cNvSpPr txBox="1"/>
          <p:nvPr/>
        </p:nvSpPr>
        <p:spPr>
          <a:xfrm>
            <a:off x="6819900" y="4979988"/>
            <a:ext cx="4679950" cy="1092200"/>
          </a:xfrm>
          <a:prstGeom prst="rect">
            <a:avLst/>
          </a:prstGeom>
          <a:noFill/>
          <a:ln w="25400">
            <a:solidFill>
              <a:schemeClr val="accent4"/>
            </a:solidFill>
          </a:ln>
        </p:spPr>
        <p:txBody>
          <a:bodyPr>
            <a:spAutoFit/>
          </a:bodyPr>
          <a:lstStyle/>
          <a:p>
            <a:pPr eaLnBrk="1" fontAlgn="auto" hangingPunct="1">
              <a:spcBef>
                <a:spcPts val="0"/>
              </a:spcBef>
              <a:spcAft>
                <a:spcPts val="0"/>
              </a:spcAft>
              <a:defRPr/>
            </a:pPr>
            <a:r>
              <a:rPr lang="pl-PL" sz="1300" b="1" dirty="0">
                <a:solidFill>
                  <a:srgbClr val="2F5597"/>
                </a:solidFill>
                <a:latin typeface="Roboto" panose="02000000000000000000" pitchFamily="2" charset="0"/>
                <a:ea typeface="Roboto" panose="02000000000000000000" pitchFamily="2" charset="0"/>
                <a:cs typeface="+mn-cs"/>
              </a:rPr>
              <a:t>Źródło środków</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własne</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Budżet państwa</a:t>
            </a: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NFOŚiGW/</a:t>
            </a:r>
            <a:r>
              <a:rPr lang="pl-PL" sz="1300" dirty="0" err="1">
                <a:latin typeface="Roboto" panose="02000000000000000000" pitchFamily="2" charset="0"/>
                <a:ea typeface="Roboto" panose="02000000000000000000" pitchFamily="2" charset="0"/>
                <a:cs typeface="+mn-cs"/>
              </a:rPr>
              <a:t>WFOŚiGW</a:t>
            </a:r>
            <a:endParaRPr lang="pl-PL" sz="1300" dirty="0">
              <a:latin typeface="Roboto" panose="02000000000000000000" pitchFamily="2" charset="0"/>
              <a:ea typeface="Roboto" panose="02000000000000000000" pitchFamily="2" charset="0"/>
              <a:cs typeface="+mn-cs"/>
            </a:endParaRPr>
          </a:p>
          <a:p>
            <a:pPr marL="285750" indent="-285750" eaLnBrk="1" fontAlgn="auto" hangingPunct="1">
              <a:spcBef>
                <a:spcPts val="0"/>
              </a:spcBef>
              <a:spcAft>
                <a:spcPts val="0"/>
              </a:spcAft>
              <a:buFont typeface="Arial" panose="020B0604020202020204" pitchFamily="34" charset="0"/>
              <a:buChar char="•"/>
              <a:defRPr/>
            </a:pPr>
            <a:r>
              <a:rPr lang="pl-PL" sz="1300" dirty="0">
                <a:latin typeface="Roboto" panose="02000000000000000000" pitchFamily="2" charset="0"/>
                <a:ea typeface="Roboto" panose="02000000000000000000" pitchFamily="2" charset="0"/>
                <a:cs typeface="+mn-cs"/>
              </a:rPr>
              <a:t>Środki UE</a:t>
            </a:r>
          </a:p>
        </p:txBody>
      </p:sp>
      <p:graphicFrame>
        <p:nvGraphicFramePr>
          <p:cNvPr id="15" name="Wykres 14">
            <a:extLst>
              <a:ext uri="{FF2B5EF4-FFF2-40B4-BE49-F238E27FC236}">
                <a16:creationId xmlns:a16="http://schemas.microsoft.com/office/drawing/2014/main" id="{A39583CF-E295-42FF-8621-F44C9CC0962F}"/>
              </a:ext>
            </a:extLst>
          </p:cNvPr>
          <p:cNvGraphicFramePr>
            <a:graphicFrameLocks/>
          </p:cNvGraphicFramePr>
          <p:nvPr>
            <p:extLst>
              <p:ext uri="{D42A27DB-BD31-4B8C-83A1-F6EECF244321}">
                <p14:modId xmlns:p14="http://schemas.microsoft.com/office/powerpoint/2010/main" val="2578053608"/>
              </p:ext>
            </p:extLst>
          </p:nvPr>
        </p:nvGraphicFramePr>
        <p:xfrm>
          <a:off x="228322" y="1885395"/>
          <a:ext cx="5278398" cy="2990850"/>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Obraz 7">
            <a:extLst>
              <a:ext uri="{FF2B5EF4-FFF2-40B4-BE49-F238E27FC236}">
                <a16:creationId xmlns:a16="http://schemas.microsoft.com/office/drawing/2014/main" id="{71C2CAFB-44FB-4900-B34D-934B7FFE5A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Obraz 9">
            <a:extLst>
              <a:ext uri="{FF2B5EF4-FFF2-40B4-BE49-F238E27FC236}">
                <a16:creationId xmlns:a16="http://schemas.microsoft.com/office/drawing/2014/main" id="{2353D2B9-9B10-4223-AB0E-CE5661599A9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pole tekstowe 1">
            <a:extLst>
              <a:ext uri="{FF2B5EF4-FFF2-40B4-BE49-F238E27FC236}">
                <a16:creationId xmlns:a16="http://schemas.microsoft.com/office/drawing/2014/main" id="{D3E552AE-9DBE-4C95-88FB-2A5C9E7C272A}"/>
              </a:ext>
            </a:extLst>
          </p:cNvPr>
          <p:cNvSpPr txBox="1">
            <a:spLocks noChangeArrowheads="1"/>
          </p:cNvSpPr>
          <p:nvPr/>
        </p:nvSpPr>
        <p:spPr bwMode="auto">
          <a:xfrm>
            <a:off x="257175" y="868363"/>
            <a:ext cx="105235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pl-PL" altLang="pl-PL" sz="1800" b="1">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 region wodny Środkowej Wisły – przykład</a:t>
            </a:r>
          </a:p>
        </p:txBody>
      </p:sp>
      <p:sp>
        <p:nvSpPr>
          <p:cNvPr id="35881" name="pole tekstowe 5">
            <a:extLst>
              <a:ext uri="{FF2B5EF4-FFF2-40B4-BE49-F238E27FC236}">
                <a16:creationId xmlns:a16="http://schemas.microsoft.com/office/drawing/2014/main" id="{E14CDFB4-8D5E-4902-9D36-921303A3AD0E}"/>
              </a:ext>
            </a:extLst>
          </p:cNvPr>
          <p:cNvSpPr txBox="1">
            <a:spLocks noChangeArrowheads="1"/>
          </p:cNvSpPr>
          <p:nvPr/>
        </p:nvSpPr>
        <p:spPr bwMode="auto">
          <a:xfrm>
            <a:off x="300038" y="3298825"/>
            <a:ext cx="7076121" cy="246063"/>
          </a:xfrm>
          <a:prstGeom prst="rect">
            <a:avLst/>
          </a:prstGeom>
          <a:noFill/>
          <a:ln w="25400">
            <a:solidFill>
              <a:schemeClr val="accent4"/>
            </a:solid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300"/>
              </a:spcBef>
              <a:spcAft>
                <a:spcPts val="300"/>
              </a:spcAft>
              <a:buFontTx/>
              <a:buNone/>
            </a:pPr>
            <a:r>
              <a:rPr lang="pl-PL" altLang="pl-PL" sz="1000" b="1">
                <a:solidFill>
                  <a:srgbClr val="2F5597"/>
                </a:solidFill>
                <a:latin typeface="Roboto" panose="02000000000000000000" pitchFamily="2" charset="0"/>
                <a:ea typeface="Roboto" panose="02000000000000000000" pitchFamily="2" charset="0"/>
                <a:cs typeface="Roboto" panose="02000000000000000000" pitchFamily="2" charset="0"/>
              </a:rPr>
              <a:t>Działania podstawowe: 2 działania podstawowe, jedno techniczne i jedno nietechniczne  </a:t>
            </a:r>
          </a:p>
        </p:txBody>
      </p:sp>
      <p:graphicFrame>
        <p:nvGraphicFramePr>
          <p:cNvPr id="7" name="Tabela 6">
            <a:extLst>
              <a:ext uri="{FF2B5EF4-FFF2-40B4-BE49-F238E27FC236}">
                <a16:creationId xmlns:a16="http://schemas.microsoft.com/office/drawing/2014/main" id="{7FDB219A-18AD-4E31-964E-5CBCC6B4E46C}"/>
              </a:ext>
            </a:extLst>
          </p:cNvPr>
          <p:cNvGraphicFramePr>
            <a:graphicFrameLocks noGrp="1"/>
          </p:cNvGraphicFramePr>
          <p:nvPr>
            <p:extLst>
              <p:ext uri="{D42A27DB-BD31-4B8C-83A1-F6EECF244321}">
                <p14:modId xmlns:p14="http://schemas.microsoft.com/office/powerpoint/2010/main" val="809995825"/>
              </p:ext>
            </p:extLst>
          </p:nvPr>
        </p:nvGraphicFramePr>
        <p:xfrm>
          <a:off x="300037" y="1517488"/>
          <a:ext cx="7076121" cy="1514476"/>
        </p:xfrm>
        <a:graphic>
          <a:graphicData uri="http://schemas.openxmlformats.org/drawingml/2006/table">
            <a:tbl>
              <a:tblPr/>
              <a:tblGrid>
                <a:gridCol w="769111">
                  <a:extLst>
                    <a:ext uri="{9D8B030D-6E8A-4147-A177-3AD203B41FA5}">
                      <a16:colId xmlns:a16="http://schemas.microsoft.com/office/drawing/2014/main" val="20000"/>
                    </a:ext>
                  </a:extLst>
                </a:gridCol>
                <a:gridCol w="991398">
                  <a:extLst>
                    <a:ext uri="{9D8B030D-6E8A-4147-A177-3AD203B41FA5}">
                      <a16:colId xmlns:a16="http://schemas.microsoft.com/office/drawing/2014/main" val="20001"/>
                    </a:ext>
                  </a:extLst>
                </a:gridCol>
                <a:gridCol w="1095131">
                  <a:extLst>
                    <a:ext uri="{9D8B030D-6E8A-4147-A177-3AD203B41FA5}">
                      <a16:colId xmlns:a16="http://schemas.microsoft.com/office/drawing/2014/main" val="20002"/>
                    </a:ext>
                  </a:extLst>
                </a:gridCol>
                <a:gridCol w="1161818">
                  <a:extLst>
                    <a:ext uri="{9D8B030D-6E8A-4147-A177-3AD203B41FA5}">
                      <a16:colId xmlns:a16="http://schemas.microsoft.com/office/drawing/2014/main" val="20003"/>
                    </a:ext>
                  </a:extLst>
                </a:gridCol>
                <a:gridCol w="3058663">
                  <a:extLst>
                    <a:ext uri="{9D8B030D-6E8A-4147-A177-3AD203B41FA5}">
                      <a16:colId xmlns:a16="http://schemas.microsoft.com/office/drawing/2014/main" val="20004"/>
                    </a:ext>
                  </a:extLst>
                </a:gridCol>
              </a:tblGrid>
              <a:tr h="285750">
                <a:tc gridSpan="5">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1" i="0" u="none" strike="noStrike" cap="none" normalizeH="0" baseline="0" dirty="0" err="1">
                          <a:ln>
                            <a:noFill/>
                          </a:ln>
                          <a:solidFill>
                            <a:srgbClr val="FFFFFF"/>
                          </a:solidFill>
                          <a:effectLst/>
                          <a:latin typeface="Roboto" panose="02000000000000000000" pitchFamily="2" charset="0"/>
                          <a:cs typeface="Arial" panose="020B0604020202020204" pitchFamily="34" charset="0"/>
                        </a:rPr>
                        <a:t>Jcwp</a:t>
                      </a:r>
                      <a:r>
                        <a:rPr kumimoji="0" lang="pl-PL" altLang="pl-PL" sz="1000" b="1" i="0" u="none" strike="noStrike" cap="none" normalizeH="0" baseline="0" dirty="0">
                          <a:ln>
                            <a:noFill/>
                          </a:ln>
                          <a:solidFill>
                            <a:srgbClr val="FFFFFF"/>
                          </a:solidFill>
                          <a:effectLst/>
                          <a:latin typeface="Roboto" panose="02000000000000000000" pitchFamily="2" charset="0"/>
                          <a:cs typeface="Arial" panose="020B0604020202020204" pitchFamily="34" charset="0"/>
                        </a:rPr>
                        <a:t> Jezioro Łąckie Duże</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30549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0"/>
                  </a:ext>
                </a:extLst>
              </a:tr>
              <a:tr h="58896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kod</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LW20002</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Status</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Naturalna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5EA"/>
                    </a:solidFill>
                  </a:tcPr>
                </a:tc>
                <a:tc row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Presje na elementy biologiczne zależne od fizykochemii</a:t>
                      </a:r>
                      <a:b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b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Presje na elementy fizykochemiczne</a:t>
                      </a:r>
                      <a:b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b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Presje na elementy chemiczne (woda i biota)</a:t>
                      </a:r>
                      <a:b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b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Presje na obszary chronione </a:t>
                      </a:r>
                      <a:b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br>
                      <a:endPar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val="10001"/>
                  </a:ext>
                </a:extLst>
              </a:tr>
              <a:tr h="63976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kern="1200" cap="none" normalizeH="0" baseline="0" dirty="0">
                          <a:ln>
                            <a:noFill/>
                          </a:ln>
                          <a:solidFill>
                            <a:srgbClr val="2F5597"/>
                          </a:solidFill>
                          <a:effectLst/>
                          <a:latin typeface="Roboto" panose="02000000000000000000" pitchFamily="2" charset="0"/>
                          <a:ea typeface="+mn-ea"/>
                          <a:cs typeface="Arial" panose="020B0604020202020204" pitchFamily="34" charset="0"/>
                        </a:rPr>
                        <a:t>region</a:t>
                      </a: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 wodny</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dirty="0">
                          <a:ln>
                            <a:noFill/>
                          </a:ln>
                          <a:solidFill>
                            <a:srgbClr val="2F5597"/>
                          </a:solidFill>
                          <a:effectLst/>
                          <a:latin typeface="Roboto" panose="02000000000000000000" pitchFamily="2" charset="0"/>
                          <a:ea typeface="+mn-ea"/>
                          <a:cs typeface="Arial" panose="020B0604020202020204" pitchFamily="34" charset="0"/>
                        </a:rPr>
                        <a:t>Środkowej Wisły</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kern="1200" cap="none" normalizeH="0" baseline="0" dirty="0">
                          <a:ln>
                            <a:noFill/>
                          </a:ln>
                          <a:solidFill>
                            <a:srgbClr val="2F5597"/>
                          </a:solidFill>
                          <a:effectLst/>
                          <a:latin typeface="Roboto" panose="02000000000000000000" pitchFamily="2" charset="0"/>
                          <a:ea typeface="+mn-ea"/>
                          <a:cs typeface="Arial" panose="020B0604020202020204" pitchFamily="34" charset="0"/>
                        </a:rPr>
                        <a:t>ocena stanu na rok 2019</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Zagrożona</a:t>
                      </a:r>
                    </a:p>
                    <a:p>
                      <a:pPr marL="0" marR="0" lvl="0" indent="0" algn="ctr" defTabSz="914400" rtl="0" eaLnBrk="1" fontAlgn="ctr" latinLnBrk="0" hangingPunct="1">
                        <a:lnSpc>
                          <a:spcPct val="100000"/>
                        </a:lnSpc>
                        <a:spcBef>
                          <a:spcPct val="0"/>
                        </a:spcBef>
                        <a:spcAft>
                          <a:spcPct val="0"/>
                        </a:spcAft>
                        <a:buClrTx/>
                        <a:buSzTx/>
                        <a:buFontTx/>
                        <a:buNone/>
                        <a:tabLst/>
                      </a:pPr>
                      <a:r>
                        <a:rPr kumimoji="0" lang="pl-PL" altLang="pl-PL" sz="1000" b="0" i="0" u="none" strike="noStrike" cap="none" normalizeH="0" baseline="0" dirty="0">
                          <a:ln>
                            <a:noFill/>
                          </a:ln>
                          <a:solidFill>
                            <a:srgbClr val="2F5597"/>
                          </a:solidFill>
                          <a:effectLst/>
                          <a:latin typeface="Roboto" panose="02000000000000000000" pitchFamily="2" charset="0"/>
                          <a:cs typeface="Arial" panose="020B0604020202020204" pitchFamily="34" charset="0"/>
                        </a:rPr>
                        <a:t>(zły stan ekologiczny, stan, zły stan chemiczny)</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BF5"/>
                    </a:solidFill>
                  </a:tcPr>
                </a:tc>
                <a:tc vMerge="1">
                  <a:txBody>
                    <a:bodyPr/>
                    <a:lstStyle/>
                    <a:p>
                      <a:endParaRPr lang="pl-PL"/>
                    </a:p>
                  </a:txBody>
                  <a:tcPr/>
                </a:tc>
                <a:extLst>
                  <a:ext uri="{0D108BD9-81ED-4DB2-BD59-A6C34878D82A}">
                    <a16:rowId xmlns:a16="http://schemas.microsoft.com/office/drawing/2014/main" val="10002"/>
                  </a:ext>
                </a:extLst>
              </a:tr>
            </a:tbl>
          </a:graphicData>
        </a:graphic>
      </p:graphicFrame>
      <p:graphicFrame>
        <p:nvGraphicFramePr>
          <p:cNvPr id="14" name="Group 554">
            <a:extLst>
              <a:ext uri="{FF2B5EF4-FFF2-40B4-BE49-F238E27FC236}">
                <a16:creationId xmlns:a16="http://schemas.microsoft.com/office/drawing/2014/main" id="{5CC343D0-D6FF-4B52-A05A-A7274501B839}"/>
              </a:ext>
            </a:extLst>
          </p:cNvPr>
          <p:cNvGraphicFramePr>
            <a:graphicFrameLocks noGrp="1"/>
          </p:cNvGraphicFramePr>
          <p:nvPr>
            <p:extLst>
              <p:ext uri="{D42A27DB-BD31-4B8C-83A1-F6EECF244321}">
                <p14:modId xmlns:p14="http://schemas.microsoft.com/office/powerpoint/2010/main" val="2963765096"/>
              </p:ext>
            </p:extLst>
          </p:nvPr>
        </p:nvGraphicFramePr>
        <p:xfrm>
          <a:off x="8022411" y="5296374"/>
          <a:ext cx="3328988" cy="334962"/>
        </p:xfrm>
        <a:graphic>
          <a:graphicData uri="http://schemas.openxmlformats.org/drawingml/2006/table">
            <a:tbl>
              <a:tblPr/>
              <a:tblGrid>
                <a:gridCol w="3328988">
                  <a:extLst>
                    <a:ext uri="{9D8B030D-6E8A-4147-A177-3AD203B41FA5}">
                      <a16:colId xmlns:a16="http://schemas.microsoft.com/office/drawing/2014/main" val="20000"/>
                    </a:ext>
                  </a:extLst>
                </a:gridCol>
              </a:tblGrid>
              <a:tr h="334962">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pl-PL"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Jcwp LW  - region wodny Środkowej Wisły– prezentowany przykład</a:t>
                      </a:r>
                      <a:endPar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endParaRPr>
                    </a:p>
                  </a:txBody>
                  <a:tcPr marL="91451" marR="91451" marT="45645" marB="4564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4" name="Tabela 3">
            <a:extLst>
              <a:ext uri="{FF2B5EF4-FFF2-40B4-BE49-F238E27FC236}">
                <a16:creationId xmlns:a16="http://schemas.microsoft.com/office/drawing/2014/main" id="{3F003871-620D-4106-BA28-36464DA8FF0C}"/>
              </a:ext>
            </a:extLst>
          </p:cNvPr>
          <p:cNvGraphicFramePr>
            <a:graphicFrameLocks noGrp="1"/>
          </p:cNvGraphicFramePr>
          <p:nvPr>
            <p:extLst>
              <p:ext uri="{D42A27DB-BD31-4B8C-83A1-F6EECF244321}">
                <p14:modId xmlns:p14="http://schemas.microsoft.com/office/powerpoint/2010/main" val="3560692235"/>
              </p:ext>
            </p:extLst>
          </p:nvPr>
        </p:nvGraphicFramePr>
        <p:xfrm>
          <a:off x="300038" y="3741738"/>
          <a:ext cx="7076121" cy="2238375"/>
        </p:xfrm>
        <a:graphic>
          <a:graphicData uri="http://schemas.openxmlformats.org/drawingml/2006/table">
            <a:tbl>
              <a:tblPr>
                <a:tableStyleId>{5C22544A-7EE6-4342-B048-85BDC9FD1C3A}</a:tableStyleId>
              </a:tblPr>
              <a:tblGrid>
                <a:gridCol w="806629">
                  <a:extLst>
                    <a:ext uri="{9D8B030D-6E8A-4147-A177-3AD203B41FA5}">
                      <a16:colId xmlns:a16="http://schemas.microsoft.com/office/drawing/2014/main" val="20000"/>
                    </a:ext>
                  </a:extLst>
                </a:gridCol>
                <a:gridCol w="1303464">
                  <a:extLst>
                    <a:ext uri="{9D8B030D-6E8A-4147-A177-3AD203B41FA5}">
                      <a16:colId xmlns:a16="http://schemas.microsoft.com/office/drawing/2014/main" val="20001"/>
                    </a:ext>
                  </a:extLst>
                </a:gridCol>
                <a:gridCol w="3993807">
                  <a:extLst>
                    <a:ext uri="{9D8B030D-6E8A-4147-A177-3AD203B41FA5}">
                      <a16:colId xmlns:a16="http://schemas.microsoft.com/office/drawing/2014/main" val="20002"/>
                    </a:ext>
                  </a:extLst>
                </a:gridCol>
                <a:gridCol w="972221">
                  <a:extLst>
                    <a:ext uri="{9D8B030D-6E8A-4147-A177-3AD203B41FA5}">
                      <a16:colId xmlns:a16="http://schemas.microsoft.com/office/drawing/2014/main" val="20003"/>
                    </a:ext>
                  </a:extLst>
                </a:gridCol>
              </a:tblGrid>
              <a:tr h="143971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LWP_07.01</a:t>
                      </a:r>
                    </a:p>
                  </a:txBody>
                  <a:tcPr marL="9526" marR="9526" marT="9530"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Uporządkowanie i poprawa infrastruktury związanej z gospodarką ściekową na obszarze gminy poza aglomeracjami</a:t>
                      </a:r>
                    </a:p>
                  </a:txBody>
                  <a:tcPr marL="9526" marR="9526" marT="9530"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Realizacja działań wynikających z opracowania powstałego w ramach działania LWP_06.03, w tym m.in.:</a:t>
                      </a:r>
                      <a:b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b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 Budowa/modernizacja oczyszczalni ścieków</a:t>
                      </a:r>
                      <a:b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b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 Budowa/modernizacja sieci kanalizacyjnej</a:t>
                      </a:r>
                      <a:b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b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 Programy wsparcia finansowego budowy indywidualnych systemów oczyszczania ścieków</a:t>
                      </a:r>
                      <a:b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b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 Programy wsparcia finansowego budowy i remont bezodpływowych zbiorników na ścieki</a:t>
                      </a:r>
                    </a:p>
                  </a:txBody>
                  <a:tcPr marL="9526" marR="9526" marT="9530"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techniczne</a:t>
                      </a:r>
                    </a:p>
                  </a:txBody>
                  <a:tcPr marL="9526" marR="9526" marT="9530" marB="0" anchor="ctr"/>
                </a:tc>
                <a:extLst>
                  <a:ext uri="{0D108BD9-81ED-4DB2-BD59-A6C34878D82A}">
                    <a16:rowId xmlns:a16="http://schemas.microsoft.com/office/drawing/2014/main" val="10000"/>
                  </a:ext>
                </a:extLst>
              </a:tr>
              <a:tr h="7986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a:ln>
                            <a:noFill/>
                          </a:ln>
                          <a:solidFill>
                            <a:schemeClr val="accent1">
                              <a:lumMod val="75000"/>
                            </a:schemeClr>
                          </a:solidFill>
                          <a:effectLst/>
                          <a:latin typeface="Roboto" panose="02000000000000000000" pitchFamily="2" charset="0"/>
                          <a:ea typeface="+mn-ea"/>
                          <a:cs typeface="Arial" panose="020B0604020202020204" pitchFamily="34" charset="0"/>
                        </a:rPr>
                        <a:t>LWP_09.01</a:t>
                      </a:r>
                    </a:p>
                  </a:txBody>
                  <a:tcPr marL="9526" marR="9526" marT="9530"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a:ln>
                            <a:noFill/>
                          </a:ln>
                          <a:solidFill>
                            <a:schemeClr val="accent1">
                              <a:lumMod val="75000"/>
                            </a:schemeClr>
                          </a:solidFill>
                          <a:effectLst/>
                          <a:latin typeface="Roboto" panose="02000000000000000000" pitchFamily="2" charset="0"/>
                          <a:ea typeface="+mn-ea"/>
                          <a:cs typeface="Arial" panose="020B0604020202020204" pitchFamily="34" charset="0"/>
                        </a:rPr>
                        <a:t>Kontrola gospodarowania wodami oraz przeglądy pozwoleń wodnoprawnych</a:t>
                      </a:r>
                    </a:p>
                  </a:txBody>
                  <a:tcPr marL="9526" marR="9526" marT="9530"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Kontrola przestrzegania warunków ustalonych w decyzjach i korzystania z wód w ramach procedury kontroli gospodarowania wodami (na podstawie art. 334 </a:t>
                      </a:r>
                      <a:r>
                        <a:rPr kumimoji="0" lang="pl-PL" sz="1000" b="0" i="0" u="none" strike="noStrike" kern="1200" cap="none" normalizeH="0" baseline="0" dirty="0" err="1">
                          <a:ln>
                            <a:noFill/>
                          </a:ln>
                          <a:solidFill>
                            <a:schemeClr val="accent1">
                              <a:lumMod val="75000"/>
                            </a:schemeClr>
                          </a:solidFill>
                          <a:effectLst/>
                          <a:latin typeface="Roboto" panose="02000000000000000000" pitchFamily="2" charset="0"/>
                          <a:ea typeface="+mn-ea"/>
                          <a:cs typeface="Arial" panose="020B0604020202020204" pitchFamily="34" charset="0"/>
                        </a:rPr>
                        <a:t>pr.w</a:t>
                      </a: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 oraz wykonanie przeglądów pozwoleń wodnoprawnych (na podstawie art. 416 </a:t>
                      </a:r>
                      <a:r>
                        <a:rPr kumimoji="0" lang="pl-PL" sz="1000" b="0" i="0" u="none" strike="noStrike" kern="1200" cap="none" normalizeH="0" baseline="0" dirty="0" err="1">
                          <a:ln>
                            <a:noFill/>
                          </a:ln>
                          <a:solidFill>
                            <a:schemeClr val="accent1">
                              <a:lumMod val="75000"/>
                            </a:schemeClr>
                          </a:solidFill>
                          <a:effectLst/>
                          <a:latin typeface="Roboto" panose="02000000000000000000" pitchFamily="2" charset="0"/>
                          <a:ea typeface="+mn-ea"/>
                          <a:cs typeface="Arial" panose="020B0604020202020204" pitchFamily="34" charset="0"/>
                        </a:rPr>
                        <a:t>pr.w</a:t>
                      </a: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a:t>
                      </a:r>
                    </a:p>
                  </a:txBody>
                  <a:tcPr marL="9526" marR="9526" marT="9530"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10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nietechniczne</a:t>
                      </a:r>
                    </a:p>
                  </a:txBody>
                  <a:tcPr marL="9526" marR="9526" marT="9530" marB="0" anchor="ctr"/>
                </a:tc>
                <a:extLst>
                  <a:ext uri="{0D108BD9-81ED-4DB2-BD59-A6C34878D82A}">
                    <a16:rowId xmlns:a16="http://schemas.microsoft.com/office/drawing/2014/main" val="10001"/>
                  </a:ext>
                </a:extLst>
              </a:tr>
            </a:tbl>
          </a:graphicData>
        </a:graphic>
      </p:graphicFrame>
      <p:pic>
        <p:nvPicPr>
          <p:cNvPr id="3" name="Obraz 2">
            <a:extLst>
              <a:ext uri="{FF2B5EF4-FFF2-40B4-BE49-F238E27FC236}">
                <a16:creationId xmlns:a16="http://schemas.microsoft.com/office/drawing/2014/main" id="{100CDA98-49F6-44C2-A7BA-3CCDD107AFB6}"/>
              </a:ext>
            </a:extLst>
          </p:cNvPr>
          <p:cNvPicPr>
            <a:picLocks noChangeAspect="1"/>
          </p:cNvPicPr>
          <p:nvPr/>
        </p:nvPicPr>
        <p:blipFill>
          <a:blip r:embed="rId5"/>
          <a:stretch>
            <a:fillRect/>
          </a:stretch>
        </p:blipFill>
        <p:spPr>
          <a:xfrm>
            <a:off x="7400369" y="1360009"/>
            <a:ext cx="4573072" cy="381143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Obraz 7">
            <a:extLst>
              <a:ext uri="{FF2B5EF4-FFF2-40B4-BE49-F238E27FC236}">
                <a16:creationId xmlns:a16="http://schemas.microsoft.com/office/drawing/2014/main" id="{D4AAF8BC-54EA-4837-A695-A033A5A3B5E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Obraz 9">
            <a:extLst>
              <a:ext uri="{FF2B5EF4-FFF2-40B4-BE49-F238E27FC236}">
                <a16:creationId xmlns:a16="http://schemas.microsoft.com/office/drawing/2014/main" id="{9BBAF459-EDCB-49CC-B0A0-3FA3E372C0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pole tekstowe 1">
            <a:extLst>
              <a:ext uri="{FF2B5EF4-FFF2-40B4-BE49-F238E27FC236}">
                <a16:creationId xmlns:a16="http://schemas.microsoft.com/office/drawing/2014/main" id="{EC85DFD0-E362-4601-89E1-D132E9DB246E}"/>
              </a:ext>
            </a:extLst>
          </p:cNvPr>
          <p:cNvSpPr txBox="1">
            <a:spLocks noChangeArrowheads="1"/>
          </p:cNvSpPr>
          <p:nvPr/>
        </p:nvSpPr>
        <p:spPr bwMode="auto">
          <a:xfrm>
            <a:off x="257175" y="904875"/>
            <a:ext cx="105235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pl-PL" altLang="pl-PL" sz="1800" b="1">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 region wodny Środkowej Wisły – Jezioro Łąckie Duże</a:t>
            </a:r>
          </a:p>
        </p:txBody>
      </p:sp>
      <p:sp>
        <p:nvSpPr>
          <p:cNvPr id="35881" name="pole tekstowe 5">
            <a:extLst>
              <a:ext uri="{FF2B5EF4-FFF2-40B4-BE49-F238E27FC236}">
                <a16:creationId xmlns:a16="http://schemas.microsoft.com/office/drawing/2014/main" id="{6F2CCF02-ADA1-4B85-833E-1CB2AB9FBC8F}"/>
              </a:ext>
            </a:extLst>
          </p:cNvPr>
          <p:cNvSpPr txBox="1">
            <a:spLocks noChangeArrowheads="1"/>
          </p:cNvSpPr>
          <p:nvPr/>
        </p:nvSpPr>
        <p:spPr bwMode="auto">
          <a:xfrm>
            <a:off x="257175" y="1306513"/>
            <a:ext cx="7600950" cy="246062"/>
          </a:xfrm>
          <a:prstGeom prst="rect">
            <a:avLst/>
          </a:prstGeom>
          <a:noFill/>
          <a:ln w="25400">
            <a:solidFill>
              <a:schemeClr val="accent4"/>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300"/>
              </a:spcBef>
              <a:spcAft>
                <a:spcPts val="300"/>
              </a:spcAft>
              <a:buFontTx/>
              <a:buNone/>
            </a:pPr>
            <a:r>
              <a:rPr lang="pl-PL" altLang="pl-PL" sz="1000" b="1">
                <a:solidFill>
                  <a:srgbClr val="2F5597"/>
                </a:solidFill>
                <a:latin typeface="Roboto" panose="02000000000000000000" pitchFamily="2" charset="0"/>
                <a:ea typeface="Roboto" panose="02000000000000000000" pitchFamily="2" charset="0"/>
                <a:cs typeface="Roboto" panose="02000000000000000000" pitchFamily="2" charset="0"/>
              </a:rPr>
              <a:t>Działania uzupełniające: 4 działania uzupełniające, 1 techniczne oraz 3 nietechniczne</a:t>
            </a:r>
          </a:p>
        </p:txBody>
      </p:sp>
      <p:graphicFrame>
        <p:nvGraphicFramePr>
          <p:cNvPr id="14" name="Group 554">
            <a:extLst>
              <a:ext uri="{FF2B5EF4-FFF2-40B4-BE49-F238E27FC236}">
                <a16:creationId xmlns:a16="http://schemas.microsoft.com/office/drawing/2014/main" id="{81F506A2-1DE0-4D88-9BEF-E2B1645321D1}"/>
              </a:ext>
            </a:extLst>
          </p:cNvPr>
          <p:cNvGraphicFramePr>
            <a:graphicFrameLocks noGrp="1"/>
          </p:cNvGraphicFramePr>
          <p:nvPr>
            <p:extLst>
              <p:ext uri="{D42A27DB-BD31-4B8C-83A1-F6EECF244321}">
                <p14:modId xmlns:p14="http://schemas.microsoft.com/office/powerpoint/2010/main" val="3405562851"/>
              </p:ext>
            </p:extLst>
          </p:nvPr>
        </p:nvGraphicFramePr>
        <p:xfrm>
          <a:off x="7853363" y="4968214"/>
          <a:ext cx="3328988" cy="334962"/>
        </p:xfrm>
        <a:graphic>
          <a:graphicData uri="http://schemas.openxmlformats.org/drawingml/2006/table">
            <a:tbl>
              <a:tblPr/>
              <a:tblGrid>
                <a:gridCol w="3328988">
                  <a:extLst>
                    <a:ext uri="{9D8B030D-6E8A-4147-A177-3AD203B41FA5}">
                      <a16:colId xmlns:a16="http://schemas.microsoft.com/office/drawing/2014/main" val="20000"/>
                    </a:ext>
                  </a:extLst>
                </a:gridCol>
              </a:tblGrid>
              <a:tr h="334962">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pl-PL"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rPr>
                        <a:t>Obszary chronione w zlewni – prezentowany przykład</a:t>
                      </a:r>
                      <a:endParaRPr kumimoji="0" lang="en-US" altLang="pl-PL" sz="800" b="0" i="0" u="none" strike="noStrike" cap="none" normalizeH="0" baseline="0" dirty="0">
                        <a:ln>
                          <a:noFill/>
                        </a:ln>
                        <a:solidFill>
                          <a:srgbClr val="2F5597"/>
                        </a:solidFill>
                        <a:effectLst/>
                        <a:latin typeface="Roboto" panose="02000000000000000000" pitchFamily="2" charset="0"/>
                        <a:ea typeface="Roboto" panose="02000000000000000000" pitchFamily="2" charset="0"/>
                        <a:cs typeface="Calibri" panose="020F0502020204030204" pitchFamily="34" charset="0"/>
                      </a:endParaRPr>
                    </a:p>
                  </a:txBody>
                  <a:tcPr marL="91451" marR="91451" marT="45645" marB="4564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 name="Tabela 4">
            <a:extLst>
              <a:ext uri="{FF2B5EF4-FFF2-40B4-BE49-F238E27FC236}">
                <a16:creationId xmlns:a16="http://schemas.microsoft.com/office/drawing/2014/main" id="{0F4D9865-3ACF-42CF-B545-A944FC84CA55}"/>
              </a:ext>
            </a:extLst>
          </p:cNvPr>
          <p:cNvGraphicFramePr>
            <a:graphicFrameLocks noGrp="1"/>
          </p:cNvGraphicFramePr>
          <p:nvPr>
            <p:extLst>
              <p:ext uri="{D42A27DB-BD31-4B8C-83A1-F6EECF244321}">
                <p14:modId xmlns:p14="http://schemas.microsoft.com/office/powerpoint/2010/main" val="3177483446"/>
              </p:ext>
            </p:extLst>
          </p:nvPr>
        </p:nvGraphicFramePr>
        <p:xfrm>
          <a:off x="257175" y="1624013"/>
          <a:ext cx="7596188" cy="4546600"/>
        </p:xfrm>
        <a:graphic>
          <a:graphicData uri="http://schemas.openxmlformats.org/drawingml/2006/table">
            <a:tbl>
              <a:tblPr>
                <a:tableStyleId>{5C22544A-7EE6-4342-B048-85BDC9FD1C3A}</a:tableStyleId>
              </a:tblPr>
              <a:tblGrid>
                <a:gridCol w="792090">
                  <a:extLst>
                    <a:ext uri="{9D8B030D-6E8A-4147-A177-3AD203B41FA5}">
                      <a16:colId xmlns:a16="http://schemas.microsoft.com/office/drawing/2014/main" val="20000"/>
                    </a:ext>
                  </a:extLst>
                </a:gridCol>
                <a:gridCol w="1227316">
                  <a:extLst>
                    <a:ext uri="{9D8B030D-6E8A-4147-A177-3AD203B41FA5}">
                      <a16:colId xmlns:a16="http://schemas.microsoft.com/office/drawing/2014/main" val="20001"/>
                    </a:ext>
                  </a:extLst>
                </a:gridCol>
                <a:gridCol w="4629159">
                  <a:extLst>
                    <a:ext uri="{9D8B030D-6E8A-4147-A177-3AD203B41FA5}">
                      <a16:colId xmlns:a16="http://schemas.microsoft.com/office/drawing/2014/main" val="20002"/>
                    </a:ext>
                  </a:extLst>
                </a:gridCol>
                <a:gridCol w="947623">
                  <a:extLst>
                    <a:ext uri="{9D8B030D-6E8A-4147-A177-3AD203B41FA5}">
                      <a16:colId xmlns:a16="http://schemas.microsoft.com/office/drawing/2014/main" val="20003"/>
                    </a:ext>
                  </a:extLst>
                </a:gridCol>
              </a:tblGrid>
              <a:tr h="129965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LWC_09.01</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Realizacja działań naprawczych dla obszarów chronionych w zakresie dopływu zanieczyszczeń</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Rozpoznanie zasadności, a w przypadku jej  stwierdzenia wprowadzenie do ustanawianych PO/PZO działań ograniczających wpływ presji zrzutów lub/oraz presji na elementy fizykochemiczne zgodnie ze wskazaniami do działań naprawczych dla obszarów przyrodniczych poprzez likwidację zrzutów lub poprawę skuteczności oczyszczania, spowalnianie dopływu zanieczyszczeń do wód powierzchniowych poprzez m.in. retencję w rowach, lasach, na gruntach ornych, budowę zbiorników retencyjnych na wody opadowe, odtwarzanie mokradeł, tworzenie polderów oraz poprzez tworzenie stref buforowych (zgodnie z celami środowiskowymi dla obszaru chronionego, adekwatnie do natężenia istniejącej presji) (Gostynińsko-Włocławski Park Krajobrazowy)</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nietechniczne</a:t>
                      </a:r>
                    </a:p>
                  </a:txBody>
                  <a:tcPr marL="8179" marR="8179" marT="8179" marB="0" anchor="ctr"/>
                </a:tc>
                <a:extLst>
                  <a:ext uri="{0D108BD9-81ED-4DB2-BD59-A6C34878D82A}">
                    <a16:rowId xmlns:a16="http://schemas.microsoft.com/office/drawing/2014/main" val="10000"/>
                  </a:ext>
                </a:extLst>
              </a:tr>
              <a:tr h="114638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a:ln>
                            <a:noFill/>
                          </a:ln>
                          <a:solidFill>
                            <a:schemeClr val="accent1">
                              <a:lumMod val="75000"/>
                            </a:schemeClr>
                          </a:solidFill>
                          <a:effectLst/>
                          <a:latin typeface="Roboto" panose="02000000000000000000" pitchFamily="2" charset="0"/>
                          <a:ea typeface="+mn-ea"/>
                          <a:cs typeface="Arial" panose="020B0604020202020204" pitchFamily="34" charset="0"/>
                        </a:rPr>
                        <a:t>LWHM_01.02</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Aktywne kształtowanie stref buforowych w pasie 15 m od linii brzegowej jezior</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Tworzenie strefy buforowej dla ograniczenia spływu biogenów i zawiesin ze zlewni. Szczególnie istotne w zlewniach intensywnie użytkowanych rolniczo. Ograniczenie zamulania oraz redukcja dopływu biogenów.</a:t>
                      </a:r>
                      <a:b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b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Utworzenie płatów nieużytkowanej roślinności jako ostoi różnorodności biologicznej. W przypadku właścicieli gruntów przybrzeżnych działanie realizowane w formie zaleceń przekazywanych w ramach akcji edukacyjnych dot. realizacji Programu Azotanowego. Zachęcanie </a:t>
                      </a:r>
                      <a:r>
                        <a:rPr kumimoji="0" lang="pl-PL" sz="900" b="0" i="0" u="none" strike="noStrike" kern="1200" cap="none" normalizeH="0" baseline="0" dirty="0" err="1">
                          <a:ln>
                            <a:noFill/>
                          </a:ln>
                          <a:solidFill>
                            <a:schemeClr val="accent1">
                              <a:lumMod val="75000"/>
                            </a:schemeClr>
                          </a:solidFill>
                          <a:effectLst/>
                          <a:latin typeface="Roboto" panose="02000000000000000000" pitchFamily="2" charset="0"/>
                          <a:ea typeface="+mn-ea"/>
                          <a:cs typeface="Arial" panose="020B0604020202020204" pitchFamily="34" charset="0"/>
                        </a:rPr>
                        <a:t>właścieieli</a:t>
                      </a: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 gruntów rolnych sąsiadujących z jeziorami do utrzymywania/tworzenia stref buforowych.</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a:ln>
                            <a:noFill/>
                          </a:ln>
                          <a:solidFill>
                            <a:schemeClr val="accent1">
                              <a:lumMod val="75000"/>
                            </a:schemeClr>
                          </a:solidFill>
                          <a:effectLst/>
                          <a:latin typeface="Roboto" panose="02000000000000000000" pitchFamily="2" charset="0"/>
                          <a:ea typeface="+mn-ea"/>
                          <a:cs typeface="Arial" panose="020B0604020202020204" pitchFamily="34" charset="0"/>
                        </a:rPr>
                        <a:t>techniczne</a:t>
                      </a:r>
                    </a:p>
                  </a:txBody>
                  <a:tcPr marL="8179" marR="8179" marT="8179" marB="0" anchor="ctr"/>
                </a:tc>
                <a:extLst>
                  <a:ext uri="{0D108BD9-81ED-4DB2-BD59-A6C34878D82A}">
                    <a16:rowId xmlns:a16="http://schemas.microsoft.com/office/drawing/2014/main" val="10001"/>
                  </a:ext>
                </a:extLst>
              </a:tr>
              <a:tr h="86190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a:ln>
                            <a:noFill/>
                          </a:ln>
                          <a:solidFill>
                            <a:schemeClr val="accent1">
                              <a:lumMod val="75000"/>
                            </a:schemeClr>
                          </a:solidFill>
                          <a:effectLst/>
                          <a:latin typeface="Roboto" panose="02000000000000000000" pitchFamily="2" charset="0"/>
                          <a:ea typeface="+mn-ea"/>
                          <a:cs typeface="Arial" panose="020B0604020202020204" pitchFamily="34" charset="0"/>
                        </a:rPr>
                        <a:t>LWP_06.03</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a:ln>
                            <a:noFill/>
                          </a:ln>
                          <a:solidFill>
                            <a:schemeClr val="accent1">
                              <a:lumMod val="75000"/>
                            </a:schemeClr>
                          </a:solidFill>
                          <a:effectLst/>
                          <a:latin typeface="Roboto" panose="02000000000000000000" pitchFamily="2" charset="0"/>
                          <a:ea typeface="+mn-ea"/>
                          <a:cs typeface="Arial" panose="020B0604020202020204" pitchFamily="34" charset="0"/>
                        </a:rPr>
                        <a:t>Analizy techniczno-ekonomiczne gospodarowania ściekami w obszarze gminy poza aglomeracjami</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Przygotowanie analizy techniczno-ekonomicznej gospodarowania ściekami w obszarze niezurbanizowanym na obszarze gminy w celu ograniczenia dopływu zanieczyszczeń komunalnych do wód.</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a:ln>
                            <a:noFill/>
                          </a:ln>
                          <a:solidFill>
                            <a:schemeClr val="accent1">
                              <a:lumMod val="75000"/>
                            </a:schemeClr>
                          </a:solidFill>
                          <a:effectLst/>
                          <a:latin typeface="Roboto" panose="02000000000000000000" pitchFamily="2" charset="0"/>
                          <a:ea typeface="+mn-ea"/>
                          <a:cs typeface="Arial" panose="020B0604020202020204" pitchFamily="34" charset="0"/>
                        </a:rPr>
                        <a:t>nietechniczne</a:t>
                      </a:r>
                    </a:p>
                  </a:txBody>
                  <a:tcPr marL="8179" marR="8179" marT="8179" marB="0" anchor="ctr"/>
                </a:tc>
                <a:extLst>
                  <a:ext uri="{0D108BD9-81ED-4DB2-BD59-A6C34878D82A}">
                    <a16:rowId xmlns:a16="http://schemas.microsoft.com/office/drawing/2014/main" val="10002"/>
                  </a:ext>
                </a:extLst>
              </a:tr>
              <a:tr h="12386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a:ln>
                            <a:noFill/>
                          </a:ln>
                          <a:solidFill>
                            <a:schemeClr val="accent1">
                              <a:lumMod val="75000"/>
                            </a:schemeClr>
                          </a:solidFill>
                          <a:effectLst/>
                          <a:latin typeface="Roboto" panose="02000000000000000000" pitchFamily="2" charset="0"/>
                          <a:ea typeface="+mn-ea"/>
                          <a:cs typeface="Arial" panose="020B0604020202020204" pitchFamily="34" charset="0"/>
                        </a:rPr>
                        <a:t>LWP_08.01</a:t>
                      </a: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Weryfikacja programu ochrony środowiska pod kątem poprawy efektywności ograniczania dopływu zanieczyszczeń do </a:t>
                      </a:r>
                      <a:r>
                        <a:rPr kumimoji="0" lang="pl-PL" sz="900" b="0" i="0" u="none" strike="noStrike" kern="1200" cap="none" normalizeH="0" baseline="0" dirty="0" err="1">
                          <a:ln>
                            <a:noFill/>
                          </a:ln>
                          <a:solidFill>
                            <a:schemeClr val="accent1">
                              <a:lumMod val="75000"/>
                            </a:schemeClr>
                          </a:solidFill>
                          <a:effectLst/>
                          <a:latin typeface="Roboto" panose="02000000000000000000" pitchFamily="2" charset="0"/>
                          <a:ea typeface="+mn-ea"/>
                          <a:cs typeface="Arial" panose="020B0604020202020204" pitchFamily="34" charset="0"/>
                        </a:rPr>
                        <a:t>jcwp</a:t>
                      </a:r>
                      <a:endPar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endParaRP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Weryfikacja Programu Ochrony Środowiska w celu ograniczenia emisji zanieczyszczeń do powietrza substancji będących czynnikami presji w wodzie oraz redukcji dopływu substancji priorytetowych ze zlewni do </a:t>
                      </a:r>
                      <a:r>
                        <a:rPr kumimoji="0" lang="pl-PL" sz="900" b="0" i="0" u="none" strike="noStrike" kern="1200" cap="none" normalizeH="0" baseline="0" dirty="0" err="1">
                          <a:ln>
                            <a:noFill/>
                          </a:ln>
                          <a:solidFill>
                            <a:schemeClr val="accent1">
                              <a:lumMod val="75000"/>
                            </a:schemeClr>
                          </a:solidFill>
                          <a:effectLst/>
                          <a:latin typeface="Roboto" panose="02000000000000000000" pitchFamily="2" charset="0"/>
                          <a:ea typeface="+mn-ea"/>
                          <a:cs typeface="Arial" panose="020B0604020202020204" pitchFamily="34" charset="0"/>
                        </a:rPr>
                        <a:t>jcwp</a:t>
                      </a:r>
                      <a:endPar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endParaRPr>
                    </a:p>
                  </a:txBody>
                  <a:tcPr marL="8179" marR="8179" marT="8179" marB="0" anchor="ct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l-PL" sz="900" b="0" i="0" u="none" strike="noStrike" kern="1200" cap="none" normalizeH="0" baseline="0" dirty="0">
                          <a:ln>
                            <a:noFill/>
                          </a:ln>
                          <a:solidFill>
                            <a:schemeClr val="accent1">
                              <a:lumMod val="75000"/>
                            </a:schemeClr>
                          </a:solidFill>
                          <a:effectLst/>
                          <a:latin typeface="Roboto" panose="02000000000000000000" pitchFamily="2" charset="0"/>
                          <a:ea typeface="+mn-ea"/>
                          <a:cs typeface="Arial" panose="020B0604020202020204" pitchFamily="34" charset="0"/>
                        </a:rPr>
                        <a:t>nietechniczne</a:t>
                      </a:r>
                    </a:p>
                  </a:txBody>
                  <a:tcPr marL="8179" marR="8179" marT="8179" marB="0" anchor="ctr"/>
                </a:tc>
                <a:extLst>
                  <a:ext uri="{0D108BD9-81ED-4DB2-BD59-A6C34878D82A}">
                    <a16:rowId xmlns:a16="http://schemas.microsoft.com/office/drawing/2014/main" val="10003"/>
                  </a:ext>
                </a:extLst>
              </a:tr>
            </a:tbl>
          </a:graphicData>
        </a:graphic>
      </p:graphicFrame>
      <p:pic>
        <p:nvPicPr>
          <p:cNvPr id="3" name="Obraz 2">
            <a:extLst>
              <a:ext uri="{FF2B5EF4-FFF2-40B4-BE49-F238E27FC236}">
                <a16:creationId xmlns:a16="http://schemas.microsoft.com/office/drawing/2014/main" id="{47A0C2FB-1725-4A35-B6ED-5C69B0A4CB8C}"/>
              </a:ext>
            </a:extLst>
          </p:cNvPr>
          <p:cNvPicPr>
            <a:picLocks noChangeAspect="1"/>
          </p:cNvPicPr>
          <p:nvPr/>
        </p:nvPicPr>
        <p:blipFill>
          <a:blip r:embed="rId5"/>
          <a:stretch>
            <a:fillRect/>
          </a:stretch>
        </p:blipFill>
        <p:spPr>
          <a:xfrm>
            <a:off x="7853363" y="1598613"/>
            <a:ext cx="4158187" cy="346564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F051EE3-C07C-49D6-B895-9572B59AB998}"/>
              </a:ext>
            </a:extLst>
          </p:cNvPr>
          <p:cNvPicPr>
            <a:picLocks noChangeAspect="1"/>
          </p:cNvPicPr>
          <p:nvPr/>
        </p:nvPicPr>
        <p:blipFill>
          <a:blip r:embed="rId3"/>
          <a:stretch>
            <a:fillRect/>
          </a:stretch>
        </p:blipFill>
        <p:spPr>
          <a:xfrm>
            <a:off x="5623215" y="1655763"/>
            <a:ext cx="4772066" cy="3977283"/>
          </a:xfrm>
          <a:prstGeom prst="rect">
            <a:avLst/>
          </a:prstGeom>
        </p:spPr>
      </p:pic>
      <p:pic>
        <p:nvPicPr>
          <p:cNvPr id="37890" name="Obraz 7">
            <a:extLst>
              <a:ext uri="{FF2B5EF4-FFF2-40B4-BE49-F238E27FC236}">
                <a16:creationId xmlns:a16="http://schemas.microsoft.com/office/drawing/2014/main" id="{F0C1DBB0-AC97-41B1-BBD5-A55152F1CE5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176963"/>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Obraz 9">
            <a:extLst>
              <a:ext uri="{FF2B5EF4-FFF2-40B4-BE49-F238E27FC236}">
                <a16:creationId xmlns:a16="http://schemas.microsoft.com/office/drawing/2014/main" id="{1E54F5FF-C0A1-424B-84FF-7AAF13E1063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pole tekstowe 1">
            <a:extLst>
              <a:ext uri="{FF2B5EF4-FFF2-40B4-BE49-F238E27FC236}">
                <a16:creationId xmlns:a16="http://schemas.microsoft.com/office/drawing/2014/main" id="{CF56E774-6AF6-41B4-BECB-C295FC502FCE}"/>
              </a:ext>
            </a:extLst>
          </p:cNvPr>
          <p:cNvSpPr txBox="1">
            <a:spLocks noChangeArrowheads="1"/>
          </p:cNvSpPr>
          <p:nvPr/>
        </p:nvSpPr>
        <p:spPr bwMode="auto">
          <a:xfrm>
            <a:off x="257175" y="868363"/>
            <a:ext cx="105235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pl-PL" altLang="pl-PL" sz="1800" b="1" dirty="0">
                <a:solidFill>
                  <a:srgbClr val="2F5597"/>
                </a:solidFill>
                <a:latin typeface="Roboto" panose="02000000000000000000" pitchFamily="2" charset="0"/>
                <a:ea typeface="Roboto" panose="02000000000000000000" pitchFamily="2" charset="0"/>
                <a:cs typeface="Times New Roman" panose="02020603050405020304" pitchFamily="18" charset="0"/>
              </a:rPr>
              <a:t>Zestawy działań jcwp – region wodny Środkowej Wisły – jezioro Łąckie Duże</a:t>
            </a:r>
          </a:p>
        </p:txBody>
      </p:sp>
      <p:sp>
        <p:nvSpPr>
          <p:cNvPr id="35881" name="pole tekstowe 5">
            <a:extLst>
              <a:ext uri="{FF2B5EF4-FFF2-40B4-BE49-F238E27FC236}">
                <a16:creationId xmlns:a16="http://schemas.microsoft.com/office/drawing/2014/main" id="{16151E58-003B-41B1-9CA8-4635F48D83F7}"/>
              </a:ext>
            </a:extLst>
          </p:cNvPr>
          <p:cNvSpPr txBox="1">
            <a:spLocks noChangeArrowheads="1"/>
          </p:cNvSpPr>
          <p:nvPr/>
        </p:nvSpPr>
        <p:spPr bwMode="auto">
          <a:xfrm>
            <a:off x="257175" y="1306513"/>
            <a:ext cx="7600950" cy="277812"/>
          </a:xfrm>
          <a:prstGeom prst="rect">
            <a:avLst/>
          </a:prstGeom>
          <a:noFill/>
          <a:ln w="25400">
            <a:solidFill>
              <a:schemeClr val="accent4"/>
            </a:solidFill>
            <a:miter lim="800000"/>
            <a:headEnd/>
            <a:tailEnd/>
          </a:ln>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ts val="300"/>
              </a:spcBef>
              <a:spcAft>
                <a:spcPts val="300"/>
              </a:spcAft>
              <a:defRPr/>
            </a:pPr>
            <a:r>
              <a:rPr lang="pl-PL" altLang="pl-PL" sz="1200" b="1" dirty="0">
                <a:solidFill>
                  <a:srgbClr val="2F5597"/>
                </a:solidFill>
                <a:latin typeface="Roboto" panose="02000000000000000000" pitchFamily="2" charset="0"/>
                <a:ea typeface="Roboto" panose="02000000000000000000" pitchFamily="2" charset="0"/>
              </a:rPr>
              <a:t>Działanie </a:t>
            </a:r>
            <a:r>
              <a:rPr lang="pl-PL" sz="1200" b="1" dirty="0">
                <a:solidFill>
                  <a:srgbClr val="2F5597"/>
                </a:solidFill>
                <a:latin typeface="Roboto" panose="02000000000000000000" pitchFamily="2" charset="0"/>
                <a:ea typeface="Roboto" panose="02000000000000000000" pitchFamily="2" charset="0"/>
              </a:rPr>
              <a:t>LWHM_01.02 - Aktywne kształtowanie stref buforowych w pasie 15 m od linii brzegowej jezior</a:t>
            </a:r>
          </a:p>
        </p:txBody>
      </p:sp>
      <p:sp>
        <p:nvSpPr>
          <p:cNvPr id="9" name="pole tekstowe 8">
            <a:extLst>
              <a:ext uri="{FF2B5EF4-FFF2-40B4-BE49-F238E27FC236}">
                <a16:creationId xmlns:a16="http://schemas.microsoft.com/office/drawing/2014/main" id="{DA6731A0-F14B-41A4-AE0E-BC0F664E4594}"/>
              </a:ext>
            </a:extLst>
          </p:cNvPr>
          <p:cNvSpPr txBox="1"/>
          <p:nvPr/>
        </p:nvSpPr>
        <p:spPr>
          <a:xfrm>
            <a:off x="268288" y="2206625"/>
            <a:ext cx="4994275" cy="3062377"/>
          </a:xfrm>
          <a:prstGeom prst="rect">
            <a:avLst/>
          </a:prstGeom>
          <a:noFill/>
        </p:spPr>
        <p:txBody>
          <a:bodyPr>
            <a:spAutoFit/>
          </a:bodyPr>
          <a:lstStyle/>
          <a:p>
            <a:pPr algn="ctr" defTabSz="914400" eaLnBrk="1" fontAlgn="ctr" hangingPunct="1">
              <a:defRPr/>
            </a:pPr>
            <a:r>
              <a:rPr lang="pl-PL" sz="1300" b="1" dirty="0">
                <a:solidFill>
                  <a:schemeClr val="accent1">
                    <a:lumMod val="75000"/>
                  </a:schemeClr>
                </a:solidFill>
                <a:latin typeface="Roboto" panose="02000000000000000000" pitchFamily="2" charset="0"/>
              </a:rPr>
              <a:t>350m strefy buforowej </a:t>
            </a:r>
          </a:p>
          <a:p>
            <a:pPr algn="ctr" defTabSz="914400" eaLnBrk="1" fontAlgn="ctr" hangingPunct="1">
              <a:defRPr/>
            </a:pPr>
            <a:endParaRPr lang="pl-PL" sz="1200" b="1" dirty="0">
              <a:solidFill>
                <a:schemeClr val="accent1">
                  <a:lumMod val="75000"/>
                </a:schemeClr>
              </a:solidFill>
              <a:latin typeface="Roboto" panose="02000000000000000000" pitchFamily="2" charset="0"/>
            </a:endParaRPr>
          </a:p>
          <a:p>
            <a:pPr algn="just" defTabSz="914400" eaLnBrk="1" fontAlgn="ctr" hangingPunct="1">
              <a:defRPr/>
            </a:pPr>
            <a:r>
              <a:rPr lang="pl-PL" sz="1300" dirty="0">
                <a:solidFill>
                  <a:schemeClr val="accent1">
                    <a:lumMod val="75000"/>
                  </a:schemeClr>
                </a:solidFill>
                <a:latin typeface="Roboto" panose="02000000000000000000" pitchFamily="2" charset="0"/>
              </a:rPr>
              <a:t>Utworzenie strefy buforowej dla ograniczenia spływu biogenów i zawiesin ze zlewni. </a:t>
            </a:r>
          </a:p>
          <a:p>
            <a:pPr algn="just" defTabSz="914400" eaLnBrk="1" fontAlgn="ctr" hangingPunct="1">
              <a:defRPr/>
            </a:pPr>
            <a:r>
              <a:rPr lang="pl-PL" sz="1300" dirty="0">
                <a:solidFill>
                  <a:schemeClr val="accent1">
                    <a:lumMod val="75000"/>
                  </a:schemeClr>
                </a:solidFill>
                <a:latin typeface="Roboto" panose="02000000000000000000" pitchFamily="2" charset="0"/>
              </a:rPr>
              <a:t>Głównym celem realizacji działania, poza poprawą stanu </a:t>
            </a:r>
            <a:r>
              <a:rPr lang="pl-PL" sz="1300" dirty="0" err="1">
                <a:solidFill>
                  <a:schemeClr val="accent1">
                    <a:lumMod val="75000"/>
                  </a:schemeClr>
                </a:solidFill>
                <a:latin typeface="Roboto" panose="02000000000000000000" pitchFamily="2" charset="0"/>
              </a:rPr>
              <a:t>hydromorfologicznego</a:t>
            </a:r>
            <a:r>
              <a:rPr lang="pl-PL" sz="1300" dirty="0">
                <a:solidFill>
                  <a:schemeClr val="accent1">
                    <a:lumMod val="75000"/>
                  </a:schemeClr>
                </a:solidFill>
                <a:latin typeface="Roboto" panose="02000000000000000000" pitchFamily="2" charset="0"/>
              </a:rPr>
              <a:t>, jest ograniczenie zamulania oraz redukcja dopływu biogenów. Ma to szczególne znaczenie w sytuacji znacznego udziału terenów zabudowanych oraz użytkowanych rolniczo w zlewni oraz ograniczonej wymiany wód.</a:t>
            </a:r>
          </a:p>
          <a:p>
            <a:pPr algn="just" defTabSz="914400" eaLnBrk="1" fontAlgn="ctr" hangingPunct="1">
              <a:defRPr/>
            </a:pPr>
            <a:endParaRPr lang="pl-PL" sz="1300" dirty="0">
              <a:solidFill>
                <a:schemeClr val="accent1">
                  <a:lumMod val="75000"/>
                </a:schemeClr>
              </a:solidFill>
              <a:latin typeface="Roboto" panose="02000000000000000000" pitchFamily="2" charset="0"/>
            </a:endParaRPr>
          </a:p>
          <a:p>
            <a:pPr algn="just" defTabSz="914400" eaLnBrk="1" fontAlgn="ctr" hangingPunct="1">
              <a:defRPr/>
            </a:pPr>
            <a:r>
              <a:rPr lang="pl-PL" sz="1300" dirty="0">
                <a:solidFill>
                  <a:schemeClr val="accent1">
                    <a:lumMod val="75000"/>
                  </a:schemeClr>
                </a:solidFill>
                <a:latin typeface="Roboto" panose="02000000000000000000" pitchFamily="2" charset="0"/>
              </a:rPr>
              <a:t>W przypadku właścicieli gruntów przybrzeżnych działanie realizowane w formie zaleceń przekazywanych w ramach akcji edukacyjnych dot. realizacji Programu Azotanowego. Zachęcanie właścicieli gruntów rolnych sąsiadujących z jeziorami do utrzymywania/tworzenia stref buforowych.</a:t>
            </a:r>
          </a:p>
        </p:txBody>
      </p:sp>
      <p:pic>
        <p:nvPicPr>
          <p:cNvPr id="37896" name="Obraz 11">
            <a:extLst>
              <a:ext uri="{FF2B5EF4-FFF2-40B4-BE49-F238E27FC236}">
                <a16:creationId xmlns:a16="http://schemas.microsoft.com/office/drawing/2014/main" id="{463CEBB2-2156-44C3-8D29-3A51DAF2B9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7628" y="4224337"/>
            <a:ext cx="179705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47711"/>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4" name="Tabela 3"/>
          <p:cNvGraphicFramePr>
            <a:graphicFrameLocks noGrp="1"/>
          </p:cNvGraphicFramePr>
          <p:nvPr/>
        </p:nvGraphicFramePr>
        <p:xfrm>
          <a:off x="333375" y="3023207"/>
          <a:ext cx="4295775" cy="2575249"/>
        </p:xfrm>
        <a:graphic>
          <a:graphicData uri="http://schemas.openxmlformats.org/drawingml/2006/table">
            <a:tbl>
              <a:tblPr firstRow="1" bandRow="1">
                <a:tableStyleId>{5C22544A-7EE6-4342-B048-85BDC9FD1C3A}</a:tableStyleId>
              </a:tblPr>
              <a:tblGrid>
                <a:gridCol w="2933700">
                  <a:extLst>
                    <a:ext uri="{9D8B030D-6E8A-4147-A177-3AD203B41FA5}">
                      <a16:colId xmlns:a16="http://schemas.microsoft.com/office/drawing/2014/main" val="20000"/>
                    </a:ext>
                  </a:extLst>
                </a:gridCol>
                <a:gridCol w="1362075">
                  <a:extLst>
                    <a:ext uri="{9D8B030D-6E8A-4147-A177-3AD203B41FA5}">
                      <a16:colId xmlns:a16="http://schemas.microsoft.com/office/drawing/2014/main" val="20001"/>
                    </a:ext>
                  </a:extLst>
                </a:gridCol>
              </a:tblGrid>
              <a:tr h="424843">
                <a:tc>
                  <a:txBody>
                    <a:bodyPr/>
                    <a:lstStyle/>
                    <a:p>
                      <a:pPr algn="ctr"/>
                      <a:r>
                        <a:rPr lang="pl-PL" sz="1200" dirty="0">
                          <a:solidFill>
                            <a:schemeClr val="bg1"/>
                          </a:solidFill>
                        </a:rPr>
                        <a:t>Liczba jcwpd w RW Środkowej Wisły</a:t>
                      </a:r>
                      <a:endParaRPr lang="pl-PL" sz="1200" b="1" dirty="0">
                        <a:solidFill>
                          <a:schemeClr val="bg1"/>
                        </a:solidFill>
                      </a:endParaRPr>
                    </a:p>
                  </a:txBody>
                  <a:tcPr anchor="ctr">
                    <a:solidFill>
                      <a:srgbClr val="2F558D"/>
                    </a:solidFill>
                  </a:tcPr>
                </a:tc>
                <a:tc>
                  <a:txBody>
                    <a:bodyPr/>
                    <a:lstStyle/>
                    <a:p>
                      <a:pPr algn="ctr"/>
                      <a:r>
                        <a:rPr lang="pl-PL" sz="1200" dirty="0">
                          <a:solidFill>
                            <a:schemeClr val="bg1"/>
                          </a:solidFill>
                        </a:rPr>
                        <a:t>22*</a:t>
                      </a:r>
                      <a:endParaRPr lang="pl-PL" sz="1200" b="1" dirty="0">
                        <a:solidFill>
                          <a:schemeClr val="bg1"/>
                        </a:solidFill>
                      </a:endParaRPr>
                    </a:p>
                  </a:txBody>
                  <a:tcPr anchor="ctr">
                    <a:solidFill>
                      <a:srgbClr val="2F558D"/>
                    </a:solidFill>
                  </a:tcPr>
                </a:tc>
                <a:extLst>
                  <a:ext uri="{0D108BD9-81ED-4DB2-BD59-A6C34878D82A}">
                    <a16:rowId xmlns:a16="http://schemas.microsoft.com/office/drawing/2014/main" val="10000"/>
                  </a:ext>
                </a:extLst>
              </a:tr>
              <a:tr h="370840">
                <a:tc gridSpan="2">
                  <a:txBody>
                    <a:bodyPr/>
                    <a:lstStyle/>
                    <a:p>
                      <a:pPr marL="0" algn="ctr" defTabSz="914400" rtl="0" eaLnBrk="1" latinLnBrk="0" hangingPunct="1"/>
                      <a:r>
                        <a:rPr lang="pl-PL" sz="1200" b="1" kern="1200" dirty="0">
                          <a:solidFill>
                            <a:srgbClr val="2F5597"/>
                          </a:solidFill>
                          <a:latin typeface="+mn-lt"/>
                          <a:ea typeface="+mn-ea"/>
                          <a:cs typeface="+mn-cs"/>
                        </a:rPr>
                        <a:t>Ocena ryzyka (liczba jcwpd)</a:t>
                      </a:r>
                    </a:p>
                  </a:txBody>
                  <a:tcPr anchor="ctr"/>
                </a:tc>
                <a:tc hMerge="1">
                  <a:txBody>
                    <a:bodyPr/>
                    <a:lstStyle/>
                    <a:p>
                      <a:endParaRPr lang="pl-PL"/>
                    </a:p>
                  </a:txBody>
                  <a:tcPr/>
                </a:tc>
                <a:extLst>
                  <a:ext uri="{0D108BD9-81ED-4DB2-BD59-A6C34878D82A}">
                    <a16:rowId xmlns:a16="http://schemas.microsoft.com/office/drawing/2014/main" val="10001"/>
                  </a:ext>
                </a:extLst>
              </a:tr>
              <a:tr h="370840">
                <a:tc>
                  <a:txBody>
                    <a:bodyPr/>
                    <a:lstStyle/>
                    <a:p>
                      <a:pPr algn="ctr"/>
                      <a:r>
                        <a:rPr lang="pl-PL" sz="1200" kern="1200" dirty="0">
                          <a:solidFill>
                            <a:srgbClr val="2F5597"/>
                          </a:solidFill>
                          <a:latin typeface="+mn-lt"/>
                          <a:ea typeface="+mn-ea"/>
                          <a:cs typeface="+mn-cs"/>
                        </a:rPr>
                        <a:t>niezagrożone</a:t>
                      </a:r>
                    </a:p>
                  </a:txBody>
                  <a:tcPr anchor="ctr"/>
                </a:tc>
                <a:tc>
                  <a:txBody>
                    <a:bodyPr/>
                    <a:lstStyle/>
                    <a:p>
                      <a:pPr algn="ctr"/>
                      <a:r>
                        <a:rPr lang="pl-PL" sz="1200" kern="1200" dirty="0">
                          <a:solidFill>
                            <a:srgbClr val="2F5597"/>
                          </a:solidFill>
                          <a:latin typeface="+mn-lt"/>
                          <a:ea typeface="+mn-ea"/>
                          <a:cs typeface="+mn-cs"/>
                        </a:rPr>
                        <a:t>20</a:t>
                      </a:r>
                    </a:p>
                  </a:txBody>
                  <a:tcPr anchor="ctr"/>
                </a:tc>
                <a:extLst>
                  <a:ext uri="{0D108BD9-81ED-4DB2-BD59-A6C34878D82A}">
                    <a16:rowId xmlns:a16="http://schemas.microsoft.com/office/drawing/2014/main" val="10002"/>
                  </a:ext>
                </a:extLst>
              </a:tr>
              <a:tr h="370840">
                <a:tc>
                  <a:txBody>
                    <a:bodyPr/>
                    <a:lstStyle/>
                    <a:p>
                      <a:pPr algn="ctr"/>
                      <a:r>
                        <a:rPr lang="pl-PL" sz="1200" kern="1200" dirty="0">
                          <a:solidFill>
                            <a:srgbClr val="2F5597"/>
                          </a:solidFill>
                          <a:latin typeface="+mn-lt"/>
                          <a:ea typeface="+mn-ea"/>
                          <a:cs typeface="+mn-cs"/>
                        </a:rPr>
                        <a:t>Zagrożone (nr 47 i 64)</a:t>
                      </a:r>
                    </a:p>
                  </a:txBody>
                  <a:tcPr anchor="ctr"/>
                </a:tc>
                <a:tc>
                  <a:txBody>
                    <a:bodyPr/>
                    <a:lstStyle/>
                    <a:p>
                      <a:pPr algn="ctr"/>
                      <a:r>
                        <a:rPr lang="pl-PL" sz="1200" kern="1200" dirty="0">
                          <a:solidFill>
                            <a:srgbClr val="2F5597"/>
                          </a:solidFill>
                          <a:latin typeface="+mn-lt"/>
                          <a:ea typeface="+mn-ea"/>
                          <a:cs typeface="+mn-cs"/>
                        </a:rPr>
                        <a:t>2</a:t>
                      </a:r>
                    </a:p>
                  </a:txBody>
                  <a:tcPr anchor="ctr"/>
                </a:tc>
                <a:extLst>
                  <a:ext uri="{0D108BD9-81ED-4DB2-BD59-A6C34878D82A}">
                    <a16:rowId xmlns:a16="http://schemas.microsoft.com/office/drawing/2014/main" val="10003"/>
                  </a:ext>
                </a:extLst>
              </a:tr>
              <a:tr h="370840">
                <a:tc gridSpan="2">
                  <a:txBody>
                    <a:bodyPr/>
                    <a:lstStyle/>
                    <a:p>
                      <a:pPr algn="ctr"/>
                      <a:r>
                        <a:rPr lang="pl-PL" sz="1200" b="1" kern="1200" dirty="0">
                          <a:solidFill>
                            <a:srgbClr val="2F5597"/>
                          </a:solidFill>
                          <a:latin typeface="+mn-lt"/>
                          <a:ea typeface="+mn-ea"/>
                          <a:cs typeface="+mn-cs"/>
                        </a:rPr>
                        <a:t>Ocena stanu (liczba jcwpd)</a:t>
                      </a:r>
                    </a:p>
                  </a:txBody>
                  <a:tcPr anchor="ctr"/>
                </a:tc>
                <a:tc hMerge="1">
                  <a:txBody>
                    <a:bodyPr/>
                    <a:lstStyle/>
                    <a:p>
                      <a:endParaRPr lang="pl-PL"/>
                    </a:p>
                  </a:txBody>
                  <a:tcPr/>
                </a:tc>
                <a:extLst>
                  <a:ext uri="{0D108BD9-81ED-4DB2-BD59-A6C34878D82A}">
                    <a16:rowId xmlns:a16="http://schemas.microsoft.com/office/drawing/2014/main" val="10004"/>
                  </a:ext>
                </a:extLst>
              </a:tr>
              <a:tr h="370840">
                <a:tc>
                  <a:txBody>
                    <a:bodyPr/>
                    <a:lstStyle/>
                    <a:p>
                      <a:pPr algn="ctr"/>
                      <a:r>
                        <a:rPr lang="pl-PL" sz="1200" kern="1200" dirty="0">
                          <a:solidFill>
                            <a:srgbClr val="2F5597"/>
                          </a:solidFill>
                          <a:latin typeface="+mn-lt"/>
                          <a:ea typeface="+mn-ea"/>
                          <a:cs typeface="+mn-cs"/>
                        </a:rPr>
                        <a:t>stan dobry</a:t>
                      </a:r>
                    </a:p>
                  </a:txBody>
                  <a:tcPr anchor="ctr"/>
                </a:tc>
                <a:tc>
                  <a:txBody>
                    <a:bodyPr/>
                    <a:lstStyle/>
                    <a:p>
                      <a:pPr algn="ctr"/>
                      <a:r>
                        <a:rPr lang="pl-PL" sz="1200" kern="1200" dirty="0">
                          <a:solidFill>
                            <a:srgbClr val="2F5597"/>
                          </a:solidFill>
                          <a:latin typeface="+mn-lt"/>
                          <a:ea typeface="+mn-ea"/>
                          <a:cs typeface="+mn-cs"/>
                        </a:rPr>
                        <a:t>21</a:t>
                      </a:r>
                    </a:p>
                  </a:txBody>
                  <a:tcPr anchor="ctr"/>
                </a:tc>
                <a:extLst>
                  <a:ext uri="{0D108BD9-81ED-4DB2-BD59-A6C34878D82A}">
                    <a16:rowId xmlns:a16="http://schemas.microsoft.com/office/drawing/2014/main" val="10005"/>
                  </a:ext>
                </a:extLst>
              </a:tr>
              <a:tr h="296206">
                <a:tc>
                  <a:txBody>
                    <a:bodyPr/>
                    <a:lstStyle/>
                    <a:p>
                      <a:pPr algn="ctr"/>
                      <a:r>
                        <a:rPr lang="pl-PL" sz="1200" kern="1200" dirty="0">
                          <a:solidFill>
                            <a:srgbClr val="2F5597"/>
                          </a:solidFill>
                          <a:latin typeface="+mn-lt"/>
                          <a:ea typeface="+mn-ea"/>
                          <a:cs typeface="+mn-cs"/>
                        </a:rPr>
                        <a:t>stan słaby (nr 64)</a:t>
                      </a:r>
                    </a:p>
                  </a:txBody>
                  <a:tcPr anchor="ctr"/>
                </a:tc>
                <a:tc>
                  <a:txBody>
                    <a:bodyPr/>
                    <a:lstStyle/>
                    <a:p>
                      <a:pPr algn="ctr"/>
                      <a:r>
                        <a:rPr lang="pl-PL" sz="1200" kern="1200" dirty="0">
                          <a:solidFill>
                            <a:srgbClr val="2F5597"/>
                          </a:solidFill>
                          <a:latin typeface="+mn-lt"/>
                          <a:ea typeface="+mn-ea"/>
                          <a:cs typeface="+mn-cs"/>
                        </a:rPr>
                        <a:t>1</a:t>
                      </a:r>
                    </a:p>
                  </a:txBody>
                  <a:tcPr anchor="ctr"/>
                </a:tc>
                <a:extLst>
                  <a:ext uri="{0D108BD9-81ED-4DB2-BD59-A6C34878D82A}">
                    <a16:rowId xmlns:a16="http://schemas.microsoft.com/office/drawing/2014/main" val="10006"/>
                  </a:ext>
                </a:extLst>
              </a:tr>
            </a:tbl>
          </a:graphicData>
        </a:graphic>
      </p:graphicFrame>
      <p:sp>
        <p:nvSpPr>
          <p:cNvPr id="7" name="pole tekstowe 6">
            <a:extLst>
              <a:ext uri="{FF2B5EF4-FFF2-40B4-BE49-F238E27FC236}">
                <a16:creationId xmlns:a16="http://schemas.microsoft.com/office/drawing/2014/main" id="{570941AF-13CB-4D52-98C1-293E71C97BE6}"/>
              </a:ext>
            </a:extLst>
          </p:cNvPr>
          <p:cNvSpPr txBox="1"/>
          <p:nvPr/>
        </p:nvSpPr>
        <p:spPr>
          <a:xfrm>
            <a:off x="257331" y="1260525"/>
            <a:ext cx="5114769" cy="1600438"/>
          </a:xfrm>
          <a:prstGeom prst="rect">
            <a:avLst/>
          </a:prstGeom>
          <a:noFill/>
        </p:spPr>
        <p:txBody>
          <a:bodyPr wrap="square" rtlCol="0">
            <a:spAutoFit/>
          </a:bodyPr>
          <a:lstStyle/>
          <a:p>
            <a:r>
              <a:rPr lang="pl-PL" sz="14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Wody podziemne </a:t>
            </a:r>
            <a:r>
              <a:rPr lang="pl-PL" sz="1400" dirty="0">
                <a:latin typeface="Roboto" panose="02000000000000000000" pitchFamily="2" charset="0"/>
                <a:ea typeface="Roboto" panose="02000000000000000000" pitchFamily="2" charset="0"/>
              </a:rPr>
              <a:t>związane są z następującymi piętrami wodonośnymi:</a:t>
            </a:r>
          </a:p>
          <a:p>
            <a:pPr marL="285750" indent="-285750">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czwartorzędowe piętro wodonośne</a:t>
            </a:r>
          </a:p>
          <a:p>
            <a:pPr marL="285750" indent="-285750">
              <a:buClr>
                <a:srgbClr val="2F558D"/>
              </a:buClr>
              <a:buFont typeface="Arial" panose="020B0604020202020204" pitchFamily="34" charset="0"/>
              <a:buChar char="•"/>
            </a:pPr>
            <a:r>
              <a:rPr lang="pl-PL" sz="1400" dirty="0" err="1">
                <a:latin typeface="Roboto" panose="02000000000000000000" pitchFamily="2" charset="0"/>
                <a:ea typeface="Roboto" panose="02000000000000000000" pitchFamily="2" charset="0"/>
              </a:rPr>
              <a:t>paleogeńsko-neogeńskie</a:t>
            </a:r>
            <a:r>
              <a:rPr lang="pl-PL" sz="1400" dirty="0">
                <a:latin typeface="Roboto" panose="02000000000000000000" pitchFamily="2" charset="0"/>
                <a:ea typeface="Roboto" panose="02000000000000000000" pitchFamily="2" charset="0"/>
              </a:rPr>
              <a:t> piętro wodonośne</a:t>
            </a:r>
          </a:p>
          <a:p>
            <a:pPr marL="285750" indent="-285750">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kredowe piętro wodonośne</a:t>
            </a:r>
          </a:p>
          <a:p>
            <a:pPr marL="285750" indent="-285750">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jurajskie piętro wodonośne</a:t>
            </a:r>
          </a:p>
          <a:p>
            <a:pPr marL="285750" indent="-285750">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triasowe piętro wodonośne</a:t>
            </a:r>
          </a:p>
        </p:txBody>
      </p:sp>
      <p:sp>
        <p:nvSpPr>
          <p:cNvPr id="3" name="pole tekstowe 2"/>
          <p:cNvSpPr txBox="1"/>
          <p:nvPr/>
        </p:nvSpPr>
        <p:spPr>
          <a:xfrm>
            <a:off x="266856" y="5709850"/>
            <a:ext cx="5105244" cy="276999"/>
          </a:xfrm>
          <a:prstGeom prst="rect">
            <a:avLst/>
          </a:prstGeom>
          <a:noFill/>
        </p:spPr>
        <p:txBody>
          <a:bodyPr wrap="square" rtlCol="0">
            <a:spAutoFit/>
          </a:bodyPr>
          <a:lstStyle/>
          <a:p>
            <a:r>
              <a:rPr lang="pl-PL" sz="1200" dirty="0"/>
              <a:t>* </a:t>
            </a:r>
            <a:r>
              <a:rPr lang="pl-PL" sz="1200" dirty="0" err="1"/>
              <a:t>jcwpd</a:t>
            </a:r>
            <a:r>
              <a:rPr lang="pl-PL" sz="1200" dirty="0"/>
              <a:t> nr 50, 51 i 55 zlokalizowane są na obszarze dwóch regionów wodnych </a:t>
            </a:r>
          </a:p>
        </p:txBody>
      </p:sp>
      <p:pic>
        <p:nvPicPr>
          <p:cNvPr id="14" name="Obraz 13" descr="Obraz zawierający mapa&#10;&#10;Opis wygenerowany automatycznie">
            <a:extLst>
              <a:ext uri="{FF2B5EF4-FFF2-40B4-BE49-F238E27FC236}">
                <a16:creationId xmlns:a16="http://schemas.microsoft.com/office/drawing/2014/main" id="{28340634-B43B-4F52-B629-22A5D89A898B}"/>
              </a:ext>
            </a:extLst>
          </p:cNvPr>
          <p:cNvPicPr>
            <a:picLocks noChangeAspect="1"/>
          </p:cNvPicPr>
          <p:nvPr/>
        </p:nvPicPr>
        <p:blipFill>
          <a:blip r:embed="rId5"/>
          <a:stretch>
            <a:fillRect/>
          </a:stretch>
        </p:blipFill>
        <p:spPr>
          <a:xfrm>
            <a:off x="5817816" y="1421654"/>
            <a:ext cx="5230035" cy="4358978"/>
          </a:xfrm>
          <a:prstGeom prst="rect">
            <a:avLst/>
          </a:prstGeom>
        </p:spPr>
      </p:pic>
      <p:graphicFrame>
        <p:nvGraphicFramePr>
          <p:cNvPr id="15" name="Group 554">
            <a:extLst>
              <a:ext uri="{FF2B5EF4-FFF2-40B4-BE49-F238E27FC236}">
                <a16:creationId xmlns:a16="http://schemas.microsoft.com/office/drawing/2014/main" id="{365B15B9-CCE4-40FB-AF71-DBB0A871C556}"/>
              </a:ext>
            </a:extLst>
          </p:cNvPr>
          <p:cNvGraphicFramePr>
            <a:graphicFrameLocks noGrp="1"/>
          </p:cNvGraphicFramePr>
          <p:nvPr>
            <p:extLst>
              <p:ext uri="{D42A27DB-BD31-4B8C-83A1-F6EECF244321}">
                <p14:modId xmlns:p14="http://schemas.microsoft.com/office/powerpoint/2010/main" val="2561789467"/>
              </p:ext>
            </p:extLst>
          </p:nvPr>
        </p:nvGraphicFramePr>
        <p:xfrm>
          <a:off x="5817816" y="5803920"/>
          <a:ext cx="3327400" cy="334962"/>
        </p:xfrm>
        <a:graphic>
          <a:graphicData uri="http://schemas.openxmlformats.org/drawingml/2006/table">
            <a:tbl>
              <a:tblPr/>
              <a:tblGrid>
                <a:gridCol w="3327400">
                  <a:extLst>
                    <a:ext uri="{9D8B030D-6E8A-4147-A177-3AD203B41FA5}">
                      <a16:colId xmlns:a16="http://schemas.microsoft.com/office/drawing/2014/main" val="20000"/>
                    </a:ext>
                  </a:extLst>
                </a:gridCol>
              </a:tblGrid>
              <a:tr h="334962">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defTabSz="4572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ctr" latinLnBrk="0" hangingPunct="1">
                        <a:lnSpc>
                          <a:spcPct val="100000"/>
                        </a:lnSpc>
                        <a:spcBef>
                          <a:spcPct val="0"/>
                        </a:spcBef>
                        <a:spcAft>
                          <a:spcPct val="0"/>
                        </a:spcAft>
                        <a:buClrTx/>
                        <a:buSzTx/>
                        <a:buFontTx/>
                        <a:buNone/>
                        <a:tabLst/>
                      </a:pP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Jcwpd </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zestawami</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a:t>
                      </a:r>
                      <a:r>
                        <a:rPr kumimoji="0" lang="en-US" altLang="pl-PL" sz="800" b="0" i="0" u="none" strike="noStrike" cap="none" normalizeH="0" baseline="0" dirty="0" err="1">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działań</a:t>
                      </a:r>
                      <a:r>
                        <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 - </a:t>
                      </a:r>
                      <a:r>
                        <a:rPr kumimoji="0" lang="pl-PL"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Calibri" panose="020F0502020204030204" pitchFamily="34" charset="0"/>
                        </a:rPr>
                        <a:t>region wodny Środkowej Wisły</a:t>
                      </a:r>
                      <a:endParaRPr kumimoji="0" lang="en-US" altLang="pl-PL" sz="800" b="0" i="0" u="none" strike="noStrike" cap="none" normalizeH="0" baseline="0" dirty="0">
                        <a:ln>
                          <a:noFill/>
                        </a:ln>
                        <a:solidFill>
                          <a:schemeClr val="accent1">
                            <a:lumMod val="75000"/>
                          </a:schemeClr>
                        </a:solidFill>
                        <a:effectLst/>
                        <a:latin typeface="Roboto" panose="02000000000000000000" pitchFamily="2" charset="0"/>
                        <a:ea typeface="Roboto" panose="02000000000000000000" pitchFamily="2" charset="0"/>
                        <a:cs typeface="Arial" panose="020B0604020202020204" pitchFamily="34" charset="0"/>
                      </a:endParaRPr>
                    </a:p>
                  </a:txBody>
                  <a:tcPr marL="91408" marR="91408" marT="45677" marB="45677"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030929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6" name="Prostokąt 5"/>
          <p:cNvSpPr/>
          <p:nvPr/>
        </p:nvSpPr>
        <p:spPr>
          <a:xfrm>
            <a:off x="2344379" y="5789649"/>
            <a:ext cx="3301999" cy="400110"/>
          </a:xfrm>
          <a:prstGeom prst="rect">
            <a:avLst/>
          </a:prstGeom>
        </p:spPr>
        <p:txBody>
          <a:bodyPr wrap="square">
            <a:spAutoFit/>
          </a:bodyPr>
          <a:lstStyle/>
          <a:p>
            <a:pPr algn="ctr"/>
            <a:r>
              <a:rPr lang="pl-PL" sz="1000" dirty="0">
                <a:solidFill>
                  <a:srgbClr val="2F5597"/>
                </a:solidFill>
                <a:latin typeface="Roboto" panose="02000000000000000000" pitchFamily="2" charset="0"/>
                <a:ea typeface="Roboto" panose="02000000000000000000" pitchFamily="2" charset="0"/>
                <a:cs typeface="Roboto" panose="02000000000000000000" pitchFamily="2" charset="0"/>
              </a:rPr>
              <a:t>Procent powierzchni regionu wodnego Środkowej Wisły z jcwpd o słabym stanie chemicznym </a:t>
            </a:r>
          </a:p>
        </p:txBody>
      </p:sp>
      <p:graphicFrame>
        <p:nvGraphicFramePr>
          <p:cNvPr id="13" name="Tabela 12"/>
          <p:cNvGraphicFramePr>
            <a:graphicFrameLocks noGrp="1"/>
          </p:cNvGraphicFramePr>
          <p:nvPr/>
        </p:nvGraphicFramePr>
        <p:xfrm>
          <a:off x="317500" y="1341817"/>
          <a:ext cx="11550650" cy="1463040"/>
        </p:xfrm>
        <a:graphic>
          <a:graphicData uri="http://schemas.openxmlformats.org/drawingml/2006/table">
            <a:tbl>
              <a:tblPr firstRow="1" bandRow="1">
                <a:tableStyleId>{5C22544A-7EE6-4342-B048-85BDC9FD1C3A}</a:tableStyleId>
              </a:tblPr>
              <a:tblGrid>
                <a:gridCol w="1435100">
                  <a:extLst>
                    <a:ext uri="{9D8B030D-6E8A-4147-A177-3AD203B41FA5}">
                      <a16:colId xmlns:a16="http://schemas.microsoft.com/office/drawing/2014/main" val="20000"/>
                    </a:ext>
                  </a:extLst>
                </a:gridCol>
                <a:gridCol w="150495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gridCol w="1647825">
                  <a:extLst>
                    <a:ext uri="{9D8B030D-6E8A-4147-A177-3AD203B41FA5}">
                      <a16:colId xmlns:a16="http://schemas.microsoft.com/office/drawing/2014/main" val="20004"/>
                    </a:ext>
                  </a:extLst>
                </a:gridCol>
                <a:gridCol w="2314575">
                  <a:extLst>
                    <a:ext uri="{9D8B030D-6E8A-4147-A177-3AD203B41FA5}">
                      <a16:colId xmlns:a16="http://schemas.microsoft.com/office/drawing/2014/main" val="20005"/>
                    </a:ext>
                  </a:extLst>
                </a:gridCol>
              </a:tblGrid>
              <a:tr h="0">
                <a:tc>
                  <a:txBody>
                    <a:bodyPr/>
                    <a:lstStyle/>
                    <a:p>
                      <a:pPr algn="ctr"/>
                      <a:r>
                        <a:rPr lang="pl-PL" sz="1200" dirty="0"/>
                        <a:t>Numer </a:t>
                      </a:r>
                      <a:r>
                        <a:rPr lang="pl-PL" sz="1200" dirty="0" err="1"/>
                        <a:t>jcwpd</a:t>
                      </a:r>
                      <a:r>
                        <a:rPr lang="pl-PL" sz="1200" dirty="0"/>
                        <a:t> </a:t>
                      </a:r>
                      <a:br>
                        <a:rPr lang="pl-PL" sz="1200" dirty="0"/>
                      </a:br>
                      <a:r>
                        <a:rPr lang="pl-PL" sz="1200" dirty="0"/>
                        <a:t>(kod UE)</a:t>
                      </a:r>
                    </a:p>
                  </a:txBody>
                  <a:tcPr anchor="ctr">
                    <a:solidFill>
                      <a:srgbClr val="2F558D"/>
                    </a:solidFill>
                  </a:tcPr>
                </a:tc>
                <a:tc>
                  <a:txBody>
                    <a:bodyPr/>
                    <a:lstStyle/>
                    <a:p>
                      <a:pPr algn="ctr"/>
                      <a:r>
                        <a:rPr lang="pl-PL" sz="1200" dirty="0"/>
                        <a:t>Powierzchnia jcwpd</a:t>
                      </a:r>
                    </a:p>
                  </a:txBody>
                  <a:tcPr anchor="ctr">
                    <a:solidFill>
                      <a:srgbClr val="2F558D"/>
                    </a:solidFill>
                  </a:tcPr>
                </a:tc>
                <a:tc>
                  <a:txBody>
                    <a:bodyPr/>
                    <a:lstStyle/>
                    <a:p>
                      <a:pPr algn="ctr"/>
                      <a:r>
                        <a:rPr lang="pl-PL" sz="1200" dirty="0"/>
                        <a:t>Ocena stanu</a:t>
                      </a:r>
                    </a:p>
                  </a:txBody>
                  <a:tcPr anchor="ctr">
                    <a:solidFill>
                      <a:srgbClr val="2F558D"/>
                    </a:solidFill>
                  </a:tcPr>
                </a:tc>
                <a:tc>
                  <a:txBody>
                    <a:bodyPr/>
                    <a:lstStyle/>
                    <a:p>
                      <a:pPr algn="ctr"/>
                      <a:r>
                        <a:rPr lang="pl-PL" sz="1200" dirty="0"/>
                        <a:t>Przyczyna stanu słabego </a:t>
                      </a:r>
                      <a:br>
                        <a:rPr lang="pl-PL" sz="1200" dirty="0"/>
                      </a:br>
                      <a:r>
                        <a:rPr lang="pl-PL" sz="1200" dirty="0"/>
                        <a:t>(test klasyfikacyjny)</a:t>
                      </a:r>
                    </a:p>
                  </a:txBody>
                  <a:tcPr anchor="ctr">
                    <a:solidFill>
                      <a:srgbClr val="2F558D"/>
                    </a:solidFill>
                  </a:tcPr>
                </a:tc>
                <a:tc>
                  <a:txBody>
                    <a:bodyPr/>
                    <a:lstStyle/>
                    <a:p>
                      <a:pPr algn="ctr"/>
                      <a:r>
                        <a:rPr lang="pl-PL" sz="1200" dirty="0"/>
                        <a:t>Ocena ryzyka</a:t>
                      </a:r>
                    </a:p>
                  </a:txBody>
                  <a:tcPr anchor="ctr">
                    <a:solidFill>
                      <a:srgbClr val="2F558D"/>
                    </a:solidFill>
                  </a:tcPr>
                </a:tc>
                <a:tc>
                  <a:txBody>
                    <a:bodyPr/>
                    <a:lstStyle/>
                    <a:p>
                      <a:pPr algn="ctr"/>
                      <a:r>
                        <a:rPr lang="pl-PL" sz="1200" dirty="0"/>
                        <a:t>Cel środowiskowy</a:t>
                      </a:r>
                    </a:p>
                  </a:txBody>
                  <a:tcPr anchor="ctr">
                    <a:solidFill>
                      <a:srgbClr val="2F558D"/>
                    </a:solidFill>
                  </a:tcPr>
                </a:tc>
                <a:extLst>
                  <a:ext uri="{0D108BD9-81ED-4DB2-BD59-A6C34878D82A}">
                    <a16:rowId xmlns:a16="http://schemas.microsoft.com/office/drawing/2014/main" val="10000"/>
                  </a:ext>
                </a:extLst>
              </a:tr>
              <a:tr h="0">
                <a:tc>
                  <a:txBody>
                    <a:bodyPr/>
                    <a:lstStyle/>
                    <a:p>
                      <a:pPr algn="l"/>
                      <a:r>
                        <a:rPr lang="pl-PL" sz="1200" dirty="0">
                          <a:solidFill>
                            <a:schemeClr val="accent1"/>
                          </a:solidFill>
                        </a:rPr>
                        <a:t>jcwpd nr 64 (PLGW200064</a:t>
                      </a:r>
                      <a:r>
                        <a:rPr lang="pl-PL" sz="1200" baseline="0" dirty="0">
                          <a:solidFill>
                            <a:schemeClr val="accent1"/>
                          </a:solidFill>
                        </a:rPr>
                        <a:t>)</a:t>
                      </a:r>
                      <a:endParaRPr lang="pl-PL" sz="1200" dirty="0">
                        <a:solidFill>
                          <a:schemeClr val="accent1"/>
                        </a:solidFill>
                      </a:endParaRPr>
                    </a:p>
                  </a:txBody>
                  <a:tcPr anchor="ctr"/>
                </a:tc>
                <a:tc>
                  <a:txBody>
                    <a:bodyPr/>
                    <a:lstStyle/>
                    <a:p>
                      <a:pPr algn="l"/>
                      <a:r>
                        <a:rPr lang="pl-PL" sz="1200" baseline="0" dirty="0">
                          <a:solidFill>
                            <a:schemeClr val="accent1"/>
                          </a:solidFill>
                        </a:rPr>
                        <a:t>741,54 km</a:t>
                      </a:r>
                      <a:r>
                        <a:rPr lang="pl-PL" sz="1200" baseline="30000" dirty="0">
                          <a:solidFill>
                            <a:schemeClr val="accent1"/>
                          </a:solidFill>
                        </a:rPr>
                        <a:t>2</a:t>
                      </a:r>
                    </a:p>
                  </a:txBody>
                  <a:tcPr anchor="ctr"/>
                </a:tc>
                <a:tc>
                  <a:txBody>
                    <a:bodyPr/>
                    <a:lstStyle/>
                    <a:p>
                      <a:pPr algn="l"/>
                      <a:r>
                        <a:rPr lang="pl-PL" sz="1200" dirty="0">
                          <a:solidFill>
                            <a:schemeClr val="accent1"/>
                          </a:solidFill>
                        </a:rPr>
                        <a:t>słaby stan chemiczny</a:t>
                      </a:r>
                    </a:p>
                  </a:txBody>
                  <a:tcPr anchor="ctr"/>
                </a:tc>
                <a:tc>
                  <a:txBody>
                    <a:bodyPr/>
                    <a:lstStyle/>
                    <a:p>
                      <a:pPr algn="l"/>
                      <a:r>
                        <a:rPr lang="pl-PL" sz="1200" dirty="0">
                          <a:solidFill>
                            <a:schemeClr val="accent1"/>
                          </a:solidFill>
                        </a:rPr>
                        <a:t>C.1. – ogólna ocena stanu chemicznego (p</a:t>
                      </a:r>
                      <a:r>
                        <a:rPr lang="pl-PL" sz="1200" kern="1200" dirty="0">
                          <a:solidFill>
                            <a:schemeClr val="accent1"/>
                          </a:solidFill>
                          <a:latin typeface="+mn-lt"/>
                          <a:ea typeface="+mn-ea"/>
                          <a:cs typeface="+mn-cs"/>
                        </a:rPr>
                        <a:t>rzekroczenie wartości progowej dobrego stanu chemicznego wód poziemnych następujących wskaźników: Na, TOC, Mn, NH4, Fe, PEW, B, Cl, temp, </a:t>
                      </a:r>
                      <a:r>
                        <a:rPr lang="pl-PL" sz="1200" kern="1200" dirty="0" err="1">
                          <a:solidFill>
                            <a:schemeClr val="accent1"/>
                          </a:solidFill>
                          <a:latin typeface="+mn-lt"/>
                          <a:ea typeface="+mn-ea"/>
                          <a:cs typeface="+mn-cs"/>
                        </a:rPr>
                        <a:t>Benzo</a:t>
                      </a:r>
                      <a:r>
                        <a:rPr lang="pl-PL" sz="1200" kern="1200" dirty="0">
                          <a:solidFill>
                            <a:schemeClr val="accent1"/>
                          </a:solidFill>
                          <a:latin typeface="+mn-lt"/>
                          <a:ea typeface="+mn-ea"/>
                          <a:cs typeface="+mn-cs"/>
                        </a:rPr>
                        <a:t>(a)</a:t>
                      </a:r>
                      <a:r>
                        <a:rPr lang="pl-PL" sz="1200" kern="1200" dirty="0" err="1">
                          <a:solidFill>
                            <a:schemeClr val="accent1"/>
                          </a:solidFill>
                          <a:latin typeface="+mn-lt"/>
                          <a:ea typeface="+mn-ea"/>
                          <a:cs typeface="+mn-cs"/>
                        </a:rPr>
                        <a:t>piren</a:t>
                      </a:r>
                      <a:r>
                        <a:rPr lang="pl-PL" sz="1200" kern="1200" dirty="0">
                          <a:solidFill>
                            <a:schemeClr val="accent1"/>
                          </a:solidFill>
                          <a:latin typeface="+mn-lt"/>
                          <a:ea typeface="+mn-ea"/>
                          <a:cs typeface="+mn-cs"/>
                        </a:rPr>
                        <a:t>)</a:t>
                      </a:r>
                    </a:p>
                  </a:txBody>
                  <a:tcPr anchor="ctr"/>
                </a:tc>
                <a:tc>
                  <a:txBody>
                    <a:bodyPr/>
                    <a:lstStyle/>
                    <a:p>
                      <a:pPr algn="l"/>
                      <a:r>
                        <a:rPr lang="pl-PL" sz="1200" dirty="0">
                          <a:solidFill>
                            <a:schemeClr val="accent1"/>
                          </a:solidFill>
                        </a:rPr>
                        <a:t>zagrożona chemicznie</a:t>
                      </a:r>
                    </a:p>
                  </a:txBody>
                  <a:tcPr anchor="ctr"/>
                </a:tc>
                <a:tc>
                  <a:txBody>
                    <a:bodyPr/>
                    <a:lstStyle/>
                    <a:p>
                      <a:pPr algn="l"/>
                      <a:r>
                        <a:rPr lang="pl-PL" sz="1200" dirty="0">
                          <a:solidFill>
                            <a:schemeClr val="accent1"/>
                          </a:solidFill>
                        </a:rPr>
                        <a:t>dobry stan chemiczny</a:t>
                      </a:r>
                      <a:r>
                        <a:rPr lang="pl-PL" sz="1200" baseline="0" dirty="0">
                          <a:solidFill>
                            <a:schemeClr val="accent1"/>
                          </a:solidFill>
                        </a:rPr>
                        <a:t> i ilościowy</a:t>
                      </a:r>
                      <a:endParaRPr lang="pl-PL" sz="1200" dirty="0">
                        <a:solidFill>
                          <a:schemeClr val="accent1"/>
                        </a:solidFill>
                      </a:endParaRPr>
                    </a:p>
                  </a:txBody>
                  <a:tcPr anchor="ctr"/>
                </a:tc>
                <a:extLst>
                  <a:ext uri="{0D108BD9-81ED-4DB2-BD59-A6C34878D82A}">
                    <a16:rowId xmlns:a16="http://schemas.microsoft.com/office/drawing/2014/main" val="10001"/>
                  </a:ext>
                </a:extLst>
              </a:tr>
            </a:tbl>
          </a:graphicData>
        </a:graphic>
      </p:graphicFrame>
      <p:graphicFrame>
        <p:nvGraphicFramePr>
          <p:cNvPr id="9" name="Wykres 8"/>
          <p:cNvGraphicFramePr>
            <a:graphicFrameLocks/>
          </p:cNvGraphicFramePr>
          <p:nvPr>
            <p:extLst>
              <p:ext uri="{D42A27DB-BD31-4B8C-83A1-F6EECF244321}">
                <p14:modId xmlns:p14="http://schemas.microsoft.com/office/powerpoint/2010/main" val="3873328980"/>
              </p:ext>
            </p:extLst>
          </p:nvPr>
        </p:nvGraphicFramePr>
        <p:xfrm>
          <a:off x="1765505" y="3016384"/>
          <a:ext cx="4210050" cy="2743200"/>
        </p:xfrm>
        <a:graphic>
          <a:graphicData uri="http://schemas.openxmlformats.org/drawingml/2006/chart">
            <c:chart xmlns:c="http://schemas.openxmlformats.org/drawingml/2006/chart" xmlns:r="http://schemas.openxmlformats.org/officeDocument/2006/relationships" r:id="rId5"/>
          </a:graphicData>
        </a:graphic>
      </p:graphicFrame>
      <p:pic>
        <p:nvPicPr>
          <p:cNvPr id="11" name="Obraz 10">
            <a:extLst>
              <a:ext uri="{FF2B5EF4-FFF2-40B4-BE49-F238E27FC236}">
                <a16:creationId xmlns:a16="http://schemas.microsoft.com/office/drawing/2014/main" id="{4375D4AF-F002-48ED-91F9-0CD17022B4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8367" y="2878937"/>
            <a:ext cx="4557080" cy="3224600"/>
          </a:xfrm>
          <a:prstGeom prst="rect">
            <a:avLst/>
          </a:prstGeom>
        </p:spPr>
      </p:pic>
    </p:spTree>
    <p:extLst>
      <p:ext uri="{BB962C8B-B14F-4D97-AF65-F5344CB8AC3E}">
        <p14:creationId xmlns:p14="http://schemas.microsoft.com/office/powerpoint/2010/main" val="2757241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44933"/>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3" name="Diagram 2"/>
          <p:cNvGraphicFramePr/>
          <p:nvPr/>
        </p:nvGraphicFramePr>
        <p:xfrm>
          <a:off x="2933700" y="1762125"/>
          <a:ext cx="7117611" cy="36866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Prostokąt zaokrąglony 3"/>
          <p:cNvSpPr/>
          <p:nvPr/>
        </p:nvSpPr>
        <p:spPr>
          <a:xfrm>
            <a:off x="10051311" y="1971674"/>
            <a:ext cx="1912089" cy="3105151"/>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pl-PL" sz="1600" dirty="0">
                <a:solidFill>
                  <a:srgbClr val="2F558D"/>
                </a:solidFill>
              </a:rPr>
              <a:t>Utrzymanie/</a:t>
            </a:r>
          </a:p>
          <a:p>
            <a:pPr algn="ctr"/>
            <a:r>
              <a:rPr lang="pl-PL" sz="1600" dirty="0">
                <a:solidFill>
                  <a:srgbClr val="2F558D"/>
                </a:solidFill>
              </a:rPr>
              <a:t>Osiągnięcie celów środowiskowych</a:t>
            </a:r>
          </a:p>
        </p:txBody>
      </p:sp>
      <p:sp>
        <p:nvSpPr>
          <p:cNvPr id="5" name="Strzałka w prawo 4"/>
          <p:cNvSpPr/>
          <p:nvPr/>
        </p:nvSpPr>
        <p:spPr>
          <a:xfrm>
            <a:off x="257331" y="1857375"/>
            <a:ext cx="2762095" cy="3714750"/>
          </a:xfrm>
          <a:prstGeom prst="rightArrow">
            <a:avLst>
              <a:gd name="adj1" fmla="val 67436"/>
              <a:gd name="adj2" fmla="val 42069"/>
            </a:avLst>
          </a:prstGeom>
        </p:spPr>
        <p:style>
          <a:lnRef idx="1">
            <a:schemeClr val="accent3"/>
          </a:lnRef>
          <a:fillRef idx="2">
            <a:schemeClr val="accent3"/>
          </a:fillRef>
          <a:effectRef idx="1">
            <a:schemeClr val="accent3"/>
          </a:effectRef>
          <a:fontRef idx="minor">
            <a:schemeClr val="dk1"/>
          </a:fontRef>
        </p:style>
        <p:txBody>
          <a:bodyPr rtlCol="0" anchor="ctr"/>
          <a:lstStyle/>
          <a:p>
            <a:pPr marL="285750" indent="-285750">
              <a:buFont typeface="Arial" panose="020B0604020202020204" pitchFamily="34" charset="0"/>
              <a:buChar char="•"/>
            </a:pPr>
            <a:r>
              <a:rPr lang="pl-PL" sz="1600" dirty="0">
                <a:solidFill>
                  <a:srgbClr val="2F558D"/>
                </a:solidFill>
              </a:rPr>
              <a:t>Charakterystyki</a:t>
            </a:r>
          </a:p>
          <a:p>
            <a:pPr marL="285750" indent="-285750">
              <a:buFont typeface="Arial" panose="020B0604020202020204" pitchFamily="34" charset="0"/>
              <a:buChar char="•"/>
            </a:pPr>
            <a:r>
              <a:rPr lang="pl-PL" sz="1600" dirty="0">
                <a:solidFill>
                  <a:srgbClr val="2F558D"/>
                </a:solidFill>
              </a:rPr>
              <a:t>Analiza presji </a:t>
            </a:r>
            <a:br>
              <a:rPr lang="pl-PL" sz="1600" dirty="0">
                <a:solidFill>
                  <a:srgbClr val="2F558D"/>
                </a:solidFill>
              </a:rPr>
            </a:br>
            <a:r>
              <a:rPr lang="pl-PL" sz="1600" dirty="0">
                <a:solidFill>
                  <a:srgbClr val="2F558D"/>
                </a:solidFill>
              </a:rPr>
              <a:t>i oddziaływań</a:t>
            </a:r>
          </a:p>
          <a:p>
            <a:pPr marL="285750" indent="-285750">
              <a:buFont typeface="Arial" panose="020B0604020202020204" pitchFamily="34" charset="0"/>
              <a:buChar char="•"/>
            </a:pPr>
            <a:r>
              <a:rPr lang="pl-PL" sz="1600" dirty="0">
                <a:solidFill>
                  <a:srgbClr val="2F558D"/>
                </a:solidFill>
              </a:rPr>
              <a:t>Ocena stanu</a:t>
            </a:r>
          </a:p>
          <a:p>
            <a:pPr marL="285750" indent="-285750">
              <a:buFont typeface="Arial" panose="020B0604020202020204" pitchFamily="34" charset="0"/>
              <a:buChar char="•"/>
            </a:pPr>
            <a:r>
              <a:rPr lang="pl-PL" sz="1600" dirty="0">
                <a:solidFill>
                  <a:srgbClr val="2F558D"/>
                </a:solidFill>
              </a:rPr>
              <a:t>Ocena ryzyka</a:t>
            </a:r>
          </a:p>
        </p:txBody>
      </p:sp>
      <p:pic>
        <p:nvPicPr>
          <p:cNvPr id="9" name="Obraz 8">
            <a:extLst>
              <a:ext uri="{FF2B5EF4-FFF2-40B4-BE49-F238E27FC236}">
                <a16:creationId xmlns:a16="http://schemas.microsoft.com/office/drawing/2014/main" id="{C2D01BAB-9239-4B83-882C-8AC29D397B3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07425" y="742950"/>
            <a:ext cx="3355975"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59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6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4" name="Tabela 3"/>
          <p:cNvGraphicFramePr>
            <a:graphicFrameLocks noGrp="1"/>
          </p:cNvGraphicFramePr>
          <p:nvPr/>
        </p:nvGraphicFramePr>
        <p:xfrm>
          <a:off x="2004089" y="1329661"/>
          <a:ext cx="8128000" cy="169766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478465">
                <a:tc>
                  <a:txBody>
                    <a:bodyPr/>
                    <a:lstStyle/>
                    <a:p>
                      <a:pPr algn="ctr"/>
                      <a:r>
                        <a:rPr lang="pl-PL" sz="1600" dirty="0"/>
                        <a:t>Liczba działań ogółem</a:t>
                      </a:r>
                    </a:p>
                  </a:txBody>
                  <a:tcPr anchor="ctr"/>
                </a:tc>
                <a:tc>
                  <a:txBody>
                    <a:bodyPr/>
                    <a:lstStyle/>
                    <a:p>
                      <a:pPr algn="ctr"/>
                      <a:r>
                        <a:rPr lang="pl-PL" sz="1600" dirty="0"/>
                        <a:t>53</a:t>
                      </a:r>
                    </a:p>
                  </a:txBody>
                  <a:tcPr anchor="ctr"/>
                </a:tc>
                <a:extLst>
                  <a:ext uri="{0D108BD9-81ED-4DB2-BD59-A6C34878D82A}">
                    <a16:rowId xmlns:a16="http://schemas.microsoft.com/office/drawing/2014/main" val="10000"/>
                  </a:ext>
                </a:extLst>
              </a:tr>
              <a:tr h="288000">
                <a:tc>
                  <a:txBody>
                    <a:bodyPr/>
                    <a:lstStyle/>
                    <a:p>
                      <a:pPr algn="ctr"/>
                      <a:r>
                        <a:rPr lang="pl-PL" sz="1400" dirty="0">
                          <a:solidFill>
                            <a:srgbClr val="2F558D"/>
                          </a:solidFill>
                        </a:rPr>
                        <a:t>Działania</a:t>
                      </a:r>
                      <a:r>
                        <a:rPr lang="pl-PL" sz="1400" baseline="0" dirty="0">
                          <a:solidFill>
                            <a:srgbClr val="2F558D"/>
                          </a:solidFill>
                        </a:rPr>
                        <a:t> techniczne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l-PL" sz="1400" dirty="0">
                          <a:solidFill>
                            <a:srgbClr val="2F558D"/>
                          </a:solidFill>
                        </a:rPr>
                        <a:t>Działania nietechniczne</a:t>
                      </a:r>
                    </a:p>
                  </a:txBody>
                  <a:tcPr anchor="ctr"/>
                </a:tc>
                <a:extLst>
                  <a:ext uri="{0D108BD9-81ED-4DB2-BD59-A6C34878D82A}">
                    <a16:rowId xmlns:a16="http://schemas.microsoft.com/office/drawing/2014/main" val="10001"/>
                  </a:ext>
                </a:extLst>
              </a:tr>
              <a:tr h="288000">
                <a:tc>
                  <a:txBody>
                    <a:bodyPr/>
                    <a:lstStyle/>
                    <a:p>
                      <a:pPr algn="ctr"/>
                      <a:r>
                        <a:rPr lang="pl-PL" sz="1400" dirty="0">
                          <a:solidFill>
                            <a:srgbClr val="2F558D"/>
                          </a:solidFill>
                        </a:rPr>
                        <a:t>0</a:t>
                      </a:r>
                    </a:p>
                  </a:txBody>
                  <a:tcPr anchor="ctr"/>
                </a:tc>
                <a:tc>
                  <a:txBody>
                    <a:bodyPr/>
                    <a:lstStyle/>
                    <a:p>
                      <a:pPr algn="ctr"/>
                      <a:r>
                        <a:rPr lang="pl-PL" sz="1400" dirty="0">
                          <a:solidFill>
                            <a:srgbClr val="2F558D"/>
                          </a:solidFill>
                        </a:rPr>
                        <a:t>53</a:t>
                      </a:r>
                    </a:p>
                  </a:txBody>
                  <a:tcPr anchor="ctr"/>
                </a:tc>
                <a:extLst>
                  <a:ext uri="{0D108BD9-81ED-4DB2-BD59-A6C34878D82A}">
                    <a16:rowId xmlns:a16="http://schemas.microsoft.com/office/drawing/2014/main" val="10002"/>
                  </a:ext>
                </a:extLst>
              </a:tr>
              <a:tr h="288000">
                <a:tc>
                  <a:txBody>
                    <a:bodyPr/>
                    <a:lstStyle/>
                    <a:p>
                      <a:pPr algn="ctr"/>
                      <a:r>
                        <a:rPr lang="pl-PL" sz="1400" dirty="0">
                          <a:solidFill>
                            <a:srgbClr val="2F558D"/>
                          </a:solidFill>
                        </a:rPr>
                        <a:t>Działania  nowe</a:t>
                      </a:r>
                    </a:p>
                  </a:txBody>
                  <a:tcPr anchor="ctr"/>
                </a:tc>
                <a:tc>
                  <a:txBody>
                    <a:bodyPr/>
                    <a:lstStyle/>
                    <a:p>
                      <a:pPr algn="ctr"/>
                      <a:r>
                        <a:rPr lang="pl-PL" sz="1400" dirty="0">
                          <a:solidFill>
                            <a:srgbClr val="2F558D"/>
                          </a:solidFill>
                        </a:rPr>
                        <a:t>Działania kontynuowane</a:t>
                      </a:r>
                    </a:p>
                  </a:txBody>
                  <a:tcPr anchor="ctr"/>
                </a:tc>
                <a:extLst>
                  <a:ext uri="{0D108BD9-81ED-4DB2-BD59-A6C34878D82A}">
                    <a16:rowId xmlns:a16="http://schemas.microsoft.com/office/drawing/2014/main" val="10003"/>
                  </a:ext>
                </a:extLst>
              </a:tr>
              <a:tr h="288000">
                <a:tc>
                  <a:txBody>
                    <a:bodyPr/>
                    <a:lstStyle/>
                    <a:p>
                      <a:pPr algn="ctr"/>
                      <a:r>
                        <a:rPr lang="pl-PL" sz="1400" dirty="0">
                          <a:solidFill>
                            <a:srgbClr val="2F558D"/>
                          </a:solidFill>
                        </a:rPr>
                        <a:t>36</a:t>
                      </a:r>
                    </a:p>
                  </a:txBody>
                  <a:tcPr anchor="ctr"/>
                </a:tc>
                <a:tc>
                  <a:txBody>
                    <a:bodyPr/>
                    <a:lstStyle/>
                    <a:p>
                      <a:pPr algn="ctr"/>
                      <a:r>
                        <a:rPr lang="pl-PL" sz="1400" dirty="0">
                          <a:solidFill>
                            <a:srgbClr val="2F558D"/>
                          </a:solidFill>
                        </a:rPr>
                        <a:t>17</a:t>
                      </a:r>
                    </a:p>
                  </a:txBody>
                  <a:tcPr anchor="ctr"/>
                </a:tc>
                <a:extLst>
                  <a:ext uri="{0D108BD9-81ED-4DB2-BD59-A6C34878D82A}">
                    <a16:rowId xmlns:a16="http://schemas.microsoft.com/office/drawing/2014/main" val="10004"/>
                  </a:ext>
                </a:extLst>
              </a:tr>
            </a:tbl>
          </a:graphicData>
        </a:graphic>
      </p:graphicFrame>
      <p:sp>
        <p:nvSpPr>
          <p:cNvPr id="5" name="pole tekstowe 4"/>
          <p:cNvSpPr txBox="1"/>
          <p:nvPr/>
        </p:nvSpPr>
        <p:spPr>
          <a:xfrm>
            <a:off x="730249" y="3393577"/>
            <a:ext cx="1388522"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Kategoria działań</a:t>
            </a:r>
          </a:p>
        </p:txBody>
      </p:sp>
      <p:sp>
        <p:nvSpPr>
          <p:cNvPr id="12" name="pole tekstowe 11"/>
          <p:cNvSpPr txBox="1"/>
          <p:nvPr/>
        </p:nvSpPr>
        <p:spPr>
          <a:xfrm>
            <a:off x="4944979" y="3384052"/>
            <a:ext cx="1148071"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Grupa działań</a:t>
            </a:r>
          </a:p>
        </p:txBody>
      </p:sp>
      <p:sp>
        <p:nvSpPr>
          <p:cNvPr id="13" name="pole tekstowe 12"/>
          <p:cNvSpPr txBox="1"/>
          <p:nvPr/>
        </p:nvSpPr>
        <p:spPr>
          <a:xfrm>
            <a:off x="8780250" y="3368426"/>
            <a:ext cx="1749197"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Wpływ na rodzaj presji</a:t>
            </a:r>
          </a:p>
        </p:txBody>
      </p:sp>
      <p:graphicFrame>
        <p:nvGraphicFramePr>
          <p:cNvPr id="16" name="Wykres 15"/>
          <p:cNvGraphicFramePr>
            <a:graphicFrameLocks/>
          </p:cNvGraphicFramePr>
          <p:nvPr/>
        </p:nvGraphicFramePr>
        <p:xfrm>
          <a:off x="170526" y="3797468"/>
          <a:ext cx="3667125" cy="234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Wykres 19"/>
          <p:cNvGraphicFramePr>
            <a:graphicFrameLocks/>
          </p:cNvGraphicFramePr>
          <p:nvPr/>
        </p:nvGraphicFramePr>
        <p:xfrm>
          <a:off x="4191389" y="3797468"/>
          <a:ext cx="3667125" cy="2340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Wykres 20"/>
          <p:cNvGraphicFramePr>
            <a:graphicFrameLocks/>
          </p:cNvGraphicFramePr>
          <p:nvPr/>
        </p:nvGraphicFramePr>
        <p:xfrm>
          <a:off x="8274714" y="3797468"/>
          <a:ext cx="3714750" cy="23400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07541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3" name="Prostokąt zaokrąglony 2"/>
          <p:cNvSpPr/>
          <p:nvPr/>
        </p:nvSpPr>
        <p:spPr>
          <a:xfrm>
            <a:off x="333374" y="1609725"/>
            <a:ext cx="5220000" cy="62865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pl-PL" sz="1300" b="1" dirty="0">
                <a:solidFill>
                  <a:srgbClr val="2F5597"/>
                </a:solidFill>
                <a:latin typeface="Roboto" panose="02000000000000000000" pitchFamily="2" charset="0"/>
                <a:ea typeface="Roboto" panose="02000000000000000000" pitchFamily="2" charset="0"/>
              </a:rPr>
              <a:t>Działania podstawowe</a:t>
            </a:r>
          </a:p>
        </p:txBody>
      </p:sp>
      <p:sp>
        <p:nvSpPr>
          <p:cNvPr id="6" name="Prostokąt zaokrąglony 5"/>
          <p:cNvSpPr/>
          <p:nvPr/>
        </p:nvSpPr>
        <p:spPr>
          <a:xfrm>
            <a:off x="6667499" y="1609725"/>
            <a:ext cx="5220000" cy="628650"/>
          </a:xfrm>
          <a:prstGeom prst="roundRect">
            <a:avLst/>
          </a:prstGeom>
          <a:solidFill>
            <a:srgbClr val="2F558D"/>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pl-PL" sz="1300" b="1" dirty="0">
                <a:latin typeface="Roboto" panose="02000000000000000000" pitchFamily="2" charset="0"/>
                <a:ea typeface="Roboto" panose="02000000000000000000" pitchFamily="2" charset="0"/>
              </a:rPr>
              <a:t>Działania uzupełniające</a:t>
            </a:r>
          </a:p>
        </p:txBody>
      </p:sp>
      <p:sp>
        <p:nvSpPr>
          <p:cNvPr id="4" name="pole tekstowe 3"/>
          <p:cNvSpPr txBox="1"/>
          <p:nvPr/>
        </p:nvSpPr>
        <p:spPr>
          <a:xfrm>
            <a:off x="333376" y="2419350"/>
            <a:ext cx="5219998" cy="1569660"/>
          </a:xfrm>
          <a:prstGeom prst="rect">
            <a:avLst/>
          </a:prstGeom>
          <a:noFill/>
        </p:spPr>
        <p:txBody>
          <a:bodyPr wrap="square" rtlCol="0">
            <a:spAutoFit/>
          </a:bodyPr>
          <a:lstStyle/>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opracowanie wniosku na potrzeby ustanowienia obszaru ochronnego zbiornika wód śródlądowych (GZWP) – </a:t>
            </a:r>
            <a:r>
              <a:rPr lang="pl-PL" sz="1300" b="1" dirty="0">
                <a:latin typeface="Roboto" panose="02000000000000000000" pitchFamily="2" charset="0"/>
                <a:ea typeface="Roboto" panose="02000000000000000000" pitchFamily="2" charset="0"/>
                <a:cs typeface="Roboto" panose="02000000000000000000" pitchFamily="2" charset="0"/>
              </a:rPr>
              <a:t>2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ustanowienie obszaru ochronnego zbiornika wód śródlądowych (GZWP) – </a:t>
            </a:r>
            <a:r>
              <a:rPr lang="pl-PL" sz="1300" b="1" dirty="0">
                <a:latin typeface="Roboto" panose="02000000000000000000" pitchFamily="2" charset="0"/>
                <a:ea typeface="Roboto" panose="02000000000000000000" pitchFamily="2" charset="0"/>
                <a:cs typeface="Roboto" panose="02000000000000000000" pitchFamily="2" charset="0"/>
              </a:rPr>
              <a:t>18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reambulacja dokumentacji hydrogeologicznej określającej warunki hydrogeologiczne dla ustanowienia obszarów ochronnych głównego zbiornika wód podziemnych – </a:t>
            </a:r>
            <a:r>
              <a:rPr lang="pl-PL" sz="1300" b="1" dirty="0">
                <a:latin typeface="Roboto" panose="02000000000000000000" pitchFamily="2" charset="0"/>
                <a:ea typeface="Roboto" panose="02000000000000000000" pitchFamily="2" charset="0"/>
                <a:cs typeface="Roboto" panose="02000000000000000000" pitchFamily="2" charset="0"/>
              </a:rPr>
              <a:t>9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p:txBody>
      </p:sp>
      <p:sp>
        <p:nvSpPr>
          <p:cNvPr id="9" name="pole tekstowe 8"/>
          <p:cNvSpPr txBox="1"/>
          <p:nvPr/>
        </p:nvSpPr>
        <p:spPr>
          <a:xfrm>
            <a:off x="6667499" y="2400299"/>
            <a:ext cx="5191126" cy="2923877"/>
          </a:xfrm>
          <a:prstGeom prst="rect">
            <a:avLst/>
          </a:prstGeom>
          <a:noFill/>
        </p:spPr>
        <p:txBody>
          <a:bodyPr wrap="square" rtlCol="0">
            <a:spAutoFit/>
          </a:bodyPr>
          <a:lstStyle/>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dodatkowy przegląd udzielonych pozwoleń wodnoprawnych związanych z poborem wód podziemnych – </a:t>
            </a:r>
            <a:r>
              <a:rPr lang="pl-PL" sz="1300" b="1" dirty="0">
                <a:latin typeface="Roboto" panose="02000000000000000000" pitchFamily="2" charset="0"/>
                <a:ea typeface="Roboto" panose="02000000000000000000" pitchFamily="2" charset="0"/>
                <a:cs typeface="Roboto" panose="02000000000000000000" pitchFamily="2" charset="0"/>
              </a:rPr>
              <a:t>1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ograniczenie zużycia wody w przemyśle -  </a:t>
            </a:r>
            <a:r>
              <a:rPr lang="pl-PL" sz="1300" b="1" dirty="0">
                <a:latin typeface="Roboto" panose="02000000000000000000" pitchFamily="2" charset="0"/>
                <a:ea typeface="Roboto" panose="02000000000000000000" pitchFamily="2" charset="0"/>
                <a:cs typeface="Roboto" panose="02000000000000000000" pitchFamily="2" charset="0"/>
              </a:rPr>
              <a:t>1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ograniczenie zużycia wody w rolnictwie – </a:t>
            </a:r>
            <a:r>
              <a:rPr lang="pl-PL" sz="1300" b="1" dirty="0">
                <a:latin typeface="Roboto" panose="02000000000000000000" pitchFamily="2" charset="0"/>
                <a:ea typeface="Roboto" panose="02000000000000000000" pitchFamily="2" charset="0"/>
                <a:cs typeface="Roboto" panose="02000000000000000000" pitchFamily="2" charset="0"/>
              </a:rPr>
              <a:t>1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opracowanie dodatku do dokumentacji hydrogeologicznej ustalającej zasoby eksploatacyjne ujęcia wód podziemnych – </a:t>
            </a:r>
            <a:r>
              <a:rPr lang="pl-PL" sz="1300" b="1" dirty="0">
                <a:latin typeface="Roboto" panose="02000000000000000000" pitchFamily="2" charset="0"/>
                <a:ea typeface="Roboto" panose="02000000000000000000" pitchFamily="2" charset="0"/>
                <a:cs typeface="Roboto" panose="02000000000000000000" pitchFamily="2" charset="0"/>
              </a:rPr>
              <a:t>1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rozpoznanie występowania nowych zanieczyszczeń w wodach podziemnych – </a:t>
            </a:r>
            <a:r>
              <a:rPr lang="pl-PL" sz="1300" b="1" dirty="0">
                <a:latin typeface="Roboto" panose="02000000000000000000" pitchFamily="2" charset="0"/>
                <a:ea typeface="Roboto" panose="02000000000000000000" pitchFamily="2" charset="0"/>
                <a:cs typeface="Roboto" panose="02000000000000000000" pitchFamily="2" charset="0"/>
              </a:rPr>
              <a:t>1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weryfikacja zasobów eksploatacyjnych ujęć wód podziemnych ustalonych na podstawie dokumentacji hydrogeologicznych wykonanych przed 2004 r. -  </a:t>
            </a:r>
            <a:r>
              <a:rPr lang="pl-PL" sz="1300" b="1" dirty="0">
                <a:latin typeface="Roboto" panose="02000000000000000000" pitchFamily="2" charset="0"/>
                <a:ea typeface="Roboto" panose="02000000000000000000" pitchFamily="2" charset="0"/>
                <a:cs typeface="Roboto" panose="02000000000000000000" pitchFamily="2" charset="0"/>
              </a:rPr>
              <a:t>1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a:p>
            <a:pPr marL="285750" indent="-285750">
              <a:spcBef>
                <a:spcPts val="300"/>
              </a:spcBef>
              <a:buFont typeface="Arial" panose="020B0604020202020204" pitchFamily="34" charset="0"/>
              <a:buChar char="•"/>
            </a:pPr>
            <a:r>
              <a:rPr lang="pl-PL" sz="1300" dirty="0">
                <a:latin typeface="Roboto" panose="02000000000000000000" pitchFamily="2" charset="0"/>
                <a:ea typeface="Roboto" panose="02000000000000000000" pitchFamily="2" charset="0"/>
                <a:cs typeface="Roboto" panose="02000000000000000000" pitchFamily="2" charset="0"/>
              </a:rPr>
              <a:t>wsparcie działań organów administracji w zakresie ustanawiania obszarów ochronnych GZWP – </a:t>
            </a:r>
            <a:r>
              <a:rPr lang="pl-PL" sz="1300" b="1" dirty="0">
                <a:latin typeface="Roboto" panose="02000000000000000000" pitchFamily="2" charset="0"/>
                <a:ea typeface="Roboto" panose="02000000000000000000" pitchFamily="2" charset="0"/>
                <a:cs typeface="Roboto" panose="02000000000000000000" pitchFamily="2" charset="0"/>
              </a:rPr>
              <a:t>18 </a:t>
            </a:r>
            <a:r>
              <a:rPr lang="pl-PL" sz="1300" b="1" dirty="0" err="1">
                <a:latin typeface="Roboto" panose="02000000000000000000" pitchFamily="2" charset="0"/>
                <a:ea typeface="Roboto" panose="02000000000000000000" pitchFamily="2" charset="0"/>
                <a:cs typeface="Roboto" panose="02000000000000000000" pitchFamily="2" charset="0"/>
              </a:rPr>
              <a:t>jcwpd</a:t>
            </a:r>
            <a:endParaRPr lang="pl-PL" sz="1300" b="1" dirty="0">
              <a:latin typeface="Roboto" panose="02000000000000000000" pitchFamily="2" charset="0"/>
              <a:ea typeface="Roboto" panose="02000000000000000000" pitchFamily="2" charset="0"/>
              <a:cs typeface="Roboto" panose="02000000000000000000" pitchFamily="2" charset="0"/>
            </a:endParaRPr>
          </a:p>
        </p:txBody>
      </p:sp>
      <p:pic>
        <p:nvPicPr>
          <p:cNvPr id="11" name="Obraz 10">
            <a:extLst>
              <a:ext uri="{FF2B5EF4-FFF2-40B4-BE49-F238E27FC236}">
                <a16:creationId xmlns:a16="http://schemas.microsoft.com/office/drawing/2014/main" id="{6724B444-5BDF-4AF0-9B71-79B245C987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75" y="5294313"/>
            <a:ext cx="3355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814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2400" y="1284904"/>
            <a:ext cx="6914496" cy="4892713"/>
          </a:xfrm>
          <a:prstGeom prst="rect">
            <a:avLst/>
          </a:prstGeom>
        </p:spPr>
      </p:pic>
      <p:sp>
        <p:nvSpPr>
          <p:cNvPr id="12" name="pole tekstowe 11">
            <a:extLst>
              <a:ext uri="{FF2B5EF4-FFF2-40B4-BE49-F238E27FC236}">
                <a16:creationId xmlns:a16="http://schemas.microsoft.com/office/drawing/2014/main" id="{570941AF-13CB-4D52-98C1-293E71C97BE6}"/>
              </a:ext>
            </a:extLst>
          </p:cNvPr>
          <p:cNvSpPr txBox="1"/>
          <p:nvPr/>
        </p:nvSpPr>
        <p:spPr>
          <a:xfrm>
            <a:off x="257332" y="1411600"/>
            <a:ext cx="4903066" cy="2277547"/>
          </a:xfrm>
          <a:prstGeom prst="rect">
            <a:avLst/>
          </a:prstGeom>
          <a:noFill/>
        </p:spPr>
        <p:txBody>
          <a:bodyPr wrap="square" rtlCol="0">
            <a:spAutoFit/>
          </a:bodyPr>
          <a:lstStyle/>
          <a:p>
            <a:r>
              <a:rPr lang="pl-PL" sz="1400"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Główne Zbiorniki Wód Podziemnych (GZWP):</a:t>
            </a:r>
            <a:endParaRPr lang="pl-PL" sz="1400" dirty="0">
              <a:latin typeface="Roboto" panose="02000000000000000000" pitchFamily="2" charset="0"/>
              <a:ea typeface="Roboto" panose="02000000000000000000" pitchFamily="2" charset="0"/>
            </a:endParaRPr>
          </a:p>
          <a:p>
            <a:pPr marL="285750" indent="-285750">
              <a:spcBef>
                <a:spcPts val="600"/>
              </a:spcBef>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7 GZWP związanych z utworami czwartorzędowymi</a:t>
            </a:r>
          </a:p>
          <a:p>
            <a:pPr marL="285750" indent="-285750">
              <a:spcBef>
                <a:spcPts val="600"/>
              </a:spcBef>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2 GZWP związane z utworami </a:t>
            </a:r>
            <a:r>
              <a:rPr lang="pl-PL" sz="1400" dirty="0" err="1">
                <a:latin typeface="Roboto" panose="02000000000000000000" pitchFamily="2" charset="0"/>
                <a:ea typeface="Roboto" panose="02000000000000000000" pitchFamily="2" charset="0"/>
              </a:rPr>
              <a:t>paleogeńsko-neogeńskimi</a:t>
            </a:r>
            <a:endParaRPr lang="pl-PL" sz="1400" dirty="0">
              <a:latin typeface="Roboto" panose="02000000000000000000" pitchFamily="2" charset="0"/>
              <a:ea typeface="Roboto" panose="02000000000000000000" pitchFamily="2" charset="0"/>
            </a:endParaRPr>
          </a:p>
          <a:p>
            <a:pPr marL="285750" indent="-285750">
              <a:spcBef>
                <a:spcPts val="600"/>
              </a:spcBef>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10 GZWP związanych z utworami jurajskimi</a:t>
            </a:r>
          </a:p>
          <a:p>
            <a:pPr marL="285750" indent="-285750">
              <a:spcBef>
                <a:spcPts val="600"/>
              </a:spcBef>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4 GZWP związane z utworami kredowymi</a:t>
            </a:r>
          </a:p>
          <a:p>
            <a:pPr marL="285750" indent="-285750">
              <a:spcBef>
                <a:spcPts val="600"/>
              </a:spcBef>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2 GZWP związane z utworami triasowymi</a:t>
            </a:r>
          </a:p>
          <a:p>
            <a:pPr marL="285750" indent="-285750">
              <a:spcBef>
                <a:spcPts val="600"/>
              </a:spcBef>
              <a:buClr>
                <a:srgbClr val="2F558D"/>
              </a:buClr>
              <a:buFont typeface="Arial" panose="020B0604020202020204" pitchFamily="34" charset="0"/>
              <a:buChar char="•"/>
            </a:pPr>
            <a:r>
              <a:rPr lang="pl-PL" sz="1400" dirty="0">
                <a:latin typeface="Roboto" panose="02000000000000000000" pitchFamily="2" charset="0"/>
                <a:ea typeface="Roboto" panose="02000000000000000000" pitchFamily="2" charset="0"/>
              </a:rPr>
              <a:t>1 GZWP związany z utworami dewońskimi</a:t>
            </a:r>
          </a:p>
        </p:txBody>
      </p:sp>
      <p:sp>
        <p:nvSpPr>
          <p:cNvPr id="13" name="pole tekstowe 12">
            <a:extLst>
              <a:ext uri="{FF2B5EF4-FFF2-40B4-BE49-F238E27FC236}">
                <a16:creationId xmlns:a16="http://schemas.microsoft.com/office/drawing/2014/main" id="{570941AF-13CB-4D52-98C1-293E71C97BE6}"/>
              </a:ext>
            </a:extLst>
          </p:cNvPr>
          <p:cNvSpPr txBox="1"/>
          <p:nvPr/>
        </p:nvSpPr>
        <p:spPr>
          <a:xfrm>
            <a:off x="281184" y="4014506"/>
            <a:ext cx="4903066" cy="1538883"/>
          </a:xfrm>
          <a:prstGeom prst="rect">
            <a:avLst/>
          </a:prstGeom>
          <a:noFill/>
          <a:ln w="25400">
            <a:solidFill>
              <a:schemeClr val="accent4"/>
            </a:solidFill>
          </a:ln>
        </p:spPr>
        <p:txBody>
          <a:bodyPr wrap="square" rtlCol="0">
            <a:spAutoFit/>
          </a:bodyPr>
          <a:lstStyle/>
          <a:p>
            <a:pPr marL="285750" indent="-285750">
              <a:spcBef>
                <a:spcPts val="600"/>
              </a:spcBef>
              <a:buFont typeface="Arial" pitchFamily="34" charset="0"/>
              <a:buChar char="•"/>
            </a:pPr>
            <a:r>
              <a:rPr lang="pl-PL" sz="1200" dirty="0">
                <a:latin typeface="Roboto" panose="02000000000000000000" pitchFamily="2" charset="0"/>
                <a:ea typeface="Roboto" panose="02000000000000000000" pitchFamily="2" charset="0"/>
              </a:rPr>
              <a:t>opracowanie wniosku na potrzeby ustanowienia obszaru ochronnego zbiornika wód śródlądowych - </a:t>
            </a:r>
            <a:r>
              <a:rPr lang="pl-PL" sz="1200" b="1" dirty="0">
                <a:latin typeface="Roboto" panose="02000000000000000000" pitchFamily="2" charset="0"/>
                <a:ea typeface="Roboto" panose="02000000000000000000" pitchFamily="2" charset="0"/>
              </a:rPr>
              <a:t>GZWP 220</a:t>
            </a:r>
          </a:p>
          <a:p>
            <a:pPr marL="285750" indent="-285750">
              <a:spcBef>
                <a:spcPts val="600"/>
              </a:spcBef>
              <a:buFont typeface="Arial" pitchFamily="34" charset="0"/>
              <a:buChar char="•"/>
            </a:pPr>
            <a:r>
              <a:rPr lang="pl-PL" sz="1200" dirty="0">
                <a:latin typeface="Roboto" panose="02000000000000000000" pitchFamily="2" charset="0"/>
                <a:ea typeface="Roboto" panose="02000000000000000000" pitchFamily="2" charset="0"/>
              </a:rPr>
              <a:t>ustanowienie obszaru ochronnego zbiornika wód śródlądowych (GZWP) – </a:t>
            </a:r>
            <a:r>
              <a:rPr lang="pl-PL" sz="1200" b="1" dirty="0">
                <a:latin typeface="Roboto" panose="02000000000000000000" pitchFamily="2" charset="0"/>
                <a:ea typeface="Roboto" panose="02000000000000000000" pitchFamily="2" charset="0"/>
              </a:rPr>
              <a:t>GZWP 220, 326, 401, 405 i 406</a:t>
            </a:r>
          </a:p>
          <a:p>
            <a:pPr marL="285750" indent="-285750">
              <a:spcBef>
                <a:spcPts val="600"/>
              </a:spcBef>
              <a:buFont typeface="Arial" pitchFamily="34" charset="0"/>
              <a:buChar char="•"/>
            </a:pPr>
            <a:r>
              <a:rPr lang="pl-PL" sz="1200" dirty="0">
                <a:latin typeface="Roboto" panose="02000000000000000000" pitchFamily="2" charset="0"/>
                <a:ea typeface="Roboto" panose="02000000000000000000" pitchFamily="2" charset="0"/>
              </a:rPr>
              <a:t>reambulacja dokumentacji hydrogeologicznej określającej warunki hydrogeologiczne dla ustanowienia obszarów ochronnych głównego zbiornika wód podziemnych -  </a:t>
            </a:r>
            <a:r>
              <a:rPr lang="pl-PL" sz="1200" b="1" dirty="0">
                <a:latin typeface="Roboto" panose="02000000000000000000" pitchFamily="2" charset="0"/>
                <a:ea typeface="Roboto" panose="02000000000000000000" pitchFamily="2" charset="0"/>
              </a:rPr>
              <a:t>GZWP 222</a:t>
            </a:r>
          </a:p>
        </p:txBody>
      </p:sp>
    </p:spTree>
    <p:extLst>
      <p:ext uri="{BB962C8B-B14F-4D97-AF65-F5344CB8AC3E}">
        <p14:creationId xmlns:p14="http://schemas.microsoft.com/office/powerpoint/2010/main" val="2142005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7" name="Tabela 6"/>
          <p:cNvGraphicFramePr>
            <a:graphicFrameLocks noGrp="1"/>
          </p:cNvGraphicFramePr>
          <p:nvPr/>
        </p:nvGraphicFramePr>
        <p:xfrm>
          <a:off x="361949" y="1461370"/>
          <a:ext cx="11449050" cy="4566050"/>
        </p:xfrm>
        <a:graphic>
          <a:graphicData uri="http://schemas.openxmlformats.org/drawingml/2006/table">
            <a:tbl>
              <a:tblPr firstRow="1" bandRow="1"/>
              <a:tblGrid>
                <a:gridCol w="5724525">
                  <a:extLst>
                    <a:ext uri="{9D8B030D-6E8A-4147-A177-3AD203B41FA5}">
                      <a16:colId xmlns:a16="http://schemas.microsoft.com/office/drawing/2014/main" val="20000"/>
                    </a:ext>
                  </a:extLst>
                </a:gridCol>
                <a:gridCol w="5724525">
                  <a:extLst>
                    <a:ext uri="{9D8B030D-6E8A-4147-A177-3AD203B41FA5}">
                      <a16:colId xmlns:a16="http://schemas.microsoft.com/office/drawing/2014/main" val="20001"/>
                    </a:ext>
                  </a:extLst>
                </a:gridCol>
              </a:tblGrid>
              <a:tr h="1838090">
                <a:tc gridSpan="2">
                  <a:txBody>
                    <a:bodyPr/>
                    <a:lstStyle/>
                    <a:p>
                      <a:pPr algn="ctr">
                        <a:lnSpc>
                          <a:spcPct val="150000"/>
                        </a:lnSpc>
                        <a:spcBef>
                          <a:spcPts val="600"/>
                        </a:spcBef>
                        <a:spcAft>
                          <a:spcPts val="600"/>
                        </a:spcAft>
                      </a:pPr>
                      <a:r>
                        <a:rPr lang="pl-PL" sz="1400" b="1" dirty="0">
                          <a:solidFill>
                            <a:schemeClr val="bg1"/>
                          </a:solidFill>
                        </a:rPr>
                        <a:t>Działania ukierunkowane na redukcję presji ilościowej (GWI)</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pl-PL" sz="1200" dirty="0">
                        <a:solidFill>
                          <a:schemeClr val="bg1"/>
                        </a:solidFill>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200" dirty="0">
                          <a:solidFill>
                            <a:schemeClr val="bg1"/>
                          </a:solidFill>
                        </a:rPr>
                        <a:t>ograniczenie zużycia wody w rolnictwie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200" dirty="0">
                          <a:solidFill>
                            <a:schemeClr val="bg1"/>
                          </a:solidFill>
                        </a:rPr>
                        <a:t>ograniczenie zużycia wody w przemyśle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200" dirty="0">
                          <a:solidFill>
                            <a:schemeClr val="bg1"/>
                          </a:solidFill>
                        </a:rPr>
                        <a:t>dodatkowy przegląd udzielonych pozwoleń wodnoprawnych związanych z poborem wód podziemnych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200" dirty="0">
                          <a:solidFill>
                            <a:schemeClr val="bg1"/>
                          </a:solidFill>
                        </a:rPr>
                        <a:t>opracowanie dodatku do dokumentacji hydrogeologicznej ustalającej zasoby eksploatacyjne ujęcia wód podziemnych</a:t>
                      </a:r>
                    </a:p>
                    <a:p>
                      <a:pPr marL="285750" indent="-285750" algn="l">
                        <a:buFont typeface="Arial" panose="020B0604020202020204" pitchFamily="34" charset="0"/>
                        <a:buChar char="•"/>
                      </a:pPr>
                      <a:r>
                        <a:rPr lang="pl-PL" sz="1200" dirty="0">
                          <a:solidFill>
                            <a:schemeClr val="bg1"/>
                          </a:solidFill>
                        </a:rPr>
                        <a:t>weryfikacja zasobów eksploatacyjnych ujęć wód podziemnych ustalonych na podstawie dokumentacji hydrogeologicznych wykonanych przed 2004 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F558D"/>
                    </a:solidFill>
                  </a:tcPr>
                </a:tc>
                <a:tc hMerge="1">
                  <a:txBody>
                    <a:bodyPr/>
                    <a:lstStyle/>
                    <a:p>
                      <a:pPr algn="ctr"/>
                      <a:endParaRPr lang="pl-PL" sz="1400" dirty="0"/>
                    </a:p>
                  </a:txBody>
                  <a:tcPr/>
                </a:tc>
                <a:extLst>
                  <a:ext uri="{0D108BD9-81ED-4DB2-BD59-A6C34878D82A}">
                    <a16:rowId xmlns:a16="http://schemas.microsoft.com/office/drawing/2014/main" val="10000"/>
                  </a:ext>
                </a:extLst>
              </a:tr>
              <a:tr h="1297449">
                <a:tc>
                  <a:txBody>
                    <a:bodyPr/>
                    <a:lstStyle/>
                    <a:p>
                      <a:pPr algn="ctr">
                        <a:lnSpc>
                          <a:spcPct val="150000"/>
                        </a:lnSpc>
                        <a:spcAft>
                          <a:spcPts val="600"/>
                        </a:spcAft>
                      </a:pPr>
                      <a:r>
                        <a:rPr lang="pl-PL" sz="1400" b="1" dirty="0">
                          <a:solidFill>
                            <a:srgbClr val="2F558D"/>
                          </a:solidFill>
                        </a:rPr>
                        <a:t>Działania </a:t>
                      </a:r>
                      <a:r>
                        <a:rPr lang="pl-PL" sz="1400" b="1" kern="1200" dirty="0">
                          <a:solidFill>
                            <a:srgbClr val="2F558D"/>
                          </a:solidFill>
                          <a:latin typeface="+mn-lt"/>
                          <a:ea typeface="+mn-ea"/>
                          <a:cs typeface="+mn-cs"/>
                        </a:rPr>
                        <a:t>ukierunkowane</a:t>
                      </a:r>
                      <a:r>
                        <a:rPr lang="pl-PL" sz="1400" b="1" dirty="0">
                          <a:solidFill>
                            <a:srgbClr val="2F558D"/>
                          </a:solidFill>
                        </a:rPr>
                        <a:t> na redukcję presji chemicznej (GWC)</a:t>
                      </a:r>
                    </a:p>
                    <a:p>
                      <a:pPr marL="285750" indent="-285750" algn="l">
                        <a:buFont typeface="Arial" panose="020B0604020202020204" pitchFamily="34" charset="0"/>
                        <a:buChar char="•"/>
                      </a:pPr>
                      <a:r>
                        <a:rPr lang="pl-PL" sz="1200" dirty="0">
                          <a:solidFill>
                            <a:srgbClr val="2F558D"/>
                          </a:solidFill>
                        </a:rPr>
                        <a:t>opracowanie wniosku na potrzeby ustanowienia obszaru ochronnego zbiornika wód śródlądowych (GZWP) </a:t>
                      </a:r>
                    </a:p>
                    <a:p>
                      <a:pPr marL="285750" indent="-285750" algn="l">
                        <a:buFont typeface="Arial" panose="020B0604020202020204" pitchFamily="34" charset="0"/>
                        <a:buChar char="•"/>
                      </a:pPr>
                      <a:r>
                        <a:rPr lang="pl-PL" sz="1200" dirty="0">
                          <a:solidFill>
                            <a:srgbClr val="2F558D"/>
                          </a:solidFill>
                        </a:rPr>
                        <a:t>ustanowienie obszaru ochronnego zbiornika wód śródlądowych (GZWP) </a:t>
                      </a:r>
                    </a:p>
                    <a:p>
                      <a:pPr marL="285750" indent="-285750" algn="l">
                        <a:buFont typeface="Arial" panose="020B0604020202020204" pitchFamily="34" charset="0"/>
                        <a:buChar char="•"/>
                      </a:pPr>
                      <a:r>
                        <a:rPr lang="pl-PL" sz="1200" dirty="0">
                          <a:solidFill>
                            <a:srgbClr val="2F558D"/>
                          </a:solidFill>
                        </a:rPr>
                        <a:t>wsparcie działań organów administracji w zakresie ustanawiania obszarów ochronnych GZWP </a:t>
                      </a:r>
                    </a:p>
                    <a:p>
                      <a:pPr marL="285750" indent="-285750" algn="l">
                        <a:buFont typeface="Arial" panose="020B0604020202020204" pitchFamily="34" charset="0"/>
                        <a:buChar char="•"/>
                      </a:pPr>
                      <a:r>
                        <a:rPr lang="pl-PL" sz="1200" dirty="0">
                          <a:solidFill>
                            <a:srgbClr val="2F558D"/>
                          </a:solidFill>
                        </a:rPr>
                        <a:t>reambulacja dokumentacji hydrogeologicznej określającej warunki hydrogeologiczne dla ustanowienia obszarów ochronnych głównego zbiornika wód podziemnych </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lnSpc>
                          <a:spcPct val="150000"/>
                        </a:lnSpc>
                        <a:spcAft>
                          <a:spcPts val="600"/>
                        </a:spcAft>
                      </a:pPr>
                      <a:r>
                        <a:rPr lang="pl-PL" sz="1400" b="1" dirty="0">
                          <a:solidFill>
                            <a:srgbClr val="2F558D"/>
                          </a:solidFill>
                        </a:rPr>
                        <a:t>Działania ukierunkowane na redukcję presji ilościowej i chemicznej (GWIC)</a:t>
                      </a:r>
                    </a:p>
                    <a:p>
                      <a:pPr marL="285750" indent="-285750" algn="l">
                        <a:buFont typeface="Arial" panose="020B0604020202020204" pitchFamily="34" charset="0"/>
                        <a:buChar char="•"/>
                      </a:pPr>
                      <a:r>
                        <a:rPr lang="pl-PL" sz="1200" dirty="0">
                          <a:solidFill>
                            <a:srgbClr val="2F558D"/>
                          </a:solidFill>
                        </a:rPr>
                        <a:t>brak</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1"/>
                  </a:ext>
                </a:extLst>
              </a:tr>
              <a:tr h="850252">
                <a:tc>
                  <a:txBody>
                    <a:bodyPr/>
                    <a:lstStyle/>
                    <a:p>
                      <a:pPr algn="ctr">
                        <a:lnSpc>
                          <a:spcPct val="200000"/>
                        </a:lnSpc>
                        <a:spcAft>
                          <a:spcPts val="600"/>
                        </a:spcAft>
                      </a:pPr>
                      <a:r>
                        <a:rPr lang="pl-PL" sz="1400" b="1" dirty="0">
                          <a:solidFill>
                            <a:srgbClr val="2F558D"/>
                          </a:solidFill>
                        </a:rPr>
                        <a:t>Działania ukierunkowane na redukcję presji chemicznej typu A (GWPA)</a:t>
                      </a:r>
                    </a:p>
                    <a:p>
                      <a:pPr marL="171450" indent="-171450" algn="l">
                        <a:buFont typeface="Arial" panose="020B0604020202020204" pitchFamily="34" charset="0"/>
                        <a:buChar char="•"/>
                      </a:pPr>
                      <a:r>
                        <a:rPr lang="pl-PL" sz="1200" dirty="0">
                          <a:solidFill>
                            <a:srgbClr val="2F558D"/>
                          </a:solidFill>
                        </a:rPr>
                        <a:t>rozpoznanie występowania nowych zanieczyszczeń w wodach podziemnych </a:t>
                      </a:r>
                    </a:p>
                    <a:p>
                      <a:pPr algn="ctr"/>
                      <a:endParaRPr lang="pl-PL" sz="1200" dirty="0">
                        <a:solidFill>
                          <a:srgbClr val="2F558D"/>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a:lnSpc>
                          <a:spcPct val="150000"/>
                        </a:lnSpc>
                        <a:spcAft>
                          <a:spcPts val="600"/>
                        </a:spcAft>
                      </a:pPr>
                      <a:r>
                        <a:rPr lang="pl-PL" sz="1400" b="1" dirty="0">
                          <a:solidFill>
                            <a:srgbClr val="2F558D"/>
                          </a:solidFill>
                        </a:rPr>
                        <a:t>Działania ukierunkowane na redukcję presji chemicznej typu B (GWPB)</a:t>
                      </a:r>
                    </a:p>
                    <a:p>
                      <a:pPr marL="171450" indent="-171450" algn="l">
                        <a:buFont typeface="Arial" panose="020B0604020202020204" pitchFamily="34" charset="0"/>
                        <a:buChar char="•"/>
                      </a:pPr>
                      <a:r>
                        <a:rPr lang="pl-PL" sz="1200" dirty="0">
                          <a:solidFill>
                            <a:srgbClr val="2F558D"/>
                          </a:solidFill>
                        </a:rPr>
                        <a:t>brak</a:t>
                      </a:r>
                    </a:p>
                    <a:p>
                      <a:pPr algn="ctr"/>
                      <a:endParaRPr lang="pl-PL" sz="1200" dirty="0">
                        <a:solidFill>
                          <a:srgbClr val="2F558D"/>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83760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740B257D-9E57-0B46-801A-C461A71BDE94}"/>
              </a:ext>
            </a:extLst>
          </p:cNvPr>
          <p:cNvPicPr>
            <a:picLocks noChangeAspect="1"/>
          </p:cNvPicPr>
          <p:nvPr/>
        </p:nvPicPr>
        <p:blipFill>
          <a:blip r:embed="rId2"/>
          <a:stretch>
            <a:fillRect/>
          </a:stretch>
        </p:blipFill>
        <p:spPr>
          <a:xfrm>
            <a:off x="-9525" y="6177618"/>
            <a:ext cx="12192000" cy="680382"/>
          </a:xfrm>
          <a:prstGeom prst="rect">
            <a:avLst/>
          </a:prstGeom>
        </p:spPr>
      </p:pic>
      <p:pic>
        <p:nvPicPr>
          <p:cNvPr id="5" name="Obraz 4">
            <a:extLst>
              <a:ext uri="{FF2B5EF4-FFF2-40B4-BE49-F238E27FC236}">
                <a16:creationId xmlns:a16="http://schemas.microsoft.com/office/drawing/2014/main" id="{24022869-9943-8147-9FB7-5D6E0D1A983D}"/>
              </a:ext>
            </a:extLst>
          </p:cNvPr>
          <p:cNvPicPr>
            <a:picLocks noChangeAspect="1"/>
          </p:cNvPicPr>
          <p:nvPr/>
        </p:nvPicPr>
        <p:blipFill>
          <a:blip r:embed="rId3"/>
          <a:stretch>
            <a:fillRect/>
          </a:stretch>
        </p:blipFill>
        <p:spPr>
          <a:xfrm>
            <a:off x="0" y="0"/>
            <a:ext cx="12192000" cy="614538"/>
          </a:xfrm>
          <a:prstGeom prst="rect">
            <a:avLst/>
          </a:prstGeom>
        </p:spPr>
      </p:pic>
      <p:sp>
        <p:nvSpPr>
          <p:cNvPr id="6" name="pole tekstowe 5">
            <a:extLst>
              <a:ext uri="{FF2B5EF4-FFF2-40B4-BE49-F238E27FC236}">
                <a16:creationId xmlns:a16="http://schemas.microsoft.com/office/drawing/2014/main" id="{541B2039-4CE8-3649-8FAE-0103BCF2EC93}"/>
              </a:ext>
            </a:extLst>
          </p:cNvPr>
          <p:cNvSpPr txBox="1"/>
          <p:nvPr/>
        </p:nvSpPr>
        <p:spPr>
          <a:xfrm>
            <a:off x="257331" y="868296"/>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sp>
        <p:nvSpPr>
          <p:cNvPr id="9" name="pole tekstowe 8"/>
          <p:cNvSpPr txBox="1"/>
          <p:nvPr/>
        </p:nvSpPr>
        <p:spPr>
          <a:xfrm>
            <a:off x="790575" y="1506989"/>
            <a:ext cx="2438488"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Harmonogram wdrożenia działań</a:t>
            </a:r>
          </a:p>
        </p:txBody>
      </p:sp>
      <p:sp>
        <p:nvSpPr>
          <p:cNvPr id="10" name="pole tekstowe 9"/>
          <p:cNvSpPr txBox="1"/>
          <p:nvPr/>
        </p:nvSpPr>
        <p:spPr>
          <a:xfrm>
            <a:off x="7000874" y="1506989"/>
            <a:ext cx="2866490" cy="292388"/>
          </a:xfrm>
          <a:prstGeom prst="rect">
            <a:avLst/>
          </a:prstGeom>
          <a:noFill/>
        </p:spPr>
        <p:txBody>
          <a:bodyPr wrap="none" rtlCol="0">
            <a:spAutoFit/>
          </a:bodyPr>
          <a:lstStyle/>
          <a:p>
            <a:r>
              <a:rPr lang="pl-PL" sz="1300" b="1" dirty="0">
                <a:solidFill>
                  <a:srgbClr val="2F5597"/>
                </a:solidFill>
                <a:latin typeface="Roboto" panose="02000000000000000000" pitchFamily="2" charset="0"/>
                <a:ea typeface="Roboto" panose="02000000000000000000" pitchFamily="2" charset="0"/>
                <a:cs typeface="Roboto" panose="02000000000000000000" pitchFamily="2" charset="0"/>
              </a:rPr>
              <a:t>Jednostki odpowiedzialne za realizację</a:t>
            </a:r>
          </a:p>
        </p:txBody>
      </p:sp>
      <p:sp>
        <p:nvSpPr>
          <p:cNvPr id="11" name="pole tekstowe 10"/>
          <p:cNvSpPr txBox="1"/>
          <p:nvPr/>
        </p:nvSpPr>
        <p:spPr>
          <a:xfrm>
            <a:off x="657225" y="5072054"/>
            <a:ext cx="4680000" cy="692497"/>
          </a:xfrm>
          <a:prstGeom prst="rect">
            <a:avLst/>
          </a:prstGeom>
          <a:noFill/>
          <a:ln w="25400">
            <a:solidFill>
              <a:schemeClr val="accent4"/>
            </a:solidFill>
          </a:ln>
        </p:spPr>
        <p:txBody>
          <a:bodyPr wrap="square" rtlCol="0">
            <a:spAutoFit/>
          </a:bodyPr>
          <a:lstStyle/>
          <a:p>
            <a:r>
              <a:rPr lang="pl-PL" sz="1300" b="1" dirty="0">
                <a:solidFill>
                  <a:srgbClr val="2F558D"/>
                </a:solidFill>
                <a:latin typeface="Roboto" panose="02000000000000000000" pitchFamily="2" charset="0"/>
                <a:ea typeface="Roboto" panose="02000000000000000000" pitchFamily="2" charset="0"/>
              </a:rPr>
              <a:t>Koszt realizacji działań –  600 000 zł, w tym:</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koszt wdrożenia działań podstawowych – 450 000 zł</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koszt wdrożenia działań uzupełniających – 150 000 zł</a:t>
            </a:r>
          </a:p>
        </p:txBody>
      </p:sp>
      <p:sp>
        <p:nvSpPr>
          <p:cNvPr id="13" name="pole tekstowe 12"/>
          <p:cNvSpPr txBox="1"/>
          <p:nvPr/>
        </p:nvSpPr>
        <p:spPr>
          <a:xfrm>
            <a:off x="6819899" y="4872000"/>
            <a:ext cx="4680000" cy="1092607"/>
          </a:xfrm>
          <a:prstGeom prst="rect">
            <a:avLst/>
          </a:prstGeom>
          <a:noFill/>
          <a:ln w="25400">
            <a:solidFill>
              <a:schemeClr val="accent4"/>
            </a:solidFill>
          </a:ln>
        </p:spPr>
        <p:txBody>
          <a:bodyPr wrap="square" rtlCol="0">
            <a:spAutoFit/>
          </a:bodyPr>
          <a:lstStyle/>
          <a:p>
            <a:r>
              <a:rPr lang="pl-PL" sz="1300" b="1" dirty="0">
                <a:solidFill>
                  <a:srgbClr val="2F558D"/>
                </a:solidFill>
                <a:latin typeface="Roboto" panose="02000000000000000000" pitchFamily="2" charset="0"/>
                <a:ea typeface="Roboto" panose="02000000000000000000" pitchFamily="2" charset="0"/>
              </a:rPr>
              <a:t>Źródło środków</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Środki własne</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Budżet państwa</a:t>
            </a: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Środki NFOŚiGW/</a:t>
            </a:r>
            <a:r>
              <a:rPr lang="pl-PL" sz="1300" dirty="0" err="1">
                <a:latin typeface="Roboto" panose="02000000000000000000" pitchFamily="2" charset="0"/>
                <a:ea typeface="Roboto" panose="02000000000000000000" pitchFamily="2" charset="0"/>
              </a:rPr>
              <a:t>WFOŚiGW</a:t>
            </a:r>
            <a:endParaRPr lang="pl-PL" sz="1300" dirty="0">
              <a:latin typeface="Roboto" panose="02000000000000000000" pitchFamily="2" charset="0"/>
              <a:ea typeface="Roboto" panose="02000000000000000000" pitchFamily="2" charset="0"/>
            </a:endParaRPr>
          </a:p>
          <a:p>
            <a:pPr marL="285750" indent="-285750">
              <a:buFont typeface="Arial" panose="020B0604020202020204" pitchFamily="34" charset="0"/>
              <a:buChar char="•"/>
            </a:pPr>
            <a:r>
              <a:rPr lang="pl-PL" sz="1300" dirty="0">
                <a:latin typeface="Roboto" panose="02000000000000000000" pitchFamily="2" charset="0"/>
                <a:ea typeface="Roboto" panose="02000000000000000000" pitchFamily="2" charset="0"/>
              </a:rPr>
              <a:t>Środki UE</a:t>
            </a:r>
          </a:p>
        </p:txBody>
      </p:sp>
      <p:sp>
        <p:nvSpPr>
          <p:cNvPr id="18" name="Strzałka w prawo 17">
            <a:extLst>
              <a:ext uri="{FF2B5EF4-FFF2-40B4-BE49-F238E27FC236}">
                <a16:creationId xmlns:a16="http://schemas.microsoft.com/office/drawing/2014/main" id="{5D237424-25F0-439D-9351-242671E25070}"/>
              </a:ext>
            </a:extLst>
          </p:cNvPr>
          <p:cNvSpPr/>
          <p:nvPr/>
        </p:nvSpPr>
        <p:spPr>
          <a:xfrm>
            <a:off x="5595938" y="5299612"/>
            <a:ext cx="828675" cy="314325"/>
          </a:xfrm>
          <a:prstGeom prst="rightArrow">
            <a:avLst/>
          </a:prstGeom>
          <a:solidFill>
            <a:srgbClr val="2F5597"/>
          </a:solidFill>
          <a:ln>
            <a:solidFill>
              <a:srgbClr val="2F5597"/>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pl-PL"/>
          </a:p>
        </p:txBody>
      </p:sp>
      <p:graphicFrame>
        <p:nvGraphicFramePr>
          <p:cNvPr id="12" name="Wykres 11"/>
          <p:cNvGraphicFramePr>
            <a:graphicFrameLocks/>
          </p:cNvGraphicFramePr>
          <p:nvPr/>
        </p:nvGraphicFramePr>
        <p:xfrm>
          <a:off x="563587" y="1989043"/>
          <a:ext cx="4867275" cy="262413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Wykres 13">
            <a:extLst>
              <a:ext uri="{FF2B5EF4-FFF2-40B4-BE49-F238E27FC236}">
                <a16:creationId xmlns:a16="http://schemas.microsoft.com/office/drawing/2014/main" id="{85A33716-5A45-4B85-BADB-EBCEFBB4AE5C}"/>
              </a:ext>
            </a:extLst>
          </p:cNvPr>
          <p:cNvGraphicFramePr>
            <a:graphicFrameLocks/>
          </p:cNvGraphicFramePr>
          <p:nvPr>
            <p:extLst>
              <p:ext uri="{D42A27DB-BD31-4B8C-83A1-F6EECF244321}">
                <p14:modId xmlns:p14="http://schemas.microsoft.com/office/powerpoint/2010/main" val="1234227773"/>
              </p:ext>
            </p:extLst>
          </p:nvPr>
        </p:nvGraphicFramePr>
        <p:xfrm>
          <a:off x="6633632" y="1771022"/>
          <a:ext cx="5558368" cy="318558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9005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740B257D-9E57-0B46-801A-C461A71BDE94}"/>
              </a:ext>
            </a:extLst>
          </p:cNvPr>
          <p:cNvPicPr>
            <a:picLocks noChangeAspect="1"/>
          </p:cNvPicPr>
          <p:nvPr/>
        </p:nvPicPr>
        <p:blipFill>
          <a:blip r:embed="rId3"/>
          <a:stretch>
            <a:fillRect/>
          </a:stretch>
        </p:blipFill>
        <p:spPr>
          <a:xfrm>
            <a:off x="0" y="6177618"/>
            <a:ext cx="12192000" cy="680382"/>
          </a:xfrm>
          <a:prstGeom prst="rect">
            <a:avLst/>
          </a:prstGeom>
        </p:spPr>
      </p:pic>
      <p:pic>
        <p:nvPicPr>
          <p:cNvPr id="10" name="Obraz 9">
            <a:extLst>
              <a:ext uri="{FF2B5EF4-FFF2-40B4-BE49-F238E27FC236}">
                <a16:creationId xmlns:a16="http://schemas.microsoft.com/office/drawing/2014/main" id="{24022869-9943-8147-9FB7-5D6E0D1A983D}"/>
              </a:ext>
            </a:extLst>
          </p:cNvPr>
          <p:cNvPicPr>
            <a:picLocks noChangeAspect="1"/>
          </p:cNvPicPr>
          <p:nvPr/>
        </p:nvPicPr>
        <p:blipFill>
          <a:blip r:embed="rId4"/>
          <a:stretch>
            <a:fillRect/>
          </a:stretch>
        </p:blipFill>
        <p:spPr>
          <a:xfrm>
            <a:off x="0" y="0"/>
            <a:ext cx="12192000" cy="614538"/>
          </a:xfrm>
          <a:prstGeom prst="rect">
            <a:avLst/>
          </a:prstGeom>
        </p:spPr>
      </p:pic>
      <p:sp>
        <p:nvSpPr>
          <p:cNvPr id="2" name="pole tekstowe 1">
            <a:extLst>
              <a:ext uri="{FF2B5EF4-FFF2-40B4-BE49-F238E27FC236}">
                <a16:creationId xmlns:a16="http://schemas.microsoft.com/office/drawing/2014/main" id="{541B2039-4CE8-3649-8FAE-0103BCF2EC93}"/>
              </a:ext>
            </a:extLst>
          </p:cNvPr>
          <p:cNvSpPr txBox="1"/>
          <p:nvPr/>
        </p:nvSpPr>
        <p:spPr>
          <a:xfrm>
            <a:off x="308117" y="704201"/>
            <a:ext cx="1052336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3" name="Tabela 2"/>
          <p:cNvGraphicFramePr>
            <a:graphicFrameLocks noGrp="1"/>
          </p:cNvGraphicFramePr>
          <p:nvPr/>
        </p:nvGraphicFramePr>
        <p:xfrm>
          <a:off x="308117" y="1139089"/>
          <a:ext cx="11521932" cy="2279649"/>
        </p:xfrm>
        <a:graphic>
          <a:graphicData uri="http://schemas.openxmlformats.org/drawingml/2006/table">
            <a:tbl>
              <a:tblPr firstRow="1" bandRow="1">
                <a:tableStyleId>{5C22544A-7EE6-4342-B048-85BDC9FD1C3A}</a:tableStyleId>
              </a:tblPr>
              <a:tblGrid>
                <a:gridCol w="1301608">
                  <a:extLst>
                    <a:ext uri="{9D8B030D-6E8A-4147-A177-3AD203B41FA5}">
                      <a16:colId xmlns:a16="http://schemas.microsoft.com/office/drawing/2014/main" val="20000"/>
                    </a:ext>
                  </a:extLst>
                </a:gridCol>
                <a:gridCol w="3248025">
                  <a:extLst>
                    <a:ext uri="{9D8B030D-6E8A-4147-A177-3AD203B41FA5}">
                      <a16:colId xmlns:a16="http://schemas.microsoft.com/office/drawing/2014/main" val="20001"/>
                    </a:ext>
                  </a:extLst>
                </a:gridCol>
                <a:gridCol w="1790700">
                  <a:extLst>
                    <a:ext uri="{9D8B030D-6E8A-4147-A177-3AD203B41FA5}">
                      <a16:colId xmlns:a16="http://schemas.microsoft.com/office/drawing/2014/main" val="20002"/>
                    </a:ext>
                  </a:extLst>
                </a:gridCol>
                <a:gridCol w="1781175">
                  <a:extLst>
                    <a:ext uri="{9D8B030D-6E8A-4147-A177-3AD203B41FA5}">
                      <a16:colId xmlns:a16="http://schemas.microsoft.com/office/drawing/2014/main" val="20003"/>
                    </a:ext>
                  </a:extLst>
                </a:gridCol>
                <a:gridCol w="3400424">
                  <a:extLst>
                    <a:ext uri="{9D8B030D-6E8A-4147-A177-3AD203B41FA5}">
                      <a16:colId xmlns:a16="http://schemas.microsoft.com/office/drawing/2014/main" val="20004"/>
                    </a:ext>
                  </a:extLst>
                </a:gridCol>
              </a:tblGrid>
              <a:tr h="282363">
                <a:tc gridSpan="5">
                  <a:txBody>
                    <a:bodyPr/>
                    <a:lstStyle/>
                    <a:p>
                      <a:pPr algn="ctr"/>
                      <a:r>
                        <a:rPr lang="pl-PL" sz="1600" dirty="0" err="1"/>
                        <a:t>jcwpd</a:t>
                      </a:r>
                      <a:r>
                        <a:rPr lang="pl-PL" sz="1600" dirty="0"/>
                        <a:t> nr 64 ( PLGW200064)</a:t>
                      </a:r>
                    </a:p>
                  </a:txBody>
                  <a:tcPr anchor="ctr">
                    <a:solidFill>
                      <a:srgbClr val="2F558D"/>
                    </a:solidFill>
                  </a:tcPr>
                </a:tc>
                <a:tc hMerge="1">
                  <a:txBody>
                    <a:bodyPr/>
                    <a:lstStyle/>
                    <a:p>
                      <a:endParaRPr lang="pl-PL" dirty="0"/>
                    </a:p>
                  </a:txBody>
                  <a:tcPr/>
                </a:tc>
                <a:tc hMerge="1">
                  <a:txBody>
                    <a:bodyPr/>
                    <a:lstStyle/>
                    <a:p>
                      <a:endParaRPr lang="pl-PL" sz="1600" dirty="0"/>
                    </a:p>
                  </a:txBody>
                  <a:tcPr/>
                </a:tc>
                <a:tc hMerge="1">
                  <a:txBody>
                    <a:bodyPr/>
                    <a:lstStyle/>
                    <a:p>
                      <a:endParaRPr lang="pl-PL" sz="1600" dirty="0"/>
                    </a:p>
                  </a:txBody>
                  <a:tcPr/>
                </a:tc>
                <a:tc hMerge="1">
                  <a:txBody>
                    <a:bodyPr/>
                    <a:lstStyle/>
                    <a:p>
                      <a:pPr algn="ctr"/>
                      <a:endParaRPr lang="pl-PL" sz="1400" dirty="0"/>
                    </a:p>
                  </a:txBody>
                  <a:tcPr/>
                </a:tc>
                <a:extLst>
                  <a:ext uri="{0D108BD9-81ED-4DB2-BD59-A6C34878D82A}">
                    <a16:rowId xmlns:a16="http://schemas.microsoft.com/office/drawing/2014/main" val="10000"/>
                  </a:ext>
                </a:extLst>
              </a:tr>
              <a:tr h="282363">
                <a:tc>
                  <a:txBody>
                    <a:bodyPr/>
                    <a:lstStyle/>
                    <a:p>
                      <a:r>
                        <a:rPr lang="pl-PL" sz="1200" dirty="0">
                          <a:solidFill>
                            <a:srgbClr val="2F558D"/>
                          </a:solidFill>
                        </a:rPr>
                        <a:t>powierzchnia</a:t>
                      </a:r>
                    </a:p>
                  </a:txBody>
                  <a:tcPr anchor="ctr"/>
                </a:tc>
                <a:tc>
                  <a:txBody>
                    <a:bodyPr/>
                    <a:lstStyle/>
                    <a:p>
                      <a:r>
                        <a:rPr lang="pl-PL" sz="1200" baseline="0" dirty="0">
                          <a:solidFill>
                            <a:srgbClr val="2F558D"/>
                          </a:solidFill>
                        </a:rPr>
                        <a:t>741,54 km</a:t>
                      </a:r>
                      <a:r>
                        <a:rPr lang="pl-PL" sz="1200" baseline="30000" dirty="0">
                          <a:solidFill>
                            <a:srgbClr val="2F558D"/>
                          </a:solidFill>
                        </a:rPr>
                        <a:t>2</a:t>
                      </a:r>
                    </a:p>
                  </a:txBody>
                  <a:tcPr anchor="ctr"/>
                </a:tc>
                <a:tc>
                  <a:txBody>
                    <a:bodyPr/>
                    <a:lstStyle/>
                    <a:p>
                      <a:r>
                        <a:rPr lang="pl-PL" sz="1200" dirty="0">
                          <a:solidFill>
                            <a:srgbClr val="2F558D"/>
                          </a:solidFill>
                        </a:rPr>
                        <a:t>ocena ryzyka</a:t>
                      </a:r>
                    </a:p>
                  </a:txBody>
                  <a:tcPr anchor="ctr"/>
                </a:tc>
                <a:tc>
                  <a:txBody>
                    <a:bodyPr/>
                    <a:lstStyle/>
                    <a:p>
                      <a:r>
                        <a:rPr lang="pl-PL" sz="1200" dirty="0">
                          <a:solidFill>
                            <a:srgbClr val="2F558D"/>
                          </a:solidFill>
                        </a:rPr>
                        <a:t>zagrożona chemicznie</a:t>
                      </a:r>
                    </a:p>
                  </a:txBody>
                  <a:tcPr anchor="ctr"/>
                </a:tc>
                <a:tc rowSpan="5">
                  <a:txBody>
                    <a:bodyPr/>
                    <a:lstStyle/>
                    <a:p>
                      <a:r>
                        <a:rPr lang="pl-PL" sz="1100" b="0" i="0" u="none" strike="noStrike" kern="1200" baseline="0" dirty="0">
                          <a:solidFill>
                            <a:srgbClr val="2F558D"/>
                          </a:solidFill>
                          <a:latin typeface="+mn-lt"/>
                          <a:ea typeface="+mn-ea"/>
                          <a:cs typeface="+mn-cs"/>
                        </a:rPr>
                        <a:t>W przeprowadzonej ocenie stanu wód podziemnych za dane z 2019 r stwierdzono przekroczenie wartości</a:t>
                      </a:r>
                    </a:p>
                    <a:p>
                      <a:r>
                        <a:rPr lang="pl-PL" sz="1100" b="0" i="0" u="none" strike="noStrike" kern="1200" baseline="0" dirty="0">
                          <a:solidFill>
                            <a:srgbClr val="2F558D"/>
                          </a:solidFill>
                          <a:latin typeface="+mn-lt"/>
                          <a:ea typeface="+mn-ea"/>
                          <a:cs typeface="+mn-cs"/>
                        </a:rPr>
                        <a:t>progowej dobrego stanu chemicznego wód poziemnych następujących wskaźników: Na, TOC, Mn, NH4, Fe,</a:t>
                      </a:r>
                    </a:p>
                    <a:p>
                      <a:r>
                        <a:rPr lang="pl-PL" sz="1100" b="0" i="0" u="none" strike="noStrike" kern="1200" baseline="0" dirty="0">
                          <a:solidFill>
                            <a:srgbClr val="2F558D"/>
                          </a:solidFill>
                          <a:latin typeface="+mn-lt"/>
                          <a:ea typeface="+mn-ea"/>
                          <a:cs typeface="+mn-cs"/>
                        </a:rPr>
                        <a:t>PEW, B, Cl, temp, </a:t>
                      </a:r>
                      <a:r>
                        <a:rPr lang="pl-PL" sz="1100" b="0" i="0" u="none" strike="noStrike" kern="1200" baseline="0" dirty="0" err="1">
                          <a:solidFill>
                            <a:srgbClr val="2F558D"/>
                          </a:solidFill>
                          <a:latin typeface="+mn-lt"/>
                          <a:ea typeface="+mn-ea"/>
                          <a:cs typeface="+mn-cs"/>
                        </a:rPr>
                        <a:t>Benzo</a:t>
                      </a:r>
                      <a:r>
                        <a:rPr lang="pl-PL" sz="1100" b="0" i="0" u="none" strike="noStrike" kern="1200" baseline="0" dirty="0">
                          <a:solidFill>
                            <a:srgbClr val="2F558D"/>
                          </a:solidFill>
                          <a:latin typeface="+mn-lt"/>
                          <a:ea typeface="+mn-ea"/>
                          <a:cs typeface="+mn-cs"/>
                        </a:rPr>
                        <a:t>(a)</a:t>
                      </a:r>
                      <a:r>
                        <a:rPr lang="pl-PL" sz="1100" b="0" i="0" u="none" strike="noStrike" kern="1200" baseline="0" dirty="0" err="1">
                          <a:solidFill>
                            <a:srgbClr val="2F558D"/>
                          </a:solidFill>
                          <a:latin typeface="+mn-lt"/>
                          <a:ea typeface="+mn-ea"/>
                          <a:cs typeface="+mn-cs"/>
                        </a:rPr>
                        <a:t>piren</a:t>
                      </a:r>
                      <a:r>
                        <a:rPr lang="pl-PL" sz="1100" b="0" i="0" u="none" strike="noStrike" kern="1200" baseline="0" dirty="0">
                          <a:solidFill>
                            <a:srgbClr val="2F558D"/>
                          </a:solidFill>
                          <a:latin typeface="+mn-lt"/>
                          <a:ea typeface="+mn-ea"/>
                          <a:cs typeface="+mn-cs"/>
                        </a:rPr>
                        <a:t>. Zasięg zanieczyszczenia oszacowano na 68,12% całej JCWPd.</a:t>
                      </a:r>
                    </a:p>
                    <a:p>
                      <a:r>
                        <a:rPr lang="pl-PL" sz="1100" b="0" i="0" u="none" strike="noStrike" kern="1200" baseline="0" dirty="0">
                          <a:solidFill>
                            <a:srgbClr val="2F558D"/>
                          </a:solidFill>
                          <a:latin typeface="+mn-lt"/>
                          <a:ea typeface="+mn-ea"/>
                          <a:cs typeface="+mn-cs"/>
                        </a:rPr>
                        <a:t>Przeprowadzona analiza wielokryterialna uwzgledniająca obszarowe ogniska zanieczyszczeń oraz naturalną odporność systemu wodonośnego nie wykazała innych zagrożeń w obrębie jednostki.</a:t>
                      </a:r>
                      <a:endParaRPr lang="pl-PL" sz="800" dirty="0">
                        <a:solidFill>
                          <a:srgbClr val="2F558D"/>
                        </a:solidFill>
                      </a:endParaRPr>
                    </a:p>
                  </a:txBody>
                  <a:tcPr anchor="ctr"/>
                </a:tc>
                <a:extLst>
                  <a:ext uri="{0D108BD9-81ED-4DB2-BD59-A6C34878D82A}">
                    <a16:rowId xmlns:a16="http://schemas.microsoft.com/office/drawing/2014/main" val="10001"/>
                  </a:ext>
                </a:extLst>
              </a:tr>
              <a:tr h="282363">
                <a:tc>
                  <a:txBody>
                    <a:bodyPr/>
                    <a:lstStyle/>
                    <a:p>
                      <a:r>
                        <a:rPr lang="pl-PL" sz="1200" dirty="0">
                          <a:solidFill>
                            <a:srgbClr val="2F558D"/>
                          </a:solidFill>
                        </a:rPr>
                        <a:t>region wodny</a:t>
                      </a:r>
                    </a:p>
                  </a:txBody>
                  <a:tcPr anchor="ctr"/>
                </a:tc>
                <a:tc>
                  <a:txBody>
                    <a:bodyPr/>
                    <a:lstStyle/>
                    <a:p>
                      <a:r>
                        <a:rPr lang="pl-PL" sz="1200" dirty="0">
                          <a:solidFill>
                            <a:srgbClr val="2F558D"/>
                          </a:solidFill>
                        </a:rPr>
                        <a:t>Środkowej Wisły</a:t>
                      </a:r>
                    </a:p>
                  </a:txBody>
                  <a:tcPr anchor="ctr"/>
                </a:tc>
                <a:tc>
                  <a:txBody>
                    <a:bodyPr/>
                    <a:lstStyle/>
                    <a:p>
                      <a:r>
                        <a:rPr lang="pl-PL" sz="1200" dirty="0">
                          <a:solidFill>
                            <a:srgbClr val="2F558D"/>
                          </a:solidFill>
                        </a:rPr>
                        <a:t>ocena stanu na rok 2019</a:t>
                      </a:r>
                    </a:p>
                  </a:txBody>
                  <a:tcPr anchor="ctr"/>
                </a:tc>
                <a:tc>
                  <a:txBody>
                    <a:bodyPr/>
                    <a:lstStyle/>
                    <a:p>
                      <a:r>
                        <a:rPr lang="pl-PL" sz="1200" dirty="0">
                          <a:solidFill>
                            <a:srgbClr val="2F558D"/>
                          </a:solidFill>
                        </a:rPr>
                        <a:t>słaby stan chemiczny</a:t>
                      </a:r>
                    </a:p>
                  </a:txBody>
                  <a:tcPr anchor="ctr"/>
                </a:tc>
                <a:tc vMerge="1">
                  <a:txBody>
                    <a:bodyPr/>
                    <a:lstStyle/>
                    <a:p>
                      <a:endParaRPr lang="pl-PL" sz="1200" dirty="0"/>
                    </a:p>
                  </a:txBody>
                  <a:tcPr/>
                </a:tc>
                <a:extLst>
                  <a:ext uri="{0D108BD9-81ED-4DB2-BD59-A6C34878D82A}">
                    <a16:rowId xmlns:a16="http://schemas.microsoft.com/office/drawing/2014/main" val="10002"/>
                  </a:ext>
                </a:extLst>
              </a:tr>
              <a:tr h="282363">
                <a:tc>
                  <a:txBody>
                    <a:bodyPr/>
                    <a:lstStyle/>
                    <a:p>
                      <a:r>
                        <a:rPr lang="pl-PL" sz="1200" dirty="0">
                          <a:solidFill>
                            <a:srgbClr val="2F558D"/>
                          </a:solidFill>
                        </a:rPr>
                        <a:t>obszar bilansowy</a:t>
                      </a:r>
                    </a:p>
                  </a:txBody>
                  <a:tcPr anchor="ctr"/>
                </a:tc>
                <a:tc>
                  <a:txBody>
                    <a:bodyPr/>
                    <a:lstStyle/>
                    <a:p>
                      <a:r>
                        <a:rPr lang="pl-PL" sz="900" dirty="0">
                          <a:solidFill>
                            <a:srgbClr val="2F558D"/>
                          </a:solidFill>
                        </a:rPr>
                        <a:t>Bzura 100%,Wisła (L) od Pilicy do Bzury poniżej 1%, Wisła (L) od Bzury do </a:t>
                      </a:r>
                      <a:r>
                        <a:rPr lang="pl-PL" sz="900" dirty="0" err="1">
                          <a:solidFill>
                            <a:srgbClr val="2F558D"/>
                          </a:solidFill>
                        </a:rPr>
                        <a:t>Korabnika</a:t>
                      </a:r>
                      <a:r>
                        <a:rPr lang="pl-PL" sz="900" dirty="0">
                          <a:solidFill>
                            <a:srgbClr val="2F558D"/>
                          </a:solidFill>
                        </a:rPr>
                        <a:t> poniżej Włocławka poniżej 1%, Zbiornik Zegrzyński, Narew poniżej Dębe bez Wkry poniżej 1%, Wisła (P) od Narwi do </a:t>
                      </a:r>
                      <a:r>
                        <a:rPr lang="pl-PL" sz="900" dirty="0" err="1">
                          <a:solidFill>
                            <a:srgbClr val="2F558D"/>
                          </a:solidFill>
                        </a:rPr>
                        <a:t>Korabnika</a:t>
                      </a:r>
                      <a:r>
                        <a:rPr lang="pl-PL" sz="900" dirty="0">
                          <a:solidFill>
                            <a:srgbClr val="2F558D"/>
                          </a:solidFill>
                        </a:rPr>
                        <a:t> poniżej Włocławka poniżej 1%,</a:t>
                      </a:r>
                    </a:p>
                  </a:txBody>
                  <a:tcPr anchor="ctr"/>
                </a:tc>
                <a:tc>
                  <a:txBody>
                    <a:bodyPr/>
                    <a:lstStyle/>
                    <a:p>
                      <a:r>
                        <a:rPr lang="pl-PL" sz="1200" dirty="0">
                          <a:solidFill>
                            <a:srgbClr val="2F558D"/>
                          </a:solidFill>
                        </a:rPr>
                        <a:t>zasięg zanieczyszczenia</a:t>
                      </a:r>
                    </a:p>
                  </a:txBody>
                  <a:tcPr anchor="ctr"/>
                </a:tc>
                <a:tc>
                  <a:txBody>
                    <a:bodyPr/>
                    <a:lstStyle/>
                    <a:p>
                      <a:r>
                        <a:rPr lang="pl-PL" sz="1200" dirty="0">
                          <a:solidFill>
                            <a:srgbClr val="2F558D"/>
                          </a:solidFill>
                        </a:rPr>
                        <a:t>68,12%</a:t>
                      </a:r>
                    </a:p>
                  </a:txBody>
                  <a:tcPr anchor="ctr"/>
                </a:tc>
                <a:tc vMerge="1">
                  <a:txBody>
                    <a:bodyPr/>
                    <a:lstStyle/>
                    <a:p>
                      <a:endParaRPr lang="pl-PL" sz="1200" dirty="0"/>
                    </a:p>
                  </a:txBody>
                  <a:tcPr/>
                </a:tc>
                <a:extLst>
                  <a:ext uri="{0D108BD9-81ED-4DB2-BD59-A6C34878D82A}">
                    <a16:rowId xmlns:a16="http://schemas.microsoft.com/office/drawing/2014/main" val="10003"/>
                  </a:ext>
                </a:extLst>
              </a:tr>
              <a:tr h="282363">
                <a:tc>
                  <a:txBody>
                    <a:bodyPr/>
                    <a:lstStyle/>
                    <a:p>
                      <a:r>
                        <a:rPr lang="pl-PL" sz="1200" baseline="0" dirty="0">
                          <a:solidFill>
                            <a:srgbClr val="2F558D"/>
                          </a:solidFill>
                        </a:rPr>
                        <a:t>zasoby dostępne</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aseline="0" dirty="0">
                          <a:solidFill>
                            <a:srgbClr val="2F558D"/>
                          </a:solidFill>
                        </a:rPr>
                        <a:t>11 342,38 tys. m</a:t>
                      </a:r>
                      <a:r>
                        <a:rPr lang="pl-PL" sz="1200" baseline="30000" dirty="0">
                          <a:solidFill>
                            <a:srgbClr val="2F558D"/>
                          </a:solidFill>
                        </a:rPr>
                        <a:t>3</a:t>
                      </a:r>
                      <a:r>
                        <a:rPr lang="pl-PL" sz="1200" baseline="0" dirty="0">
                          <a:solidFill>
                            <a:srgbClr val="2F558D"/>
                          </a:solidFill>
                        </a:rPr>
                        <a:t>/rok</a:t>
                      </a:r>
                    </a:p>
                  </a:txBody>
                  <a:tcPr anchor="ctr"/>
                </a:tc>
                <a:tc>
                  <a:txBody>
                    <a:bodyPr/>
                    <a:lstStyle/>
                    <a:p>
                      <a:r>
                        <a:rPr lang="pl-PL" sz="1200" dirty="0">
                          <a:solidFill>
                            <a:srgbClr val="2F558D"/>
                          </a:solidFill>
                        </a:rPr>
                        <a:t>obszary</a:t>
                      </a:r>
                      <a:r>
                        <a:rPr lang="pl-PL" sz="1200" baseline="0" dirty="0">
                          <a:solidFill>
                            <a:srgbClr val="2F558D"/>
                          </a:solidFill>
                        </a:rPr>
                        <a:t> chronione</a:t>
                      </a:r>
                      <a:endParaRPr lang="pl-PL" sz="1200" dirty="0">
                        <a:solidFill>
                          <a:srgbClr val="2F558D"/>
                        </a:solidFill>
                      </a:endParaRPr>
                    </a:p>
                  </a:txBody>
                  <a:tcPr anchor="ctr"/>
                </a:tc>
                <a:tc>
                  <a:txBody>
                    <a:bodyPr/>
                    <a:lstStyle/>
                    <a:p>
                      <a:r>
                        <a:rPr lang="pl-PL" sz="1200" dirty="0">
                          <a:solidFill>
                            <a:srgbClr val="2F558D"/>
                          </a:solidFill>
                        </a:rPr>
                        <a:t>TAK</a:t>
                      </a:r>
                    </a:p>
                  </a:txBody>
                  <a:tcPr anchor="ctr"/>
                </a:tc>
                <a:tc vMerge="1">
                  <a:txBody>
                    <a:bodyPr/>
                    <a:lstStyle/>
                    <a:p>
                      <a:endParaRPr lang="pl-PL" sz="1200" dirty="0"/>
                    </a:p>
                  </a:txBody>
                  <a:tcPr/>
                </a:tc>
                <a:extLst>
                  <a:ext uri="{0D108BD9-81ED-4DB2-BD59-A6C34878D82A}">
                    <a16:rowId xmlns:a16="http://schemas.microsoft.com/office/drawing/2014/main" val="10004"/>
                  </a:ext>
                </a:extLst>
              </a:tr>
              <a:tr h="282363">
                <a:tc>
                  <a:txBody>
                    <a:bodyPr/>
                    <a:lstStyle/>
                    <a:p>
                      <a:r>
                        <a:rPr lang="pl-PL" sz="1200" dirty="0">
                          <a:solidFill>
                            <a:srgbClr val="2F558D"/>
                          </a:solidFill>
                        </a:rPr>
                        <a:t>pobór</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dirty="0">
                          <a:solidFill>
                            <a:srgbClr val="2F558D"/>
                          </a:solidFill>
                        </a:rPr>
                        <a:t>4 667,18 </a:t>
                      </a:r>
                      <a:r>
                        <a:rPr lang="pl-PL" sz="1200" baseline="0" dirty="0">
                          <a:solidFill>
                            <a:srgbClr val="2F558D"/>
                          </a:solidFill>
                        </a:rPr>
                        <a:t>tys. m</a:t>
                      </a:r>
                      <a:r>
                        <a:rPr lang="pl-PL" sz="1200" baseline="30000" dirty="0">
                          <a:solidFill>
                            <a:srgbClr val="2F558D"/>
                          </a:solidFill>
                        </a:rPr>
                        <a:t>3</a:t>
                      </a:r>
                      <a:r>
                        <a:rPr lang="pl-PL" sz="1200" baseline="0" dirty="0">
                          <a:solidFill>
                            <a:srgbClr val="2F558D"/>
                          </a:solidFill>
                        </a:rPr>
                        <a:t>/rok</a:t>
                      </a:r>
                    </a:p>
                  </a:txBody>
                  <a:tcPr anchor="ctr"/>
                </a:tc>
                <a:tc>
                  <a:txBody>
                    <a:bodyPr/>
                    <a:lstStyle/>
                    <a:p>
                      <a:r>
                        <a:rPr lang="pl-PL" sz="1200" dirty="0">
                          <a:solidFill>
                            <a:srgbClr val="2F558D"/>
                          </a:solidFill>
                        </a:rPr>
                        <a:t>liczba kompleksów wodonośnych</a:t>
                      </a:r>
                    </a:p>
                  </a:txBody>
                  <a:tcPr anchor="ctr"/>
                </a:tc>
                <a:tc>
                  <a:txBody>
                    <a:bodyPr/>
                    <a:lstStyle/>
                    <a:p>
                      <a:r>
                        <a:rPr lang="pl-PL" sz="1200" dirty="0">
                          <a:solidFill>
                            <a:srgbClr val="2F558D"/>
                          </a:solidFill>
                        </a:rPr>
                        <a:t>2</a:t>
                      </a:r>
                    </a:p>
                  </a:txBody>
                  <a:tcPr anchor="ctr"/>
                </a:tc>
                <a:tc vMerge="1">
                  <a:txBody>
                    <a:bodyPr/>
                    <a:lstStyle/>
                    <a:p>
                      <a:endParaRPr lang="pl-PL" sz="1200" dirty="0"/>
                    </a:p>
                  </a:txBody>
                  <a:tcPr/>
                </a:tc>
                <a:extLst>
                  <a:ext uri="{0D108BD9-81ED-4DB2-BD59-A6C34878D82A}">
                    <a16:rowId xmlns:a16="http://schemas.microsoft.com/office/drawing/2014/main" val="10005"/>
                  </a:ext>
                </a:extLst>
              </a:tr>
            </a:tbl>
          </a:graphicData>
        </a:graphic>
      </p:graphicFrame>
      <p:sp>
        <p:nvSpPr>
          <p:cNvPr id="6" name="pole tekstowe 5"/>
          <p:cNvSpPr txBox="1"/>
          <p:nvPr/>
        </p:nvSpPr>
        <p:spPr>
          <a:xfrm>
            <a:off x="4600574" y="3871876"/>
            <a:ext cx="7229475" cy="1154162"/>
          </a:xfrm>
          <a:prstGeom prst="rect">
            <a:avLst/>
          </a:prstGeom>
          <a:noFill/>
          <a:ln w="25400">
            <a:solidFill>
              <a:schemeClr val="accent4"/>
            </a:solidFill>
          </a:ln>
        </p:spPr>
        <p:txBody>
          <a:bodyPr wrap="square" rtlCol="0">
            <a:spAutoFit/>
          </a:bodyPr>
          <a:lstStyle/>
          <a:p>
            <a:r>
              <a:rPr lang="pl-PL" sz="1000" b="1" dirty="0">
                <a:solidFill>
                  <a:srgbClr val="2F5597"/>
                </a:solidFill>
                <a:latin typeface="Roboto" panose="02000000000000000000" pitchFamily="2" charset="0"/>
                <a:ea typeface="Roboto" panose="02000000000000000000" pitchFamily="2" charset="0"/>
                <a:cs typeface="Arial" panose="020B0604020202020204" pitchFamily="34" charset="0"/>
              </a:rPr>
              <a:t>Działania podstawowe:</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reambulacja dokumentacji hydrogeologicznej określającej warunki hydrogeologiczne dla ustanowienia obszarów ochronnych głównego zbiornika wód podziemnych</a:t>
            </a:r>
          </a:p>
          <a:p>
            <a:endParaRPr lang="pl-PL" sz="1400" b="1" dirty="0">
              <a:solidFill>
                <a:srgbClr val="2F558D"/>
              </a:solidFill>
            </a:endParaRPr>
          </a:p>
          <a:p>
            <a:r>
              <a:rPr lang="pl-PL" sz="1000" b="1" dirty="0">
                <a:solidFill>
                  <a:srgbClr val="2F5597"/>
                </a:solidFill>
                <a:latin typeface="Roboto" panose="02000000000000000000" pitchFamily="2" charset="0"/>
                <a:ea typeface="Roboto" panose="02000000000000000000" pitchFamily="2" charset="0"/>
                <a:cs typeface="Arial" panose="020B0604020202020204" pitchFamily="34" charset="0"/>
              </a:rPr>
              <a:t>Działania uzupełniające:</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rozpoznanie występowania nowych zanieczyszczeń w wodach podziemnych</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048" y="3548364"/>
            <a:ext cx="3486150" cy="26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285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740B257D-9E57-0B46-801A-C461A71BDE94}"/>
              </a:ext>
            </a:extLst>
          </p:cNvPr>
          <p:cNvPicPr>
            <a:picLocks noChangeAspect="1"/>
          </p:cNvPicPr>
          <p:nvPr/>
        </p:nvPicPr>
        <p:blipFill>
          <a:blip r:embed="rId2"/>
          <a:stretch>
            <a:fillRect/>
          </a:stretch>
        </p:blipFill>
        <p:spPr>
          <a:xfrm>
            <a:off x="0" y="6177618"/>
            <a:ext cx="12192000" cy="680382"/>
          </a:xfrm>
          <a:prstGeom prst="rect">
            <a:avLst/>
          </a:prstGeom>
        </p:spPr>
      </p:pic>
      <p:pic>
        <p:nvPicPr>
          <p:cNvPr id="5" name="Obraz 4">
            <a:extLst>
              <a:ext uri="{FF2B5EF4-FFF2-40B4-BE49-F238E27FC236}">
                <a16:creationId xmlns:a16="http://schemas.microsoft.com/office/drawing/2014/main" id="{24022869-9943-8147-9FB7-5D6E0D1A983D}"/>
              </a:ext>
            </a:extLst>
          </p:cNvPr>
          <p:cNvPicPr>
            <a:picLocks noChangeAspect="1"/>
          </p:cNvPicPr>
          <p:nvPr/>
        </p:nvPicPr>
        <p:blipFill>
          <a:blip r:embed="rId3"/>
          <a:stretch>
            <a:fillRect/>
          </a:stretch>
        </p:blipFill>
        <p:spPr>
          <a:xfrm>
            <a:off x="0" y="0"/>
            <a:ext cx="12192000" cy="614538"/>
          </a:xfrm>
          <a:prstGeom prst="rect">
            <a:avLst/>
          </a:prstGeom>
        </p:spPr>
      </p:pic>
      <p:sp>
        <p:nvSpPr>
          <p:cNvPr id="6" name="pole tekstowe 5">
            <a:extLst>
              <a:ext uri="{FF2B5EF4-FFF2-40B4-BE49-F238E27FC236}">
                <a16:creationId xmlns:a16="http://schemas.microsoft.com/office/drawing/2014/main" id="{541B2039-4CE8-3649-8FAE-0103BCF2EC93}"/>
              </a:ext>
            </a:extLst>
          </p:cNvPr>
          <p:cNvSpPr txBox="1"/>
          <p:nvPr/>
        </p:nvSpPr>
        <p:spPr>
          <a:xfrm>
            <a:off x="336692" y="614538"/>
            <a:ext cx="8026258" cy="369332"/>
          </a:xfrm>
          <a:prstGeom prst="rect">
            <a:avLst/>
          </a:prstGeom>
          <a:noFill/>
        </p:spPr>
        <p:txBody>
          <a:bodyPr wrap="square" rtlCol="0">
            <a:spAutoFit/>
          </a:bodyPr>
          <a:lstStyle/>
          <a:p>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Zestawy działań </a:t>
            </a:r>
            <a:r>
              <a:rPr lang="pl-PL" altLang="pl-PL" b="1" dirty="0" err="1">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jcwpd</a:t>
            </a:r>
            <a:r>
              <a:rPr lang="pl-PL" altLang="pl-PL" b="1"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rPr>
              <a:t> – region wodny Środkowej Wisły</a:t>
            </a:r>
            <a:endParaRPr lang="pl-PL" dirty="0">
              <a:solidFill>
                <a:schemeClr val="accent1">
                  <a:lumMod val="75000"/>
                </a:schemeClr>
              </a:solidFill>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7" name="Tabela 6"/>
          <p:cNvGraphicFramePr>
            <a:graphicFrameLocks noGrp="1"/>
          </p:cNvGraphicFramePr>
          <p:nvPr/>
        </p:nvGraphicFramePr>
        <p:xfrm>
          <a:off x="304888" y="1021970"/>
          <a:ext cx="11598133" cy="2385906"/>
        </p:xfrm>
        <a:graphic>
          <a:graphicData uri="http://schemas.openxmlformats.org/drawingml/2006/table">
            <a:tbl>
              <a:tblPr firstRow="1" bandRow="1">
                <a:tableStyleId>{5C22544A-7EE6-4342-B048-85BDC9FD1C3A}</a:tableStyleId>
              </a:tblPr>
              <a:tblGrid>
                <a:gridCol w="1292084">
                  <a:extLst>
                    <a:ext uri="{9D8B030D-6E8A-4147-A177-3AD203B41FA5}">
                      <a16:colId xmlns:a16="http://schemas.microsoft.com/office/drawing/2014/main" val="20000"/>
                    </a:ext>
                  </a:extLst>
                </a:gridCol>
                <a:gridCol w="4210050">
                  <a:extLst>
                    <a:ext uri="{9D8B030D-6E8A-4147-A177-3AD203B41FA5}">
                      <a16:colId xmlns:a16="http://schemas.microsoft.com/office/drawing/2014/main" val="20001"/>
                    </a:ext>
                  </a:extLst>
                </a:gridCol>
                <a:gridCol w="1457325">
                  <a:extLst>
                    <a:ext uri="{9D8B030D-6E8A-4147-A177-3AD203B41FA5}">
                      <a16:colId xmlns:a16="http://schemas.microsoft.com/office/drawing/2014/main" val="20002"/>
                    </a:ext>
                  </a:extLst>
                </a:gridCol>
                <a:gridCol w="1695450">
                  <a:extLst>
                    <a:ext uri="{9D8B030D-6E8A-4147-A177-3AD203B41FA5}">
                      <a16:colId xmlns:a16="http://schemas.microsoft.com/office/drawing/2014/main" val="20003"/>
                    </a:ext>
                  </a:extLst>
                </a:gridCol>
                <a:gridCol w="2943224">
                  <a:extLst>
                    <a:ext uri="{9D8B030D-6E8A-4147-A177-3AD203B41FA5}">
                      <a16:colId xmlns:a16="http://schemas.microsoft.com/office/drawing/2014/main" val="20004"/>
                    </a:ext>
                  </a:extLst>
                </a:gridCol>
              </a:tblGrid>
              <a:tr h="119250">
                <a:tc gridSpan="5">
                  <a:txBody>
                    <a:bodyPr/>
                    <a:lstStyle/>
                    <a:p>
                      <a:pPr algn="ctr"/>
                      <a:r>
                        <a:rPr lang="pl-PL" sz="1600" dirty="0" err="1"/>
                        <a:t>jcwpd</a:t>
                      </a:r>
                      <a:r>
                        <a:rPr lang="pl-PL" sz="1600" dirty="0"/>
                        <a:t> nr 47 ( PLGW200047)</a:t>
                      </a:r>
                    </a:p>
                  </a:txBody>
                  <a:tcPr anchor="ctr">
                    <a:solidFill>
                      <a:srgbClr val="2F558D"/>
                    </a:solidFill>
                  </a:tcPr>
                </a:tc>
                <a:tc hMerge="1">
                  <a:txBody>
                    <a:bodyPr/>
                    <a:lstStyle/>
                    <a:p>
                      <a:endParaRPr lang="pl-PL" dirty="0"/>
                    </a:p>
                  </a:txBody>
                  <a:tcPr/>
                </a:tc>
                <a:tc hMerge="1">
                  <a:txBody>
                    <a:bodyPr/>
                    <a:lstStyle/>
                    <a:p>
                      <a:endParaRPr lang="pl-PL" sz="1600" dirty="0"/>
                    </a:p>
                  </a:txBody>
                  <a:tcPr/>
                </a:tc>
                <a:tc hMerge="1">
                  <a:txBody>
                    <a:bodyPr/>
                    <a:lstStyle/>
                    <a:p>
                      <a:endParaRPr lang="pl-PL" sz="1600" dirty="0"/>
                    </a:p>
                  </a:txBody>
                  <a:tcPr/>
                </a:tc>
                <a:tc hMerge="1">
                  <a:txBody>
                    <a:bodyPr/>
                    <a:lstStyle/>
                    <a:p>
                      <a:pPr algn="ctr"/>
                      <a:endParaRPr lang="pl-PL" sz="1400" dirty="0"/>
                    </a:p>
                  </a:txBody>
                  <a:tcPr/>
                </a:tc>
                <a:extLst>
                  <a:ext uri="{0D108BD9-81ED-4DB2-BD59-A6C34878D82A}">
                    <a16:rowId xmlns:a16="http://schemas.microsoft.com/office/drawing/2014/main" val="10000"/>
                  </a:ext>
                </a:extLst>
              </a:tr>
              <a:tr h="282363">
                <a:tc>
                  <a:txBody>
                    <a:bodyPr/>
                    <a:lstStyle/>
                    <a:p>
                      <a:r>
                        <a:rPr lang="pl-PL" sz="1200" dirty="0">
                          <a:solidFill>
                            <a:srgbClr val="2F558D"/>
                          </a:solidFill>
                        </a:rPr>
                        <a:t>powierzchnia</a:t>
                      </a:r>
                    </a:p>
                  </a:txBody>
                  <a:tcPr anchor="ctr"/>
                </a:tc>
                <a:tc>
                  <a:txBody>
                    <a:bodyPr/>
                    <a:lstStyle/>
                    <a:p>
                      <a:r>
                        <a:rPr lang="pl-PL" sz="1200" dirty="0">
                          <a:solidFill>
                            <a:srgbClr val="2F558D"/>
                          </a:solidFill>
                        </a:rPr>
                        <a:t>2 761,83 km</a:t>
                      </a:r>
                      <a:r>
                        <a:rPr lang="pl-PL" sz="1200" baseline="30000" dirty="0">
                          <a:solidFill>
                            <a:srgbClr val="2F558D"/>
                          </a:solidFill>
                        </a:rPr>
                        <a:t>2</a:t>
                      </a:r>
                    </a:p>
                  </a:txBody>
                  <a:tcPr anchor="ctr"/>
                </a:tc>
                <a:tc>
                  <a:txBody>
                    <a:bodyPr/>
                    <a:lstStyle/>
                    <a:p>
                      <a:r>
                        <a:rPr lang="pl-PL" sz="1200" dirty="0">
                          <a:solidFill>
                            <a:srgbClr val="2F558D"/>
                          </a:solidFill>
                        </a:rPr>
                        <a:t>ocena ryzyka</a:t>
                      </a:r>
                    </a:p>
                  </a:txBody>
                  <a:tcPr anchor="ctr"/>
                </a:tc>
                <a:tc>
                  <a:txBody>
                    <a:bodyPr/>
                    <a:lstStyle/>
                    <a:p>
                      <a:r>
                        <a:rPr lang="pl-PL" sz="1200" dirty="0">
                          <a:solidFill>
                            <a:srgbClr val="2F558D"/>
                          </a:solidFill>
                        </a:rPr>
                        <a:t>zagrożona</a:t>
                      </a:r>
                      <a:r>
                        <a:rPr lang="pl-PL" sz="1200" baseline="0" dirty="0">
                          <a:solidFill>
                            <a:srgbClr val="2F558D"/>
                          </a:solidFill>
                        </a:rPr>
                        <a:t> ilościowo</a:t>
                      </a:r>
                      <a:endParaRPr lang="pl-PL" sz="1200" dirty="0">
                        <a:solidFill>
                          <a:srgbClr val="2F558D"/>
                        </a:solidFill>
                      </a:endParaRPr>
                    </a:p>
                  </a:txBody>
                  <a:tcPr anchor="ctr"/>
                </a:tc>
                <a:tc row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100" dirty="0">
                          <a:solidFill>
                            <a:srgbClr val="2F558D"/>
                          </a:solidFill>
                        </a:rPr>
                        <a:t>W ogólnej ocenie stanu stwierdzono stan dobry, jednakże zaznacza się wpływ odwodnienia odkrywki węgla brunatnego Tomisławice. Przeprowadzona dodatkowo analiza wielokryterialna uwzgledniająca obszarowe ogniska zanieczyszczeń oraz naturalną odporność systemu wodonośnego nie wykazała innych zagrożeń w obrębie jednostki. Stopień wykorzystania zasobów dostępnych do zagospodarowania wynosi 86%.</a:t>
                      </a:r>
                    </a:p>
                  </a:txBody>
                  <a:tcPr anchor="ctr"/>
                </a:tc>
                <a:extLst>
                  <a:ext uri="{0D108BD9-81ED-4DB2-BD59-A6C34878D82A}">
                    <a16:rowId xmlns:a16="http://schemas.microsoft.com/office/drawing/2014/main" val="10001"/>
                  </a:ext>
                </a:extLst>
              </a:tr>
              <a:tr h="282363">
                <a:tc>
                  <a:txBody>
                    <a:bodyPr/>
                    <a:lstStyle/>
                    <a:p>
                      <a:r>
                        <a:rPr lang="pl-PL" sz="1200" dirty="0">
                          <a:solidFill>
                            <a:srgbClr val="2F558D"/>
                          </a:solidFill>
                        </a:rPr>
                        <a:t>region wodny</a:t>
                      </a:r>
                    </a:p>
                  </a:txBody>
                  <a:tcPr anchor="ctr"/>
                </a:tc>
                <a:tc>
                  <a:txBody>
                    <a:bodyPr/>
                    <a:lstStyle/>
                    <a:p>
                      <a:r>
                        <a:rPr lang="pl-PL" sz="1200" dirty="0">
                          <a:solidFill>
                            <a:srgbClr val="2F558D"/>
                          </a:solidFill>
                        </a:rPr>
                        <a:t>Środkowej Wisły</a:t>
                      </a:r>
                    </a:p>
                  </a:txBody>
                  <a:tcPr anchor="ctr"/>
                </a:tc>
                <a:tc>
                  <a:txBody>
                    <a:bodyPr/>
                    <a:lstStyle/>
                    <a:p>
                      <a:r>
                        <a:rPr lang="pl-PL" sz="1200" dirty="0">
                          <a:solidFill>
                            <a:srgbClr val="2F558D"/>
                          </a:solidFill>
                        </a:rPr>
                        <a:t>ocena stanu na rok 2019</a:t>
                      </a:r>
                    </a:p>
                  </a:txBody>
                  <a:tcPr anchor="ctr"/>
                </a:tc>
                <a:tc>
                  <a:txBody>
                    <a:bodyPr/>
                    <a:lstStyle/>
                    <a:p>
                      <a:r>
                        <a:rPr lang="pl-PL" sz="1200" dirty="0">
                          <a:solidFill>
                            <a:srgbClr val="2F558D"/>
                          </a:solidFill>
                        </a:rPr>
                        <a:t>dobry stan  ilościowy i chemiczny</a:t>
                      </a:r>
                    </a:p>
                  </a:txBody>
                  <a:tcPr anchor="ctr"/>
                </a:tc>
                <a:tc vMerge="1">
                  <a:txBody>
                    <a:bodyPr/>
                    <a:lstStyle/>
                    <a:p>
                      <a:endParaRPr lang="pl-PL" sz="1200" dirty="0"/>
                    </a:p>
                  </a:txBody>
                  <a:tcPr/>
                </a:tc>
                <a:extLst>
                  <a:ext uri="{0D108BD9-81ED-4DB2-BD59-A6C34878D82A}">
                    <a16:rowId xmlns:a16="http://schemas.microsoft.com/office/drawing/2014/main" val="10002"/>
                  </a:ext>
                </a:extLst>
              </a:tr>
              <a:tr h="282363">
                <a:tc>
                  <a:txBody>
                    <a:bodyPr/>
                    <a:lstStyle/>
                    <a:p>
                      <a:r>
                        <a:rPr lang="pl-PL" sz="1200" dirty="0">
                          <a:solidFill>
                            <a:srgbClr val="2F558D"/>
                          </a:solidFill>
                        </a:rPr>
                        <a:t>obszar bilansowy</a:t>
                      </a:r>
                    </a:p>
                  </a:txBody>
                  <a:tcPr anchor="ctr"/>
                </a:tc>
                <a:tc>
                  <a:txBody>
                    <a:bodyPr/>
                    <a:lstStyle/>
                    <a:p>
                      <a:r>
                        <a:rPr lang="pl-PL" sz="1050" dirty="0">
                          <a:solidFill>
                            <a:srgbClr val="2F558D"/>
                          </a:solidFill>
                        </a:rPr>
                        <a:t>Wisła (L) od Bzury do </a:t>
                      </a:r>
                      <a:r>
                        <a:rPr lang="pl-PL" sz="1050" dirty="0" err="1">
                          <a:solidFill>
                            <a:srgbClr val="2F558D"/>
                          </a:solidFill>
                        </a:rPr>
                        <a:t>Korabnika</a:t>
                      </a:r>
                      <a:r>
                        <a:rPr lang="pl-PL" sz="1050" dirty="0">
                          <a:solidFill>
                            <a:srgbClr val="2F558D"/>
                          </a:solidFill>
                        </a:rPr>
                        <a:t> poniżej Włocławka 100%,Warta od Neru do Prosny poniżej 1%, Wisła (P) od Narwi do </a:t>
                      </a:r>
                      <a:r>
                        <a:rPr lang="pl-PL" sz="1050" dirty="0" err="1">
                          <a:solidFill>
                            <a:srgbClr val="2F558D"/>
                          </a:solidFill>
                        </a:rPr>
                        <a:t>Korabnika</a:t>
                      </a:r>
                      <a:r>
                        <a:rPr lang="pl-PL" sz="1050" dirty="0">
                          <a:solidFill>
                            <a:srgbClr val="2F558D"/>
                          </a:solidFill>
                        </a:rPr>
                        <a:t> poniżej Włocławka poniżej 1%, Bzura poniżej 1%, </a:t>
                      </a:r>
                      <a:r>
                        <a:rPr lang="pl-PL" sz="1050" dirty="0" err="1">
                          <a:solidFill>
                            <a:srgbClr val="2F558D"/>
                          </a:solidFill>
                        </a:rPr>
                        <a:t>Tążyna</a:t>
                      </a:r>
                      <a:r>
                        <a:rPr lang="pl-PL" sz="1050" dirty="0">
                          <a:solidFill>
                            <a:srgbClr val="2F558D"/>
                          </a:solidFill>
                        </a:rPr>
                        <a:t> poniżej 1%, Górna Noteć poniżej 1%</a:t>
                      </a:r>
                    </a:p>
                  </a:txBody>
                  <a:tcPr anchor="ctr"/>
                </a:tc>
                <a:tc>
                  <a:txBody>
                    <a:bodyPr/>
                    <a:lstStyle/>
                    <a:p>
                      <a:r>
                        <a:rPr lang="pl-PL" sz="1200" dirty="0">
                          <a:solidFill>
                            <a:srgbClr val="2F558D"/>
                          </a:solidFill>
                        </a:rPr>
                        <a:t>zasięg zanieczyszczenia</a:t>
                      </a:r>
                    </a:p>
                  </a:txBody>
                  <a:tcPr anchor="ctr"/>
                </a:tc>
                <a:tc>
                  <a:txBody>
                    <a:bodyPr/>
                    <a:lstStyle/>
                    <a:p>
                      <a:endParaRPr lang="pl-PL" sz="1200" dirty="0">
                        <a:solidFill>
                          <a:srgbClr val="2F558D"/>
                        </a:solidFill>
                      </a:endParaRPr>
                    </a:p>
                  </a:txBody>
                  <a:tcPr anchor="ctr"/>
                </a:tc>
                <a:tc vMerge="1">
                  <a:txBody>
                    <a:bodyPr/>
                    <a:lstStyle/>
                    <a:p>
                      <a:endParaRPr lang="pl-PL" sz="1200" dirty="0"/>
                    </a:p>
                  </a:txBody>
                  <a:tcPr/>
                </a:tc>
                <a:extLst>
                  <a:ext uri="{0D108BD9-81ED-4DB2-BD59-A6C34878D82A}">
                    <a16:rowId xmlns:a16="http://schemas.microsoft.com/office/drawing/2014/main" val="10003"/>
                  </a:ext>
                </a:extLst>
              </a:tr>
              <a:tr h="282363">
                <a:tc>
                  <a:txBody>
                    <a:bodyPr/>
                    <a:lstStyle/>
                    <a:p>
                      <a:r>
                        <a:rPr lang="pl-PL" sz="1200" baseline="0" dirty="0">
                          <a:solidFill>
                            <a:srgbClr val="2F558D"/>
                          </a:solidFill>
                        </a:rPr>
                        <a:t>zasoby dostępne</a:t>
                      </a:r>
                    </a:p>
                  </a:txBody>
                  <a:tcPr anchor="ctr"/>
                </a:tc>
                <a:tc>
                  <a:txBody>
                    <a:bodyPr/>
                    <a:lstStyle/>
                    <a:p>
                      <a:r>
                        <a:rPr lang="pl-PL" sz="1200" baseline="0" dirty="0">
                          <a:solidFill>
                            <a:srgbClr val="2F558D"/>
                          </a:solidFill>
                        </a:rPr>
                        <a:t>33 528,17 tys. m</a:t>
                      </a:r>
                      <a:r>
                        <a:rPr lang="pl-PL" sz="1200" baseline="30000" dirty="0">
                          <a:solidFill>
                            <a:srgbClr val="2F558D"/>
                          </a:solidFill>
                        </a:rPr>
                        <a:t>3</a:t>
                      </a:r>
                      <a:r>
                        <a:rPr lang="pl-PL" sz="1200" baseline="0" dirty="0">
                          <a:solidFill>
                            <a:srgbClr val="2F558D"/>
                          </a:solidFill>
                        </a:rPr>
                        <a:t>/rok</a:t>
                      </a:r>
                    </a:p>
                  </a:txBody>
                  <a:tcPr anchor="ctr"/>
                </a:tc>
                <a:tc>
                  <a:txBody>
                    <a:bodyPr/>
                    <a:lstStyle/>
                    <a:p>
                      <a:r>
                        <a:rPr lang="pl-PL" sz="1200" dirty="0">
                          <a:solidFill>
                            <a:srgbClr val="2F558D"/>
                          </a:solidFill>
                        </a:rPr>
                        <a:t>obszary</a:t>
                      </a:r>
                      <a:r>
                        <a:rPr lang="pl-PL" sz="1200" baseline="0" dirty="0">
                          <a:solidFill>
                            <a:srgbClr val="2F558D"/>
                          </a:solidFill>
                        </a:rPr>
                        <a:t> chronione</a:t>
                      </a:r>
                      <a:endParaRPr lang="pl-PL" sz="1200" dirty="0">
                        <a:solidFill>
                          <a:srgbClr val="2F558D"/>
                        </a:solidFill>
                      </a:endParaRPr>
                    </a:p>
                  </a:txBody>
                  <a:tcPr anchor="ctr"/>
                </a:tc>
                <a:tc>
                  <a:txBody>
                    <a:bodyPr/>
                    <a:lstStyle/>
                    <a:p>
                      <a:r>
                        <a:rPr lang="pl-PL" sz="1200" dirty="0">
                          <a:solidFill>
                            <a:srgbClr val="2F558D"/>
                          </a:solidFill>
                        </a:rPr>
                        <a:t>tak</a:t>
                      </a:r>
                    </a:p>
                  </a:txBody>
                  <a:tcPr anchor="ctr"/>
                </a:tc>
                <a:tc vMerge="1">
                  <a:txBody>
                    <a:bodyPr/>
                    <a:lstStyle/>
                    <a:p>
                      <a:endParaRPr lang="pl-PL" sz="1200" dirty="0"/>
                    </a:p>
                  </a:txBody>
                  <a:tcPr/>
                </a:tc>
                <a:extLst>
                  <a:ext uri="{0D108BD9-81ED-4DB2-BD59-A6C34878D82A}">
                    <a16:rowId xmlns:a16="http://schemas.microsoft.com/office/drawing/2014/main" val="10004"/>
                  </a:ext>
                </a:extLst>
              </a:tr>
              <a:tr h="282363">
                <a:tc>
                  <a:txBody>
                    <a:bodyPr/>
                    <a:lstStyle/>
                    <a:p>
                      <a:r>
                        <a:rPr lang="pl-PL" sz="1200" dirty="0">
                          <a:solidFill>
                            <a:srgbClr val="2F558D"/>
                          </a:solidFill>
                        </a:rPr>
                        <a:t>pobór</a:t>
                      </a:r>
                    </a:p>
                  </a:txBody>
                  <a:tcPr anchor="ctr"/>
                </a:tc>
                <a:tc>
                  <a:txBody>
                    <a:bodyPr/>
                    <a:lstStyle/>
                    <a:p>
                      <a:r>
                        <a:rPr lang="pl-PL" sz="1200" dirty="0">
                          <a:solidFill>
                            <a:srgbClr val="2F558D"/>
                          </a:solidFill>
                        </a:rPr>
                        <a:t>28</a:t>
                      </a:r>
                      <a:r>
                        <a:rPr lang="pl-PL" sz="1200" baseline="0" dirty="0">
                          <a:solidFill>
                            <a:srgbClr val="2F558D"/>
                          </a:solidFill>
                        </a:rPr>
                        <a:t> 929,84</a:t>
                      </a:r>
                      <a:r>
                        <a:rPr lang="pl-PL" sz="1200" dirty="0">
                          <a:solidFill>
                            <a:srgbClr val="2F558D"/>
                          </a:solidFill>
                        </a:rPr>
                        <a:t> </a:t>
                      </a:r>
                      <a:r>
                        <a:rPr lang="pl-PL" sz="1200" baseline="0" dirty="0">
                          <a:solidFill>
                            <a:srgbClr val="2F558D"/>
                          </a:solidFill>
                        </a:rPr>
                        <a:t>tys. m</a:t>
                      </a:r>
                      <a:r>
                        <a:rPr lang="pl-PL" sz="1200" baseline="30000" dirty="0">
                          <a:solidFill>
                            <a:srgbClr val="2F558D"/>
                          </a:solidFill>
                        </a:rPr>
                        <a:t>3</a:t>
                      </a:r>
                      <a:r>
                        <a:rPr lang="pl-PL" sz="1200" baseline="0" dirty="0">
                          <a:solidFill>
                            <a:srgbClr val="2F558D"/>
                          </a:solidFill>
                        </a:rPr>
                        <a:t>/rok</a:t>
                      </a:r>
                      <a:endParaRPr lang="pl-PL" sz="1200" dirty="0">
                        <a:solidFill>
                          <a:srgbClr val="2F558D"/>
                        </a:solidFill>
                      </a:endParaRPr>
                    </a:p>
                  </a:txBody>
                  <a:tcPr anchor="ctr"/>
                </a:tc>
                <a:tc>
                  <a:txBody>
                    <a:bodyPr/>
                    <a:lstStyle/>
                    <a:p>
                      <a:r>
                        <a:rPr lang="pl-PL" sz="1200" dirty="0">
                          <a:solidFill>
                            <a:srgbClr val="2F558D"/>
                          </a:solidFill>
                        </a:rPr>
                        <a:t>liczba kompleksów wodonośnych</a:t>
                      </a:r>
                    </a:p>
                  </a:txBody>
                  <a:tcPr anchor="ctr"/>
                </a:tc>
                <a:tc>
                  <a:txBody>
                    <a:bodyPr/>
                    <a:lstStyle/>
                    <a:p>
                      <a:r>
                        <a:rPr lang="pl-PL" sz="1200" dirty="0">
                          <a:solidFill>
                            <a:srgbClr val="2F558D"/>
                          </a:solidFill>
                        </a:rPr>
                        <a:t>2</a:t>
                      </a:r>
                    </a:p>
                  </a:txBody>
                  <a:tcPr anchor="ctr"/>
                </a:tc>
                <a:tc vMerge="1">
                  <a:txBody>
                    <a:bodyPr/>
                    <a:lstStyle/>
                    <a:p>
                      <a:endParaRPr lang="pl-PL" sz="1200" dirty="0"/>
                    </a:p>
                  </a:txBody>
                  <a:tcPr/>
                </a:tc>
                <a:extLst>
                  <a:ext uri="{0D108BD9-81ED-4DB2-BD59-A6C34878D82A}">
                    <a16:rowId xmlns:a16="http://schemas.microsoft.com/office/drawing/2014/main" val="10005"/>
                  </a:ext>
                </a:extLst>
              </a:tr>
            </a:tbl>
          </a:graphicData>
        </a:graphic>
      </p:graphicFrame>
      <p:sp>
        <p:nvSpPr>
          <p:cNvPr id="9" name="pole tekstowe 8"/>
          <p:cNvSpPr txBox="1"/>
          <p:nvPr/>
        </p:nvSpPr>
        <p:spPr>
          <a:xfrm>
            <a:off x="3981450" y="3574006"/>
            <a:ext cx="7896224" cy="2477601"/>
          </a:xfrm>
          <a:prstGeom prst="rect">
            <a:avLst/>
          </a:prstGeom>
          <a:noFill/>
          <a:ln w="25400">
            <a:solidFill>
              <a:schemeClr val="accent4"/>
            </a:solidFill>
          </a:ln>
        </p:spPr>
        <p:txBody>
          <a:bodyPr wrap="square" rtlCol="0">
            <a:spAutoFit/>
          </a:bodyPr>
          <a:lstStyle/>
          <a:p>
            <a:pPr>
              <a:spcBef>
                <a:spcPts val="300"/>
              </a:spcBef>
            </a:pPr>
            <a:r>
              <a:rPr lang="pl-PL" sz="1000" b="1" dirty="0">
                <a:solidFill>
                  <a:srgbClr val="2F5597"/>
                </a:solidFill>
                <a:latin typeface="Roboto" panose="02000000000000000000" pitchFamily="2" charset="0"/>
                <a:ea typeface="Roboto" panose="02000000000000000000" pitchFamily="2" charset="0"/>
                <a:cs typeface="Arial" panose="020B0604020202020204" pitchFamily="34" charset="0"/>
              </a:rPr>
              <a:t>Działania podstawowe:</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opracowanie wniosku na potrzeby ustanowienia obszaru ochronnego zbiornika wód śródlądowych (GZWP)</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ustanowienie obszaru ochronnego zbiornika wód śródlądowych (GZWP)</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reambulacja dokumentacji hydrogeologicznej określającej warunki hydrogeologiczne dla ustanowienia obszarów ochronnych głównego zbiornika wód podziemnych</a:t>
            </a:r>
          </a:p>
          <a:p>
            <a:pPr>
              <a:spcBef>
                <a:spcPts val="300"/>
              </a:spcBef>
            </a:pPr>
            <a:r>
              <a:rPr lang="pl-PL" sz="1000" b="1" dirty="0">
                <a:solidFill>
                  <a:srgbClr val="2F5597"/>
                </a:solidFill>
                <a:latin typeface="Roboto" panose="02000000000000000000" pitchFamily="2" charset="0"/>
                <a:ea typeface="Roboto" panose="02000000000000000000" pitchFamily="2" charset="0"/>
                <a:cs typeface="Arial" panose="020B0604020202020204" pitchFamily="34" charset="0"/>
              </a:rPr>
              <a:t>Działania uzupełniające:</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ograniczenie zużycia wody w rolnictwie</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ograniczenie zużycia wody w przemyśle</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wsparcie działań organów administracji w zakresie ustanawiania obszarów ochronnych GZWP</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dodatkowy przegląd udzielonych pozwoleń wodnoprawnych związanych z poborem wód podziemnych</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opracowanie dodatku do dokumentacji hydrogeologicznej ustalającej zasoby eksploatacyjne ujęcia wód podziemnych</a:t>
            </a:r>
          </a:p>
          <a:p>
            <a:pPr marL="285750" indent="-285750">
              <a:spcBef>
                <a:spcPts val="300"/>
              </a:spcBef>
              <a:buFont typeface="Arial" panose="020B0604020202020204" pitchFamily="34" charset="0"/>
              <a:buChar char="•"/>
            </a:pPr>
            <a:r>
              <a:rPr lang="pl-PL" sz="1000" dirty="0">
                <a:solidFill>
                  <a:srgbClr val="2F5597"/>
                </a:solidFill>
                <a:latin typeface="Roboto" panose="02000000000000000000" pitchFamily="2" charset="0"/>
                <a:ea typeface="Roboto" panose="02000000000000000000" pitchFamily="2" charset="0"/>
                <a:cs typeface="Arial" panose="020B0604020202020204" pitchFamily="34" charset="0"/>
              </a:rPr>
              <a:t>weryfikacja zasobów eksploatacyjnych ujęć wód podziemnych ustalonych na podstawie dokumentacji hydrogeologicznych wykonanych przed 2004 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919" y="3574006"/>
            <a:ext cx="3310165" cy="2487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3393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Obraz 9">
            <a:extLst>
              <a:ext uri="{FF2B5EF4-FFF2-40B4-BE49-F238E27FC236}">
                <a16:creationId xmlns:a16="http://schemas.microsoft.com/office/drawing/2014/main" id="{AD1936CD-173A-4C22-B23B-435D6EB61B9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Obraz 11">
            <a:extLst>
              <a:ext uri="{FF2B5EF4-FFF2-40B4-BE49-F238E27FC236}">
                <a16:creationId xmlns:a16="http://schemas.microsoft.com/office/drawing/2014/main" id="{026C9671-4092-44BA-8AD1-41283008B9E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081463"/>
            <a:ext cx="12192000"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a:extLst>
              <a:ext uri="{FF2B5EF4-FFF2-40B4-BE49-F238E27FC236}">
                <a16:creationId xmlns:a16="http://schemas.microsoft.com/office/drawing/2014/main" id="{90E3ED8C-EAF8-46CD-A429-91FBA5A70FD4}"/>
              </a:ext>
            </a:extLst>
          </p:cNvPr>
          <p:cNvSpPr/>
          <p:nvPr/>
        </p:nvSpPr>
        <p:spPr>
          <a:xfrm>
            <a:off x="0" y="631825"/>
            <a:ext cx="12192000" cy="555783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56325" name="pole tekstowe 12">
            <a:extLst>
              <a:ext uri="{FF2B5EF4-FFF2-40B4-BE49-F238E27FC236}">
                <a16:creationId xmlns:a16="http://schemas.microsoft.com/office/drawing/2014/main" id="{F3567FC6-E7E1-481D-8300-A55B8C29E97D}"/>
              </a:ext>
            </a:extLst>
          </p:cNvPr>
          <p:cNvSpPr txBox="1">
            <a:spLocks noChangeArrowheads="1"/>
          </p:cNvSpPr>
          <p:nvPr/>
        </p:nvSpPr>
        <p:spPr bwMode="auto">
          <a:xfrm>
            <a:off x="436563" y="2835275"/>
            <a:ext cx="11318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pl-PL" altLang="pl-PL" sz="2400" b="1">
                <a:solidFill>
                  <a:schemeClr val="bg1"/>
                </a:solidFill>
                <a:latin typeface="Roboto" panose="02000000000000000000" pitchFamily="2" charset="0"/>
                <a:ea typeface="Roboto" panose="02000000000000000000" pitchFamily="2" charset="0"/>
                <a:cs typeface="Times New Roman" panose="02020603050405020304" pitchFamily="18" charset="0"/>
              </a:rPr>
              <a:t>Dziękujemy za uwagę</a:t>
            </a:r>
          </a:p>
        </p:txBody>
      </p:sp>
      <p:sp>
        <p:nvSpPr>
          <p:cNvPr id="56326" name="pole tekstowe 4">
            <a:extLst>
              <a:ext uri="{FF2B5EF4-FFF2-40B4-BE49-F238E27FC236}">
                <a16:creationId xmlns:a16="http://schemas.microsoft.com/office/drawing/2014/main" id="{42232704-4BB8-4D72-85EA-9EFFADA19B20}"/>
              </a:ext>
            </a:extLst>
          </p:cNvPr>
          <p:cNvSpPr txBox="1">
            <a:spLocks noChangeArrowheads="1"/>
          </p:cNvSpPr>
          <p:nvPr/>
        </p:nvSpPr>
        <p:spPr bwMode="auto">
          <a:xfrm>
            <a:off x="1081088" y="4352925"/>
            <a:ext cx="104790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600" i="1">
                <a:solidFill>
                  <a:schemeClr val="bg1"/>
                </a:solidFill>
                <a:latin typeface="Roboto" panose="02000000000000000000" pitchFamily="2" charset="0"/>
                <a:ea typeface="Roboto" panose="02000000000000000000" pitchFamily="2" charset="0"/>
                <a:cs typeface="Times New Roman" panose="02020603050405020304" pitchFamily="18" charset="0"/>
              </a:rPr>
              <a:t>Sylwia Horska-Schwarz – CDM Smith Sp. z o.o. </a:t>
            </a:r>
          </a:p>
          <a:p>
            <a:pPr eaLnBrk="1" hangingPunct="1"/>
            <a:r>
              <a:rPr lang="pl-PL" altLang="pl-PL" sz="1600" i="1">
                <a:solidFill>
                  <a:schemeClr val="bg1"/>
                </a:solidFill>
                <a:latin typeface="Roboto" panose="02000000000000000000" pitchFamily="2" charset="0"/>
                <a:ea typeface="Roboto" panose="02000000000000000000" pitchFamily="2" charset="0"/>
                <a:cs typeface="Times New Roman" panose="02020603050405020304" pitchFamily="18" charset="0"/>
              </a:rPr>
              <a:t>Małgorzata Woźnicka – CDM Smith Sp. z o.o., PIG-PIB</a:t>
            </a:r>
          </a:p>
        </p:txBody>
      </p:sp>
      <p:cxnSp>
        <p:nvCxnSpPr>
          <p:cNvPr id="4" name="Łącznik prosty 3">
            <a:extLst>
              <a:ext uri="{FF2B5EF4-FFF2-40B4-BE49-F238E27FC236}">
                <a16:creationId xmlns:a16="http://schemas.microsoft.com/office/drawing/2014/main" id="{6AF54179-E91C-4BB2-80C6-A1AF8B56C137}"/>
              </a:ext>
            </a:extLst>
          </p:cNvPr>
          <p:cNvCxnSpPr/>
          <p:nvPr/>
        </p:nvCxnSpPr>
        <p:spPr>
          <a:xfrm>
            <a:off x="0" y="614363"/>
            <a:ext cx="12192000" cy="0"/>
          </a:xfrm>
          <a:prstGeom prst="line">
            <a:avLst/>
          </a:prstGeom>
          <a:ln w="412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6328" name="Grupa 7">
            <a:extLst>
              <a:ext uri="{FF2B5EF4-FFF2-40B4-BE49-F238E27FC236}">
                <a16:creationId xmlns:a16="http://schemas.microsoft.com/office/drawing/2014/main" id="{F34604A8-6DFB-4ACF-8106-A2C8B6AA579A}"/>
              </a:ext>
            </a:extLst>
          </p:cNvPr>
          <p:cNvGrpSpPr>
            <a:grpSpLocks/>
          </p:cNvGrpSpPr>
          <p:nvPr/>
        </p:nvGrpSpPr>
        <p:grpSpPr bwMode="auto">
          <a:xfrm>
            <a:off x="9582150" y="3697288"/>
            <a:ext cx="1924050" cy="1924050"/>
            <a:chOff x="9187274" y="3980500"/>
            <a:chExt cx="1923179" cy="1923179"/>
          </a:xfrm>
        </p:grpSpPr>
        <p:pic>
          <p:nvPicPr>
            <p:cNvPr id="56329" name="Obraz 10">
              <a:extLst>
                <a:ext uri="{FF2B5EF4-FFF2-40B4-BE49-F238E27FC236}">
                  <a16:creationId xmlns:a16="http://schemas.microsoft.com/office/drawing/2014/main" id="{2A7678DC-AAC2-443F-991A-1AD91920E4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87274" y="3980500"/>
              <a:ext cx="1923179" cy="192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0" name="Obraz 11">
              <a:extLst>
                <a:ext uri="{FF2B5EF4-FFF2-40B4-BE49-F238E27FC236}">
                  <a16:creationId xmlns:a16="http://schemas.microsoft.com/office/drawing/2014/main" id="{B202AE23-DF12-4F72-99B2-1933BA2857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78889"/>
            <a:stretch>
              <a:fillRect/>
            </a:stretch>
          </p:blipFill>
          <p:spPr bwMode="auto">
            <a:xfrm>
              <a:off x="9718636" y="4017951"/>
              <a:ext cx="825505" cy="792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theme/theme1.xml><?xml version="1.0" encoding="utf-8"?>
<a:theme xmlns:a="http://schemas.openxmlformats.org/drawingml/2006/main" name="Motyw pakietu Office">
  <a:themeElements>
    <a:clrScheme name="Motyw pakietu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yw pakietu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3043</Words>
  <Application>Microsoft Office PowerPoint</Application>
  <PresentationFormat>Panoramiczny</PresentationFormat>
  <Paragraphs>376</Paragraphs>
  <Slides>27</Slides>
  <Notes>25</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27</vt:i4>
      </vt:variant>
    </vt:vector>
  </HeadingPairs>
  <TitlesOfParts>
    <vt:vector size="33" baseType="lpstr">
      <vt:lpstr>Arial</vt:lpstr>
      <vt:lpstr>Calibri</vt:lpstr>
      <vt:lpstr>Calibri Light</vt:lpstr>
      <vt:lpstr>Roboto</vt:lpstr>
      <vt:lpstr>Wingdings</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natalia wozniak</dc:creator>
  <cp:lastModifiedBy>Wilkos Gladki, Ewa</cp:lastModifiedBy>
  <cp:revision>66</cp:revision>
  <cp:lastPrinted>2021-05-06T12:51:49Z</cp:lastPrinted>
  <dcterms:created xsi:type="dcterms:W3CDTF">2017-12-14T14:22:37Z</dcterms:created>
  <dcterms:modified xsi:type="dcterms:W3CDTF">2021-06-08T07:11:14Z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0x01010050AC6BF959837C4DB345B3F102F57235</vt:lpwstr>
  </property>
</Properties>
</file>