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9.xml" ContentType="application/vnd.openxmlformats-officedocument.drawingml.chart+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4"/>
  </p:notesMasterIdLst>
  <p:sldIdLst>
    <p:sldId id="271" r:id="rId2"/>
    <p:sldId id="285" r:id="rId3"/>
    <p:sldId id="258" r:id="rId4"/>
    <p:sldId id="288" r:id="rId5"/>
    <p:sldId id="289" r:id="rId6"/>
    <p:sldId id="295" r:id="rId7"/>
    <p:sldId id="296" r:id="rId8"/>
    <p:sldId id="451" r:id="rId9"/>
    <p:sldId id="452" r:id="rId10"/>
    <p:sldId id="453" r:id="rId11"/>
    <p:sldId id="475" r:id="rId12"/>
    <p:sldId id="491" r:id="rId13"/>
    <p:sldId id="492" r:id="rId14"/>
    <p:sldId id="494" r:id="rId15"/>
    <p:sldId id="472" r:id="rId16"/>
    <p:sldId id="434" r:id="rId17"/>
    <p:sldId id="467" r:id="rId18"/>
    <p:sldId id="287" r:id="rId19"/>
    <p:sldId id="460" r:id="rId20"/>
    <p:sldId id="438" r:id="rId21"/>
    <p:sldId id="456" r:id="rId22"/>
    <p:sldId id="262" r:id="rId23"/>
    <p:sldId id="457" r:id="rId24"/>
    <p:sldId id="264" r:id="rId25"/>
    <p:sldId id="458" r:id="rId26"/>
    <p:sldId id="266" r:id="rId27"/>
    <p:sldId id="439" r:id="rId28"/>
    <p:sldId id="269" r:id="rId29"/>
    <p:sldId id="461" r:id="rId30"/>
    <p:sldId id="464" r:id="rId31"/>
    <p:sldId id="463" r:id="rId32"/>
    <p:sldId id="294" r:id="rId33"/>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kos Gladki, Ewa" initials="WGE" lastIdx="18" clrIdx="0"/>
  <p:cmAuthor id="2" name="Marzena Chyczewska (KZGW)" initials="M(" lastIdx="16" clrIdx="1">
    <p:extLst>
      <p:ext uri="{19B8F6BF-5375-455C-9EA6-DF929625EA0E}">
        <p15:presenceInfo xmlns:p15="http://schemas.microsoft.com/office/powerpoint/2012/main" userId="S::mchyczewska@kzgw.gov.pl::41cae71b-08a1-4650-9932-eed0071fdc44" providerId="AD"/>
      </p:ext>
    </p:extLst>
  </p:cmAuthor>
  <p:cmAuthor id="3" name="Louis Courseau (KZGW)" initials="LC(" lastIdx="1" clrIdx="2">
    <p:extLst>
      <p:ext uri="{19B8F6BF-5375-455C-9EA6-DF929625EA0E}">
        <p15:presenceInfo xmlns:p15="http://schemas.microsoft.com/office/powerpoint/2012/main" userId="S::lcourseau@kzgw.gov.pl::f5a2ca30-e656-446c-825d-5837e76b1795" providerId="AD"/>
      </p:ext>
    </p:extLst>
  </p:cmAuthor>
  <p:cmAuthor id="4" name="Damian Bojanowski (KZGW)" initials="D(" lastIdx="3" clrIdx="3">
    <p:extLst>
      <p:ext uri="{19B8F6BF-5375-455C-9EA6-DF929625EA0E}">
        <p15:presenceInfo xmlns:p15="http://schemas.microsoft.com/office/powerpoint/2012/main" userId="S::dbojanowski@kzgw.gov.pl::820f8c66-9917-445a-9307-f43c843af8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F5597"/>
    <a:srgbClr val="003399"/>
    <a:srgbClr val="A4CE88"/>
    <a:srgbClr val="93C571"/>
    <a:srgbClr val="70AD47"/>
    <a:srgbClr val="D5E3CF"/>
    <a:srgbClr val="EBF1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 z motywem 1 — Ak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269D01E-BC32-4049-B463-5C60D7B0CCD2}" styleName="Styl z motywem 2 — Ak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Styl z motywem 2 — Ak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Styl pośredni 2 — Ak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 pośredni 2 — Ak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Styl pośredni 1 — Ak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87" autoAdjust="0"/>
    <p:restoredTop sz="94660"/>
  </p:normalViewPr>
  <p:slideViewPr>
    <p:cSldViewPr snapToGrid="0">
      <p:cViewPr varScale="1">
        <p:scale>
          <a:sx n="78" d="100"/>
          <a:sy n="78" d="100"/>
        </p:scale>
        <p:origin x="538"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Harmonogram_jednostki_Wis&#322;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Prezentacja_r&#243;&#380;n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Harmonogram_jednostki_Wis&#322;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Harmonogram_jednostki_Wis&#322;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Prezentacja_r&#243;&#380;n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Harmonogram_jednostki_Wis&#322;a.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Harmonogram_jednostki_Wis&#322;a.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1" Type="http://schemas.openxmlformats.org/officeDocument/2006/relationships/oleObject" Target="file:///C:\!!II_aPGW\ETAP%20II\P_Rzesz&#243;w_07.06.2021\Rzeszow.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II_aPGW\ETAP%20II\Wykresy%20do%20prezentacji.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II_aPGW\ETAP%20II\Wykresy%20do%20prezentacji.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II_aPGW\ETAP%20II\P_Rzesz&#243;w_07.06.2021\Rzeszow.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II_aPGW\ETAP%20II\Wykresy%20do%20prezentacji.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II_aPGW\ETAP%20II\Wykresy%20do%20prezentacj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Harmonogram_GWW!$B$40</c:f>
              <c:strCache>
                <c:ptCount val="1"/>
                <c:pt idx="0">
                  <c:v>2023</c:v>
                </c:pt>
              </c:strCache>
            </c:strRef>
          </c:tx>
          <c:spPr>
            <a:solidFill>
              <a:schemeClr val="accent1"/>
            </a:solidFill>
            <a:ln>
              <a:noFill/>
            </a:ln>
            <a:effectLst>
              <a:outerShdw blurRad="254000" sx="102000" sy="102000" algn="ctr" rotWithShape="0">
                <a:prstClr val="black">
                  <a:alpha val="20000"/>
                </a:prstClr>
              </a:outerShdw>
            </a:effectLst>
          </c:spPr>
          <c:invertIfNegative val="0"/>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Harmonogram_GWW!$B$41</c:f>
            </c:numRef>
          </c:val>
          <c:extLst>
            <c:ext xmlns:c16="http://schemas.microsoft.com/office/drawing/2014/chart" uri="{C3380CC4-5D6E-409C-BE32-E72D297353CC}">
              <c16:uniqueId val="{00000000-D845-42CD-8D31-655E41547316}"/>
            </c:ext>
          </c:extLst>
        </c:ser>
        <c:ser>
          <c:idx val="1"/>
          <c:order val="1"/>
          <c:tx>
            <c:strRef>
              <c:f>Harmonogram_GWW!$C$40</c:f>
              <c:strCache>
                <c:ptCount val="1"/>
                <c:pt idx="0">
                  <c:v>2024</c:v>
                </c:pt>
              </c:strCache>
            </c:strRef>
          </c:tx>
          <c:spPr>
            <a:solidFill>
              <a:schemeClr val="accent2"/>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Harmonogram_GWW!$C$41</c:f>
              <c:numCache>
                <c:formatCode>0.00%</c:formatCode>
                <c:ptCount val="1"/>
                <c:pt idx="0">
                  <c:v>2.1172638436482084E-2</c:v>
                </c:pt>
              </c:numCache>
            </c:numRef>
          </c:val>
          <c:extLst>
            <c:ext xmlns:c16="http://schemas.microsoft.com/office/drawing/2014/chart" uri="{C3380CC4-5D6E-409C-BE32-E72D297353CC}">
              <c16:uniqueId val="{00000001-D845-42CD-8D31-655E41547316}"/>
            </c:ext>
          </c:extLst>
        </c:ser>
        <c:ser>
          <c:idx val="2"/>
          <c:order val="2"/>
          <c:tx>
            <c:strRef>
              <c:f>Harmonogram!$D$40</c:f>
              <c:strCache>
                <c:ptCount val="1"/>
                <c:pt idx="0">
                  <c:v>2025</c:v>
                </c:pt>
              </c:strCache>
            </c:strRef>
          </c:tx>
          <c:spPr>
            <a:solidFill>
              <a:schemeClr val="accent3"/>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Harmonogram!$D$41</c:f>
            </c:numRef>
          </c:val>
          <c:extLst>
            <c:ext xmlns:c16="http://schemas.microsoft.com/office/drawing/2014/chart" uri="{C3380CC4-5D6E-409C-BE32-E72D297353CC}">
              <c16:uniqueId val="{00000002-D845-42CD-8D31-655E41547316}"/>
            </c:ext>
          </c:extLst>
        </c:ser>
        <c:ser>
          <c:idx val="3"/>
          <c:order val="3"/>
          <c:tx>
            <c:strRef>
              <c:f>Harmonogram_GWW!$E$40</c:f>
              <c:strCache>
                <c:ptCount val="1"/>
                <c:pt idx="0">
                  <c:v>2027</c:v>
                </c:pt>
              </c:strCache>
            </c:strRef>
          </c:tx>
          <c:spPr>
            <a:solidFill>
              <a:schemeClr val="accent4"/>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Harmonogram_GWW!$E$41</c:f>
              <c:numCache>
                <c:formatCode>0.00%</c:formatCode>
                <c:ptCount val="1"/>
                <c:pt idx="0">
                  <c:v>0.57003257328990231</c:v>
                </c:pt>
              </c:numCache>
            </c:numRef>
          </c:val>
          <c:extLst>
            <c:ext xmlns:c16="http://schemas.microsoft.com/office/drawing/2014/chart" uri="{C3380CC4-5D6E-409C-BE32-E72D297353CC}">
              <c16:uniqueId val="{00000003-D845-42CD-8D31-655E41547316}"/>
            </c:ext>
          </c:extLst>
        </c:ser>
        <c:ser>
          <c:idx val="4"/>
          <c:order val="4"/>
          <c:tx>
            <c:strRef>
              <c:f>Harmonogram!$F$40</c:f>
              <c:strCache>
                <c:ptCount val="1"/>
                <c:pt idx="0">
                  <c:v>2033</c:v>
                </c:pt>
              </c:strCache>
            </c:strRef>
          </c:tx>
          <c:spPr>
            <a:solidFill>
              <a:schemeClr val="accent5"/>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Harmonogram!$F$41</c:f>
            </c:numRef>
          </c:val>
          <c:extLst>
            <c:ext xmlns:c16="http://schemas.microsoft.com/office/drawing/2014/chart" uri="{C3380CC4-5D6E-409C-BE32-E72D297353CC}">
              <c16:uniqueId val="{00000004-D845-42CD-8D31-655E41547316}"/>
            </c:ext>
          </c:extLst>
        </c:ser>
        <c:ser>
          <c:idx val="5"/>
          <c:order val="5"/>
          <c:tx>
            <c:strRef>
              <c:f>Harmonogram_GWW!$G$40</c:f>
              <c:strCache>
                <c:ptCount val="1"/>
                <c:pt idx="0">
                  <c:v>działania ciągłe w okresie obowiązywania PZO/PO</c:v>
                </c:pt>
              </c:strCache>
            </c:strRef>
          </c:tx>
          <c:spPr>
            <a:solidFill>
              <a:schemeClr val="accent6"/>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Harmonogram_GWW!$G$41</c:f>
              <c:numCache>
                <c:formatCode>0.00%</c:formatCode>
                <c:ptCount val="1"/>
                <c:pt idx="0">
                  <c:v>0.34201954397394135</c:v>
                </c:pt>
              </c:numCache>
            </c:numRef>
          </c:val>
          <c:extLst>
            <c:ext xmlns:c16="http://schemas.microsoft.com/office/drawing/2014/chart" uri="{C3380CC4-5D6E-409C-BE32-E72D297353CC}">
              <c16:uniqueId val="{00000005-D845-42CD-8D31-655E41547316}"/>
            </c:ext>
          </c:extLst>
        </c:ser>
        <c:ser>
          <c:idx val="6"/>
          <c:order val="6"/>
          <c:tx>
            <c:strRef>
              <c:f>Harmonogram_GWW!$H$40</c:f>
              <c:strCache>
                <c:ptCount val="1"/>
                <c:pt idx="0">
                  <c:v>działania ciągłe</c:v>
                </c:pt>
              </c:strCache>
            </c:strRef>
          </c:tx>
          <c:spPr>
            <a:solidFill>
              <a:schemeClr val="accent1">
                <a:lumMod val="6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Harmonogram_GWW!$H$41</c:f>
              <c:numCache>
                <c:formatCode>0.00%</c:formatCode>
                <c:ptCount val="1"/>
                <c:pt idx="0">
                  <c:v>6.6775244299674269E-2</c:v>
                </c:pt>
              </c:numCache>
            </c:numRef>
          </c:val>
          <c:extLst>
            <c:ext xmlns:c16="http://schemas.microsoft.com/office/drawing/2014/chart" uri="{C3380CC4-5D6E-409C-BE32-E72D297353CC}">
              <c16:uniqueId val="{00000006-D845-42CD-8D31-655E41547316}"/>
            </c:ext>
          </c:extLst>
        </c:ser>
        <c:dLbls>
          <c:showLegendKey val="0"/>
          <c:showVal val="0"/>
          <c:showCatName val="0"/>
          <c:showSerName val="0"/>
          <c:showPercent val="0"/>
          <c:showBubbleSize val="0"/>
        </c:dLbls>
        <c:gapWidth val="150"/>
        <c:axId val="728068072"/>
        <c:axId val="728067088"/>
      </c:barChart>
      <c:valAx>
        <c:axId val="728067088"/>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crossAx val="728068072"/>
        <c:crosses val="autoZero"/>
        <c:crossBetween val="between"/>
      </c:valAx>
      <c:catAx>
        <c:axId val="728068072"/>
        <c:scaling>
          <c:orientation val="minMax"/>
        </c:scaling>
        <c:delete val="1"/>
        <c:axPos val="l"/>
        <c:majorTickMark val="out"/>
        <c:minorTickMark val="none"/>
        <c:tickLblPos val="nextTo"/>
        <c:crossAx val="728067088"/>
        <c:crosses val="autoZero"/>
        <c:auto val="1"/>
        <c:lblAlgn val="ctr"/>
        <c:lblOffset val="100"/>
        <c:noMultiLvlLbl val="0"/>
      </c:catAx>
      <c:spPr>
        <a:noFill/>
        <a:ln>
          <a:noFill/>
        </a:ln>
        <a:effectLst/>
      </c:spPr>
    </c:plotArea>
    <c:legend>
      <c:legendPos val="r"/>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578505163512801"/>
          <c:y val="0.10927718789432632"/>
          <c:w val="0.3633946114343598"/>
          <c:h val="0.80845897794026567"/>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23D-42F2-8F12-1AD49EF5B91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23D-42F2-8F12-1AD49EF5B91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23D-42F2-8F12-1AD49EF5B91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23D-42F2-8F12-1AD49EF5B91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23D-42F2-8F12-1AD49EF5B918}"/>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823D-42F2-8F12-1AD49EF5B918}"/>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823D-42F2-8F12-1AD49EF5B918}"/>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823D-42F2-8F12-1AD49EF5B918}"/>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823D-42F2-8F12-1AD49EF5B918}"/>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3-823D-42F2-8F12-1AD49EF5B918}"/>
              </c:ext>
            </c:extLst>
          </c:dPt>
          <c:dPt>
            <c:idx val="10"/>
            <c:bubble3D val="0"/>
            <c:spPr>
              <a:solidFill>
                <a:schemeClr val="accent5">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5-823D-42F2-8F12-1AD49EF5B918}"/>
              </c:ext>
            </c:extLst>
          </c:dPt>
          <c:dPt>
            <c:idx val="11"/>
            <c:bubble3D val="0"/>
            <c:spPr>
              <a:solidFill>
                <a:schemeClr val="accent6">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7-823D-42F2-8F12-1AD49EF5B918}"/>
              </c:ext>
            </c:extLst>
          </c:dPt>
          <c:dLbls>
            <c:dLbl>
              <c:idx val="0"/>
              <c:layout>
                <c:manualLayout>
                  <c:x val="3.7336603134881637E-2"/>
                  <c:y val="-1.766173824435270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23D-42F2-8F12-1AD49EF5B918}"/>
                </c:ext>
              </c:extLst>
            </c:dLbl>
            <c:dLbl>
              <c:idx val="1"/>
              <c:layout>
                <c:manualLayout>
                  <c:x val="1.4604255553911453E-2"/>
                  <c:y val="6.1497385963336752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23D-42F2-8F12-1AD49EF5B918}"/>
                </c:ext>
              </c:extLst>
            </c:dLbl>
            <c:dLbl>
              <c:idx val="2"/>
              <c:layout>
                <c:manualLayout>
                  <c:x val="2.8396808836878493E-3"/>
                  <c:y val="-1.004437100417567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23D-42F2-8F12-1AD49EF5B918}"/>
                </c:ext>
              </c:extLst>
            </c:dLbl>
            <c:dLbl>
              <c:idx val="3"/>
              <c:layout>
                <c:manualLayout>
                  <c:x val="3.3169625001042936E-3"/>
                  <c:y val="1.388350651018425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23D-42F2-8F12-1AD49EF5B918}"/>
                </c:ext>
              </c:extLst>
            </c:dLbl>
            <c:dLbl>
              <c:idx val="4"/>
              <c:layout>
                <c:manualLayout>
                  <c:x val="5.4355275630559169E-3"/>
                  <c:y val="-8.0631505496466188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23D-42F2-8F12-1AD49EF5B918}"/>
                </c:ext>
              </c:extLst>
            </c:dLbl>
            <c:dLbl>
              <c:idx val="5"/>
              <c:layout>
                <c:manualLayout>
                  <c:x val="-2.1138824926871021E-3"/>
                  <c:y val="3.0968407678345893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23D-42F2-8F12-1AD49EF5B918}"/>
                </c:ext>
              </c:extLst>
            </c:dLbl>
            <c:dLbl>
              <c:idx val="6"/>
              <c:layout>
                <c:manualLayout>
                  <c:x val="-8.0656847118167462E-3"/>
                  <c:y val="5.185096373305885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23D-42F2-8F12-1AD49EF5B918}"/>
                </c:ext>
              </c:extLst>
            </c:dLbl>
            <c:dLbl>
              <c:idx val="8"/>
              <c:layout>
                <c:manualLayout>
                  <c:x val="-1.5987292474628299E-2"/>
                  <c:y val="1.943344710067799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23D-42F2-8F12-1AD49EF5B918}"/>
                </c:ext>
              </c:extLst>
            </c:dLbl>
            <c:dLbl>
              <c:idx val="9"/>
              <c:layout>
                <c:manualLayout>
                  <c:x val="-4.8046928277594464E-2"/>
                  <c:y val="-8.6807750141679359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23D-42F2-8F12-1AD49EF5B918}"/>
                </c:ext>
              </c:extLst>
            </c:dLbl>
            <c:dLbl>
              <c:idx val="10"/>
              <c:layout>
                <c:manualLayout>
                  <c:x val="-2.8265130624193887E-2"/>
                  <c:y val="-4.413789011066822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23D-42F2-8F12-1AD49EF5B918}"/>
                </c:ext>
              </c:extLst>
            </c:dLbl>
            <c:dLbl>
              <c:idx val="11"/>
              <c:layout>
                <c:manualLayout>
                  <c:x val="-4.8297544793191888E-3"/>
                  <c:y val="-3.430348480122628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23D-42F2-8F12-1AD49EF5B918}"/>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Jednostki_realizacja_GWW!$A$4:$A$19</c:f>
              <c:strCache>
                <c:ptCount val="12"/>
                <c:pt idx="0">
                  <c:v>PGL LP, RDLP</c:v>
                </c:pt>
                <c:pt idx="1">
                  <c:v>gmina lub przedsiębiorstwo wodociągowo-kanalizacyjne</c:v>
                </c:pt>
                <c:pt idx="2">
                  <c:v>Inspekcja Ochrony Środowiska</c:v>
                </c:pt>
                <c:pt idx="3">
                  <c:v>IMGW</c:v>
                </c:pt>
                <c:pt idx="4">
                  <c:v>województwo, powiat i gmina</c:v>
                </c:pt>
                <c:pt idx="5">
                  <c:v>organy właściwe w sprawach pozwoleń wodnoprawnych</c:v>
                </c:pt>
                <c:pt idx="6">
                  <c:v>PGWWP: RZGW</c:v>
                </c:pt>
                <c:pt idx="7">
                  <c:v>sprawujący zarząd i sprawujący nadzór nad obszarami chronionymi</c:v>
                </c:pt>
                <c:pt idx="8">
                  <c:v>właściciel wód obowiązany do utrzymania wód</c:v>
                </c:pt>
                <c:pt idx="9">
                  <c:v>PGWWP: ZZ; właściciel urządzenia wodnego</c:v>
                </c:pt>
                <c:pt idx="10">
                  <c:v>wojewódzki inspektor ochrony roślin i nasiennictwa</c:v>
                </c:pt>
                <c:pt idx="11">
                  <c:v>wojewódzkie ośrodki doradztwa rolniczego</c:v>
                </c:pt>
              </c:strCache>
            </c:strRef>
          </c:cat>
          <c:val>
            <c:numRef>
              <c:f>Jednostki_realizacja_GWW!$AC$4:$AC$19</c:f>
              <c:numCache>
                <c:formatCode>0.00%</c:formatCode>
                <c:ptCount val="12"/>
                <c:pt idx="0">
                  <c:v>6.5359477124183009E-3</c:v>
                </c:pt>
                <c:pt idx="1">
                  <c:v>0.18545751633986929</c:v>
                </c:pt>
                <c:pt idx="2">
                  <c:v>4.0032679738562088E-2</c:v>
                </c:pt>
                <c:pt idx="3">
                  <c:v>7.3529411764705881E-3</c:v>
                </c:pt>
                <c:pt idx="4">
                  <c:v>4.820261437908497E-2</c:v>
                </c:pt>
                <c:pt idx="5">
                  <c:v>7.3529411764705881E-3</c:v>
                </c:pt>
                <c:pt idx="6">
                  <c:v>4.1666666666666664E-2</c:v>
                </c:pt>
                <c:pt idx="7">
                  <c:v>0.55228758169934644</c:v>
                </c:pt>
                <c:pt idx="8">
                  <c:v>3.2679738562091505E-2</c:v>
                </c:pt>
                <c:pt idx="9">
                  <c:v>3.1045751633986929E-2</c:v>
                </c:pt>
                <c:pt idx="10">
                  <c:v>1.1437908496732025E-2</c:v>
                </c:pt>
                <c:pt idx="11">
                  <c:v>3.5947712418300651E-2</c:v>
                </c:pt>
              </c:numCache>
            </c:numRef>
          </c:val>
          <c:extLst>
            <c:ext xmlns:c16="http://schemas.microsoft.com/office/drawing/2014/chart" uri="{C3380CC4-5D6E-409C-BE32-E72D297353CC}">
              <c16:uniqueId val="{00000018-823D-42F2-8F12-1AD49EF5B918}"/>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4912416354395988"/>
          <c:y val="4.8969291840591685E-2"/>
          <c:w val="0.44438834819864925"/>
          <c:h val="0.90206141631881664"/>
        </c:manualLayout>
      </c:layout>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solidFill>
        <a:schemeClr val="bg1"/>
      </a:solidFill>
      <a:round/>
    </a:ln>
    <a:effectLst/>
  </c:spPr>
  <c:txPr>
    <a:bodyPr/>
    <a:lstStyle/>
    <a:p>
      <a:pPr>
        <a:defRPr/>
      </a:pPr>
      <a:endParaRPr lang="pl-PL"/>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7E7-4ADB-B395-501387162C2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7E7-4ADB-B395-501387162C2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7E7-4ADB-B395-501387162C2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7E7-4ADB-B395-501387162C2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GWW!$C$56:$C$59</c:f>
              <c:strCache>
                <c:ptCount val="4"/>
                <c:pt idx="0">
                  <c:v>RWC (presje skumulowane)</c:v>
                </c:pt>
                <c:pt idx="1">
                  <c:v>RWP (presje fizykochemiczne i chemiczne)</c:v>
                </c:pt>
                <c:pt idx="2">
                  <c:v>RWHM (presje hydromorfologiczne)</c:v>
                </c:pt>
                <c:pt idx="3">
                  <c:v>RWH (presje hydrologiczne)</c:v>
                </c:pt>
              </c:strCache>
            </c:strRef>
          </c:cat>
          <c:val>
            <c:numRef>
              <c:f>GWW!$D$56:$D$59</c:f>
              <c:numCache>
                <c:formatCode>0%</c:formatCode>
                <c:ptCount val="4"/>
                <c:pt idx="0">
                  <c:v>0.4</c:v>
                </c:pt>
                <c:pt idx="1">
                  <c:v>0.33</c:v>
                </c:pt>
                <c:pt idx="2">
                  <c:v>0.26</c:v>
                </c:pt>
                <c:pt idx="3">
                  <c:v>0.01</c:v>
                </c:pt>
              </c:numCache>
            </c:numRef>
          </c:val>
          <c:extLst>
            <c:ext xmlns:c16="http://schemas.microsoft.com/office/drawing/2014/chart" uri="{C3380CC4-5D6E-409C-BE32-E72D297353CC}">
              <c16:uniqueId val="{00000008-17E7-4ADB-B395-501387162C2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1"/>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2"/>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3"/>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ayout>
        <c:manualLayout>
          <c:xMode val="edge"/>
          <c:yMode val="edge"/>
          <c:x val="0.64927280014887556"/>
          <c:y val="0.15121284037608199"/>
          <c:w val="0.33709220264254119"/>
          <c:h val="0.74837753370576898"/>
        </c:manualLayout>
      </c:layout>
      <c:overlay val="0"/>
      <c:spPr>
        <a:solidFill>
          <a:schemeClr val="bg1"/>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Harmonogram_GWW_RW!$K$4</c:f>
              <c:strCache>
                <c:ptCount val="1"/>
                <c:pt idx="0">
                  <c:v>2023</c:v>
                </c:pt>
              </c:strCache>
            </c:strRef>
          </c:tx>
          <c:spPr>
            <a:solidFill>
              <a:schemeClr val="accent1"/>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Harmonogram_GWW_RW!$K$5</c:f>
            </c:numRef>
          </c:val>
          <c:extLst>
            <c:ext xmlns:c16="http://schemas.microsoft.com/office/drawing/2014/chart" uri="{C3380CC4-5D6E-409C-BE32-E72D297353CC}">
              <c16:uniqueId val="{00000000-48ED-448F-A0F0-29C5B19463A2}"/>
            </c:ext>
          </c:extLst>
        </c:ser>
        <c:ser>
          <c:idx val="1"/>
          <c:order val="1"/>
          <c:tx>
            <c:strRef>
              <c:f>Harmonogram_GWW_RW!$L$4</c:f>
              <c:strCache>
                <c:ptCount val="1"/>
                <c:pt idx="0">
                  <c:v>2024</c:v>
                </c:pt>
              </c:strCache>
            </c:strRef>
          </c:tx>
          <c:spPr>
            <a:solidFill>
              <a:schemeClr val="accent2"/>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Harmonogram_GWW_RW!$L$5</c:f>
              <c:numCache>
                <c:formatCode>0.00%</c:formatCode>
                <c:ptCount val="1"/>
                <c:pt idx="0">
                  <c:v>2.1346469622331693E-2</c:v>
                </c:pt>
              </c:numCache>
            </c:numRef>
          </c:val>
          <c:extLst>
            <c:ext xmlns:c16="http://schemas.microsoft.com/office/drawing/2014/chart" uri="{C3380CC4-5D6E-409C-BE32-E72D297353CC}">
              <c16:uniqueId val="{00000001-48ED-448F-A0F0-29C5B19463A2}"/>
            </c:ext>
          </c:extLst>
        </c:ser>
        <c:ser>
          <c:idx val="2"/>
          <c:order val="2"/>
          <c:tx>
            <c:strRef>
              <c:f>Harmonogram_Narew_RW!$M$4</c:f>
              <c:strCache>
                <c:ptCount val="1"/>
                <c:pt idx="0">
                  <c:v>2025</c:v>
                </c:pt>
              </c:strCache>
            </c:strRef>
          </c:tx>
          <c:spPr>
            <a:solidFill>
              <a:schemeClr val="accent3"/>
            </a:solidFill>
            <a:ln>
              <a:noFill/>
            </a:ln>
            <a:effectLst>
              <a:outerShdw blurRad="254000" sx="102000" sy="102000" algn="ctr" rotWithShape="0">
                <a:prstClr val="black">
                  <a:alpha val="20000"/>
                </a:prstClr>
              </a:outerShdw>
            </a:effectLst>
          </c:spPr>
          <c:invertIfNegative val="0"/>
          <c:val>
            <c:numRef>
              <c:f>Harmonogram_Narew_RW!$M$5</c:f>
            </c:numRef>
          </c:val>
          <c:extLst>
            <c:ext xmlns:c16="http://schemas.microsoft.com/office/drawing/2014/chart" uri="{C3380CC4-5D6E-409C-BE32-E72D297353CC}">
              <c16:uniqueId val="{00000002-48ED-448F-A0F0-29C5B19463A2}"/>
            </c:ext>
          </c:extLst>
        </c:ser>
        <c:ser>
          <c:idx val="3"/>
          <c:order val="3"/>
          <c:tx>
            <c:strRef>
              <c:f>Harmonogram_GWW_RW!$N$4</c:f>
              <c:strCache>
                <c:ptCount val="1"/>
                <c:pt idx="0">
                  <c:v>2027</c:v>
                </c:pt>
              </c:strCache>
            </c:strRef>
          </c:tx>
          <c:spPr>
            <a:solidFill>
              <a:schemeClr val="accent4"/>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Harmonogram_GWW_RW!$N$5</c:f>
              <c:numCache>
                <c:formatCode>0.00%</c:formatCode>
                <c:ptCount val="1"/>
                <c:pt idx="0">
                  <c:v>0.5714285714285714</c:v>
                </c:pt>
              </c:numCache>
            </c:numRef>
          </c:val>
          <c:extLst>
            <c:ext xmlns:c16="http://schemas.microsoft.com/office/drawing/2014/chart" uri="{C3380CC4-5D6E-409C-BE32-E72D297353CC}">
              <c16:uniqueId val="{00000003-48ED-448F-A0F0-29C5B19463A2}"/>
            </c:ext>
          </c:extLst>
        </c:ser>
        <c:ser>
          <c:idx val="4"/>
          <c:order val="4"/>
          <c:tx>
            <c:strRef>
              <c:f>Harmonogram_Narew_RW!$O$4</c:f>
              <c:strCache>
                <c:ptCount val="1"/>
                <c:pt idx="0">
                  <c:v>2033</c:v>
                </c:pt>
              </c:strCache>
            </c:strRef>
          </c:tx>
          <c:spPr>
            <a:solidFill>
              <a:schemeClr val="accent5"/>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Harmonogram_Narew_RW!$O$5</c:f>
            </c:numRef>
          </c:val>
          <c:extLst>
            <c:ext xmlns:c16="http://schemas.microsoft.com/office/drawing/2014/chart" uri="{C3380CC4-5D6E-409C-BE32-E72D297353CC}">
              <c16:uniqueId val="{00000004-48ED-448F-A0F0-29C5B19463A2}"/>
            </c:ext>
          </c:extLst>
        </c:ser>
        <c:ser>
          <c:idx val="5"/>
          <c:order val="5"/>
          <c:tx>
            <c:strRef>
              <c:f>Harmonogram_GWW_RW!$P$4</c:f>
              <c:strCache>
                <c:ptCount val="1"/>
                <c:pt idx="0">
                  <c:v>działania ciągłe w okresie obowiązywania PZO/PO</c:v>
                </c:pt>
              </c:strCache>
            </c:strRef>
          </c:tx>
          <c:spPr>
            <a:solidFill>
              <a:schemeClr val="accent6"/>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Harmonogram_GWW_RW!$P$5</c:f>
              <c:numCache>
                <c:formatCode>0.00%</c:formatCode>
                <c:ptCount val="1"/>
                <c:pt idx="0">
                  <c:v>0.34154351395730709</c:v>
                </c:pt>
              </c:numCache>
            </c:numRef>
          </c:val>
          <c:extLst>
            <c:ext xmlns:c16="http://schemas.microsoft.com/office/drawing/2014/chart" uri="{C3380CC4-5D6E-409C-BE32-E72D297353CC}">
              <c16:uniqueId val="{00000005-48ED-448F-A0F0-29C5B19463A2}"/>
            </c:ext>
          </c:extLst>
        </c:ser>
        <c:ser>
          <c:idx val="6"/>
          <c:order val="6"/>
          <c:tx>
            <c:strRef>
              <c:f>Harmonogram_GWW_RW!$Q$4</c:f>
              <c:strCache>
                <c:ptCount val="1"/>
                <c:pt idx="0">
                  <c:v>działania ciągłe</c:v>
                </c:pt>
              </c:strCache>
            </c:strRef>
          </c:tx>
          <c:spPr>
            <a:solidFill>
              <a:schemeClr val="accent1">
                <a:lumMod val="6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Harmonogram_GWW_RW!$Q$5</c:f>
              <c:numCache>
                <c:formatCode>0.00%</c:formatCode>
                <c:ptCount val="1"/>
                <c:pt idx="0">
                  <c:v>6.5681444991789822E-2</c:v>
                </c:pt>
              </c:numCache>
            </c:numRef>
          </c:val>
          <c:extLst>
            <c:ext xmlns:c16="http://schemas.microsoft.com/office/drawing/2014/chart" uri="{C3380CC4-5D6E-409C-BE32-E72D297353CC}">
              <c16:uniqueId val="{00000006-48ED-448F-A0F0-29C5B19463A2}"/>
            </c:ext>
          </c:extLst>
        </c:ser>
        <c:dLbls>
          <c:showLegendKey val="0"/>
          <c:showVal val="0"/>
          <c:showCatName val="0"/>
          <c:showSerName val="0"/>
          <c:showPercent val="0"/>
          <c:showBubbleSize val="0"/>
        </c:dLbls>
        <c:gapWidth val="150"/>
        <c:axId val="728068072"/>
        <c:axId val="728067088"/>
      </c:barChart>
      <c:valAx>
        <c:axId val="728067088"/>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crossAx val="728068072"/>
        <c:crosses val="autoZero"/>
        <c:crossBetween val="between"/>
      </c:valAx>
      <c:catAx>
        <c:axId val="728068072"/>
        <c:scaling>
          <c:orientation val="minMax"/>
        </c:scaling>
        <c:delete val="1"/>
        <c:axPos val="l"/>
        <c:majorTickMark val="out"/>
        <c:minorTickMark val="none"/>
        <c:tickLblPos val="nextTo"/>
        <c:crossAx val="728067088"/>
        <c:crosses val="autoZero"/>
        <c:auto val="1"/>
        <c:lblAlgn val="ctr"/>
        <c:lblOffset val="100"/>
        <c:noMultiLvlLbl val="0"/>
      </c:catAx>
      <c:spPr>
        <a:noFill/>
        <a:ln>
          <a:noFill/>
        </a:ln>
        <a:effectLst/>
      </c:spPr>
    </c:plotArea>
    <c:legend>
      <c:legendPos val="r"/>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78505163512801"/>
          <c:y val="0.10927718789432632"/>
          <c:w val="0.3633946114343598"/>
          <c:h val="0.80845897794026567"/>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F7F-4778-88E5-4D0C00A172EA}"/>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F7F-4778-88E5-4D0C00A172EA}"/>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F7F-4778-88E5-4D0C00A172EA}"/>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F7F-4778-88E5-4D0C00A172EA}"/>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F7F-4778-88E5-4D0C00A172EA}"/>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3F7F-4778-88E5-4D0C00A172EA}"/>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3F7F-4778-88E5-4D0C00A172EA}"/>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3F7F-4778-88E5-4D0C00A172EA}"/>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3F7F-4778-88E5-4D0C00A172EA}"/>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3-3F7F-4778-88E5-4D0C00A172EA}"/>
              </c:ext>
            </c:extLst>
          </c:dPt>
          <c:dPt>
            <c:idx val="10"/>
            <c:bubble3D val="0"/>
            <c:spPr>
              <a:solidFill>
                <a:schemeClr val="accent5">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5-3F7F-4778-88E5-4D0C00A172EA}"/>
              </c:ext>
            </c:extLst>
          </c:dPt>
          <c:dPt>
            <c:idx val="11"/>
            <c:bubble3D val="0"/>
            <c:spPr>
              <a:solidFill>
                <a:schemeClr val="accent6">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7-3F7F-4778-88E5-4D0C00A172EA}"/>
              </c:ext>
            </c:extLst>
          </c:dPt>
          <c:dLbls>
            <c:dLbl>
              <c:idx val="0"/>
              <c:layout>
                <c:manualLayout>
                  <c:x val="2.4942547462200489E-2"/>
                  <c:y val="-1.871956948622938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F7F-4778-88E5-4D0C00A172EA}"/>
                </c:ext>
              </c:extLst>
            </c:dLbl>
            <c:dLbl>
              <c:idx val="1"/>
              <c:layout>
                <c:manualLayout>
                  <c:x val="1.4604255553911453E-2"/>
                  <c:y val="6.1497385963336752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7F-4778-88E5-4D0C00A172EA}"/>
                </c:ext>
              </c:extLst>
            </c:dLbl>
            <c:dLbl>
              <c:idx val="2"/>
              <c:layout>
                <c:manualLayout>
                  <c:x val="2.8396808836878493E-3"/>
                  <c:y val="-1.004437100417567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7F-4778-88E5-4D0C00A172EA}"/>
                </c:ext>
              </c:extLst>
            </c:dLbl>
            <c:dLbl>
              <c:idx val="3"/>
              <c:layout>
                <c:manualLayout>
                  <c:x val="3.3169625001042936E-3"/>
                  <c:y val="1.388350651018425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7F-4778-88E5-4D0C00A172EA}"/>
                </c:ext>
              </c:extLst>
            </c:dLbl>
            <c:dLbl>
              <c:idx val="4"/>
              <c:layout>
                <c:manualLayout>
                  <c:x val="5.4355275630559169E-3"/>
                  <c:y val="-8.0631505496466188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7F-4778-88E5-4D0C00A172EA}"/>
                </c:ext>
              </c:extLst>
            </c:dLbl>
            <c:dLbl>
              <c:idx val="5"/>
              <c:layout>
                <c:manualLayout>
                  <c:x val="-2.1138824926871021E-3"/>
                  <c:y val="3.0968407678345893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7F-4778-88E5-4D0C00A172EA}"/>
                </c:ext>
              </c:extLst>
            </c:dLbl>
            <c:dLbl>
              <c:idx val="6"/>
              <c:layout>
                <c:manualLayout>
                  <c:x val="-8.0656847118167462E-3"/>
                  <c:y val="5.185096373305885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F7F-4778-88E5-4D0C00A172EA}"/>
                </c:ext>
              </c:extLst>
            </c:dLbl>
            <c:dLbl>
              <c:idx val="8"/>
              <c:layout>
                <c:manualLayout>
                  <c:x val="-8.2108433261488013E-3"/>
                  <c:y val="4.3494227376947168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F7F-4778-88E5-4D0C00A172EA}"/>
                </c:ext>
              </c:extLst>
            </c:dLbl>
            <c:dLbl>
              <c:idx val="9"/>
              <c:layout>
                <c:manualLayout>
                  <c:x val="-4.094291196374357E-2"/>
                  <c:y val="-4.337189986244951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F7F-4778-88E5-4D0C00A172EA}"/>
                </c:ext>
              </c:extLst>
            </c:dLbl>
            <c:dLbl>
              <c:idx val="10"/>
              <c:layout>
                <c:manualLayout>
                  <c:x val="-1.1640259067984849E-2"/>
                  <c:y val="-5.002379826191136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F7F-4778-88E5-4D0C00A172EA}"/>
                </c:ext>
              </c:extLst>
            </c:dLbl>
            <c:dLbl>
              <c:idx val="11"/>
              <c:layout>
                <c:manualLayout>
                  <c:x val="3.5005742598611367E-3"/>
                  <c:y val="-3.702297829687479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F7F-4778-88E5-4D0C00A172EA}"/>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Jednostki_realizacja_GWW_RW!$A$4:$A$19</c:f>
              <c:strCache>
                <c:ptCount val="12"/>
                <c:pt idx="0">
                  <c:v>PGL LP, RDLP</c:v>
                </c:pt>
                <c:pt idx="1">
                  <c:v>gmina lub przedsiębiorstwo wodociągowo-kanalizacyjne</c:v>
                </c:pt>
                <c:pt idx="2">
                  <c:v>Inspekcja Ochrony Środowiska</c:v>
                </c:pt>
                <c:pt idx="3">
                  <c:v>IMGW</c:v>
                </c:pt>
                <c:pt idx="4">
                  <c:v>województwo, powiat i gmina</c:v>
                </c:pt>
                <c:pt idx="5">
                  <c:v>organy właściwe w sprawach pozwoleń wodnoprawnych</c:v>
                </c:pt>
                <c:pt idx="6">
                  <c:v>PGWWP: RZGW</c:v>
                </c:pt>
                <c:pt idx="7">
                  <c:v>sprawujący zarząd i sprawujący nadzór nad obszarami chronionymi</c:v>
                </c:pt>
                <c:pt idx="8">
                  <c:v>właściciel wód obowiązany do utrzymania wód</c:v>
                </c:pt>
                <c:pt idx="9">
                  <c:v>PGWWP: ZZ; właściciel urządzenia wodnego</c:v>
                </c:pt>
                <c:pt idx="10">
                  <c:v>wojewódzki inspektor ochrony roślin i nasiennictwa</c:v>
                </c:pt>
                <c:pt idx="11">
                  <c:v>wojewódzkie ośrodki doradztwa rolniczego</c:v>
                </c:pt>
              </c:strCache>
            </c:strRef>
          </c:cat>
          <c:val>
            <c:numRef>
              <c:f>Jednostki_realizacja_GWW_RW!$AC$4:$AC$19</c:f>
              <c:numCache>
                <c:formatCode>0.00%</c:formatCode>
                <c:ptCount val="12"/>
                <c:pt idx="0">
                  <c:v>6.5681444991789817E-3</c:v>
                </c:pt>
                <c:pt idx="1">
                  <c:v>0.18472906403940886</c:v>
                </c:pt>
                <c:pt idx="2">
                  <c:v>4.0229885057471264E-2</c:v>
                </c:pt>
                <c:pt idx="3">
                  <c:v>7.3891625615763543E-3</c:v>
                </c:pt>
                <c:pt idx="4">
                  <c:v>4.6798029556650245E-2</c:v>
                </c:pt>
                <c:pt idx="5">
                  <c:v>7.3891625615763543E-3</c:v>
                </c:pt>
                <c:pt idx="6">
                  <c:v>4.1871921182266007E-2</c:v>
                </c:pt>
                <c:pt idx="7">
                  <c:v>0.55500821018062396</c:v>
                </c:pt>
                <c:pt idx="8">
                  <c:v>3.1198686371100164E-2</c:v>
                </c:pt>
                <c:pt idx="9">
                  <c:v>3.1198686371100164E-2</c:v>
                </c:pt>
                <c:pt idx="10">
                  <c:v>1.1494252873563218E-2</c:v>
                </c:pt>
                <c:pt idx="11">
                  <c:v>3.6124794745484398E-2</c:v>
                </c:pt>
              </c:numCache>
            </c:numRef>
          </c:val>
          <c:extLst>
            <c:ext xmlns:c16="http://schemas.microsoft.com/office/drawing/2014/chart" uri="{C3380CC4-5D6E-409C-BE32-E72D297353CC}">
              <c16:uniqueId val="{00000018-3F7F-4778-88E5-4D0C00A172EA}"/>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4912416354395988"/>
          <c:y val="4.8969291840591685E-2"/>
          <c:w val="0.44438834819864925"/>
          <c:h val="0.90206141631881664"/>
        </c:manualLayout>
      </c:layout>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solidFill>
        <a:schemeClr val="bg1"/>
      </a:solidFill>
      <a:round/>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D2C-4C78-A479-6E726844300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D2C-4C78-A479-6E726844300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Bug!$C$72:$C$73</c:f>
              <c:strCache>
                <c:ptCount val="2"/>
                <c:pt idx="1">
                  <c:v>RWrP (presje fizykochemiczne i chemiczne)</c:v>
                </c:pt>
              </c:strCache>
            </c:strRef>
          </c:cat>
          <c:val>
            <c:numRef>
              <c:f>Bug!$D$72:$D$73</c:f>
              <c:numCache>
                <c:formatCode>0%</c:formatCode>
                <c:ptCount val="2"/>
                <c:pt idx="1">
                  <c:v>1</c:v>
                </c:pt>
              </c:numCache>
            </c:numRef>
          </c:val>
          <c:extLst>
            <c:ext xmlns:c16="http://schemas.microsoft.com/office/drawing/2014/chart" uri="{C3380CC4-5D6E-409C-BE32-E72D297353CC}">
              <c16:uniqueId val="{00000004-0D2C-4C78-A479-6E726844300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delete val="1"/>
      </c:legendEntry>
      <c:legendEntry>
        <c:idx val="1"/>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overlay val="0"/>
      <c:spPr>
        <a:solidFill>
          <a:schemeClr val="bg1"/>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Harmonogram_GWW_RW!$K$4</c:f>
              <c:strCache>
                <c:ptCount val="1"/>
                <c:pt idx="0">
                  <c:v>2023</c:v>
                </c:pt>
              </c:strCache>
            </c:strRef>
          </c:tx>
          <c:spPr>
            <a:solidFill>
              <a:schemeClr val="accent1"/>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Harmonogram_GWW_RW!$K$15</c:f>
            </c:numRef>
          </c:val>
          <c:extLst>
            <c:ext xmlns:c16="http://schemas.microsoft.com/office/drawing/2014/chart" uri="{C3380CC4-5D6E-409C-BE32-E72D297353CC}">
              <c16:uniqueId val="{00000000-5597-4D9E-9812-5F83CC1111E7}"/>
            </c:ext>
          </c:extLst>
        </c:ser>
        <c:ser>
          <c:idx val="1"/>
          <c:order val="1"/>
          <c:tx>
            <c:strRef>
              <c:f>Harmonogram_GWW_RWr!$L$4</c:f>
              <c:strCache>
                <c:ptCount val="1"/>
                <c:pt idx="0">
                  <c:v>2024</c:v>
                </c:pt>
              </c:strCache>
            </c:strRef>
          </c:tx>
          <c:spPr>
            <a:solidFill>
              <a:schemeClr val="accent2"/>
            </a:solidFill>
            <a:ln>
              <a:noFill/>
            </a:ln>
            <a:effectLst>
              <a:outerShdw blurRad="254000" sx="102000" sy="102000" algn="ctr" rotWithShape="0">
                <a:prstClr val="black">
                  <a:alpha val="20000"/>
                </a:prstClr>
              </a:outerShdw>
            </a:effectLst>
          </c:spPr>
          <c:invertIfNegative val="0"/>
          <c:val>
            <c:numRef>
              <c:f>Harmonogram_GWW_RWr!$L$15</c:f>
            </c:numRef>
          </c:val>
          <c:extLst>
            <c:ext xmlns:c16="http://schemas.microsoft.com/office/drawing/2014/chart" uri="{C3380CC4-5D6E-409C-BE32-E72D297353CC}">
              <c16:uniqueId val="{00000001-5597-4D9E-9812-5F83CC1111E7}"/>
            </c:ext>
          </c:extLst>
        </c:ser>
        <c:ser>
          <c:idx val="2"/>
          <c:order val="2"/>
          <c:tx>
            <c:strRef>
              <c:f>Harmonogram_Narew_RW!$M$4</c:f>
              <c:strCache>
                <c:ptCount val="1"/>
                <c:pt idx="0">
                  <c:v>2025</c:v>
                </c:pt>
              </c:strCache>
            </c:strRef>
          </c:tx>
          <c:spPr>
            <a:solidFill>
              <a:schemeClr val="accent3"/>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Harmonogram_Narew_RW!$M$15</c:f>
            </c:numRef>
          </c:val>
          <c:extLst>
            <c:ext xmlns:c16="http://schemas.microsoft.com/office/drawing/2014/chart" uri="{C3380CC4-5D6E-409C-BE32-E72D297353CC}">
              <c16:uniqueId val="{00000002-5597-4D9E-9812-5F83CC1111E7}"/>
            </c:ext>
          </c:extLst>
        </c:ser>
        <c:ser>
          <c:idx val="3"/>
          <c:order val="3"/>
          <c:tx>
            <c:strRef>
              <c:f>Harmonogram_GWW_RWr!$N$4</c:f>
              <c:strCache>
                <c:ptCount val="1"/>
                <c:pt idx="0">
                  <c:v>2027</c:v>
                </c:pt>
              </c:strCache>
            </c:strRef>
          </c:tx>
          <c:spPr>
            <a:solidFill>
              <a:schemeClr val="accent4"/>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Harmonogram_GWW_RWr!$N$15</c:f>
              <c:numCache>
                <c:formatCode>0.00%</c:formatCode>
                <c:ptCount val="1"/>
                <c:pt idx="0">
                  <c:v>0.4</c:v>
                </c:pt>
              </c:numCache>
            </c:numRef>
          </c:val>
          <c:extLst>
            <c:ext xmlns:c16="http://schemas.microsoft.com/office/drawing/2014/chart" uri="{C3380CC4-5D6E-409C-BE32-E72D297353CC}">
              <c16:uniqueId val="{00000003-5597-4D9E-9812-5F83CC1111E7}"/>
            </c:ext>
          </c:extLst>
        </c:ser>
        <c:ser>
          <c:idx val="4"/>
          <c:order val="4"/>
          <c:tx>
            <c:strRef>
              <c:f>Harmonogram_Narew_RW!$O$4</c:f>
              <c:strCache>
                <c:ptCount val="1"/>
                <c:pt idx="0">
                  <c:v>2033</c:v>
                </c:pt>
              </c:strCache>
            </c:strRef>
          </c:tx>
          <c:spPr>
            <a:solidFill>
              <a:schemeClr val="accent5"/>
            </a:solidFill>
            <a:ln>
              <a:noFill/>
            </a:ln>
            <a:effectLst>
              <a:outerShdw blurRad="254000" sx="102000" sy="102000" algn="ctr" rotWithShape="0">
                <a:prstClr val="black">
                  <a:alpha val="20000"/>
                </a:prstClr>
              </a:outerShdw>
            </a:effectLst>
          </c:spPr>
          <c:invertIfNegative val="0"/>
          <c:val>
            <c:numRef>
              <c:f>Harmonogram_Narew_RW!$O$15</c:f>
            </c:numRef>
          </c:val>
          <c:extLst>
            <c:ext xmlns:c16="http://schemas.microsoft.com/office/drawing/2014/chart" uri="{C3380CC4-5D6E-409C-BE32-E72D297353CC}">
              <c16:uniqueId val="{00000004-5597-4D9E-9812-5F83CC1111E7}"/>
            </c:ext>
          </c:extLst>
        </c:ser>
        <c:ser>
          <c:idx val="5"/>
          <c:order val="5"/>
          <c:tx>
            <c:strRef>
              <c:f>Harmonogram_GWW_RWr!$P$4</c:f>
              <c:strCache>
                <c:ptCount val="1"/>
                <c:pt idx="0">
                  <c:v>działania ciągłe w okresie obowiązywania PZO/PO</c:v>
                </c:pt>
              </c:strCache>
            </c:strRef>
          </c:tx>
          <c:spPr>
            <a:solidFill>
              <a:schemeClr val="accent6"/>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Harmonogram_GWW_RWr!$P$15</c:f>
              <c:numCache>
                <c:formatCode>0.00%</c:formatCode>
                <c:ptCount val="1"/>
                <c:pt idx="0">
                  <c:v>0.4</c:v>
                </c:pt>
              </c:numCache>
            </c:numRef>
          </c:val>
          <c:extLst>
            <c:ext xmlns:c16="http://schemas.microsoft.com/office/drawing/2014/chart" uri="{C3380CC4-5D6E-409C-BE32-E72D297353CC}">
              <c16:uniqueId val="{00000005-5597-4D9E-9812-5F83CC1111E7}"/>
            </c:ext>
          </c:extLst>
        </c:ser>
        <c:ser>
          <c:idx val="6"/>
          <c:order val="6"/>
          <c:tx>
            <c:strRef>
              <c:f>Harmonogram_GWW_RWr!$Q$4</c:f>
              <c:strCache>
                <c:ptCount val="1"/>
                <c:pt idx="0">
                  <c:v>działania ciągłe</c:v>
                </c:pt>
              </c:strCache>
            </c:strRef>
          </c:tx>
          <c:spPr>
            <a:solidFill>
              <a:schemeClr val="accent1">
                <a:lumMod val="6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Harmonogram_GWW_RWr!$Q$15</c:f>
              <c:numCache>
                <c:formatCode>0.00%</c:formatCode>
                <c:ptCount val="1"/>
                <c:pt idx="0">
                  <c:v>0.2</c:v>
                </c:pt>
              </c:numCache>
            </c:numRef>
          </c:val>
          <c:extLst>
            <c:ext xmlns:c16="http://schemas.microsoft.com/office/drawing/2014/chart" uri="{C3380CC4-5D6E-409C-BE32-E72D297353CC}">
              <c16:uniqueId val="{00000006-5597-4D9E-9812-5F83CC1111E7}"/>
            </c:ext>
          </c:extLst>
        </c:ser>
        <c:dLbls>
          <c:showLegendKey val="0"/>
          <c:showVal val="0"/>
          <c:showCatName val="0"/>
          <c:showSerName val="0"/>
          <c:showPercent val="0"/>
          <c:showBubbleSize val="0"/>
        </c:dLbls>
        <c:gapWidth val="150"/>
        <c:axId val="728068072"/>
        <c:axId val="728067088"/>
      </c:barChart>
      <c:valAx>
        <c:axId val="728067088"/>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crossAx val="728068072"/>
        <c:crosses val="autoZero"/>
        <c:crossBetween val="between"/>
      </c:valAx>
      <c:catAx>
        <c:axId val="728068072"/>
        <c:scaling>
          <c:orientation val="minMax"/>
        </c:scaling>
        <c:delete val="1"/>
        <c:axPos val="l"/>
        <c:majorTickMark val="out"/>
        <c:minorTickMark val="none"/>
        <c:tickLblPos val="nextTo"/>
        <c:crossAx val="728067088"/>
        <c:crosses val="autoZero"/>
        <c:auto val="1"/>
        <c:lblAlgn val="ctr"/>
        <c:lblOffset val="100"/>
        <c:noMultiLvlLbl val="0"/>
      </c:catAx>
      <c:spPr>
        <a:noFill/>
        <a:ln>
          <a:noFill/>
        </a:ln>
        <a:effectLst/>
      </c:spPr>
    </c:plotArea>
    <c:legend>
      <c:legendPos val="r"/>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21727659690206E-2"/>
          <c:y val="0.11606600177368942"/>
          <c:w val="0.3633946114343598"/>
          <c:h val="0.80845897794026567"/>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3D3-4308-BD3E-8D7801975FDE}"/>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3D3-4308-BD3E-8D7801975FDE}"/>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3D3-4308-BD3E-8D7801975FDE}"/>
              </c:ext>
            </c:extLst>
          </c:dPt>
          <c:dLbls>
            <c:dLbl>
              <c:idx val="0"/>
              <c:layout>
                <c:manualLayout>
                  <c:x val="-9.7658194280119126E-2"/>
                  <c:y val="0.1622963237373421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3D3-4308-BD3E-8D7801975FDE}"/>
                </c:ext>
              </c:extLst>
            </c:dLbl>
            <c:dLbl>
              <c:idx val="1"/>
              <c:layout>
                <c:manualLayout>
                  <c:x val="5.4354847483442806E-3"/>
                  <c:y val="-0.2316316499320835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3D3-4308-BD3E-8D7801975FDE}"/>
                </c:ext>
              </c:extLst>
            </c:dLbl>
            <c:dLbl>
              <c:idx val="2"/>
              <c:layout>
                <c:manualLayout>
                  <c:x val="0.10027266669386534"/>
                  <c:y val="0.1497928290132395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3D3-4308-BD3E-8D7801975FDE}"/>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Jednostki_realizacja_GWW_RWr!$A$4:$A$19</c:f>
              <c:strCache>
                <c:ptCount val="3"/>
                <c:pt idx="0">
                  <c:v>gmina lub przedsiębiorstwo wodociągowo-kanalizacyjne</c:v>
                </c:pt>
                <c:pt idx="1">
                  <c:v>województwo, powiat i gmina</c:v>
                </c:pt>
                <c:pt idx="2">
                  <c:v>właściciel wód obowiązany do utrzymania wód</c:v>
                </c:pt>
              </c:strCache>
            </c:strRef>
          </c:cat>
          <c:val>
            <c:numRef>
              <c:f>Jednostki_realizacja_GWW_RWr!$AC$4:$AC$19</c:f>
              <c:numCache>
                <c:formatCode>0.00%</c:formatCode>
                <c:ptCount val="3"/>
                <c:pt idx="0">
                  <c:v>0.33333333333333331</c:v>
                </c:pt>
                <c:pt idx="1">
                  <c:v>0.33333333333333331</c:v>
                </c:pt>
                <c:pt idx="2">
                  <c:v>0.33333333333333331</c:v>
                </c:pt>
              </c:numCache>
            </c:numRef>
          </c:val>
          <c:extLst>
            <c:ext xmlns:c16="http://schemas.microsoft.com/office/drawing/2014/chart" uri="{C3380CC4-5D6E-409C-BE32-E72D297353CC}">
              <c16:uniqueId val="{00000006-E3D3-4308-BD3E-8D7801975FDE}"/>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49083387730678751"/>
          <c:y val="0.26933955282913907"/>
          <c:w val="0.4940492703956047"/>
          <c:h val="0.55638255342965381"/>
        </c:manualLayout>
      </c:layout>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solidFill>
        <a:schemeClr val="bg1"/>
      </a:solidFill>
      <a:round/>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spPr>
            <a:effectLst>
              <a:outerShdw blurRad="101600" dist="50800" dir="2220000" algn="ctr" rotWithShape="0">
                <a:srgbClr val="000000">
                  <a:alpha val="43137"/>
                </a:srgbClr>
              </a:outerShdw>
            </a:effectLst>
          </c:spPr>
          <c:dPt>
            <c:idx val="0"/>
            <c:bubble3D val="0"/>
            <c:spPr>
              <a:solidFill>
                <a:srgbClr val="FF3300"/>
              </a:solidFill>
              <a:effectLst>
                <a:outerShdw blurRad="101600" dist="50800" dir="2220000" algn="ctr" rotWithShape="0">
                  <a:srgbClr val="000000">
                    <a:alpha val="43137"/>
                  </a:srgbClr>
                </a:outerShdw>
              </a:effectLst>
            </c:spPr>
            <c:extLst>
              <c:ext xmlns:c16="http://schemas.microsoft.com/office/drawing/2014/chart" uri="{C3380CC4-5D6E-409C-BE32-E72D297353CC}">
                <c16:uniqueId val="{00000001-9332-4EF2-8368-F558B5F8CD29}"/>
              </c:ext>
            </c:extLst>
          </c:dPt>
          <c:dPt>
            <c:idx val="1"/>
            <c:bubble3D val="0"/>
            <c:spPr>
              <a:solidFill>
                <a:srgbClr val="339933"/>
              </a:solidFill>
              <a:effectLst>
                <a:outerShdw blurRad="101600" dist="50800" dir="2220000" algn="ctr" rotWithShape="0">
                  <a:srgbClr val="000000">
                    <a:alpha val="43137"/>
                  </a:srgbClr>
                </a:outerShdw>
              </a:effectLst>
            </c:spPr>
            <c:extLst>
              <c:ext xmlns:c16="http://schemas.microsoft.com/office/drawing/2014/chart" uri="{C3380CC4-5D6E-409C-BE32-E72D297353CC}">
                <c16:uniqueId val="{00000003-9332-4EF2-8368-F558B5F8CD29}"/>
              </c:ext>
            </c:extLst>
          </c:dPt>
          <c:dLbls>
            <c:spPr>
              <a:solidFill>
                <a:schemeClr val="tx1"/>
              </a:solidFill>
              <a:ln>
                <a:noFill/>
              </a:ln>
              <a:effectLst>
                <a:outerShdw blurRad="50800" dist="50800" dir="2220000" algn="ctr" rotWithShape="0">
                  <a:srgbClr val="000000">
                    <a:alpha val="43137"/>
                  </a:srgb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1"/>
            <c:extLst>
              <c:ext xmlns:c15="http://schemas.microsoft.com/office/drawing/2012/chart" uri="{CE6537A1-D6FC-4f65-9D91-7224C49458BB}"/>
            </c:extLst>
          </c:dLbls>
          <c:cat>
            <c:strRef>
              <c:f>Rzeszow!$D$90:$D$91</c:f>
              <c:strCache>
                <c:ptCount val="2"/>
                <c:pt idx="0">
                  <c:v>słaby stan chemiczny</c:v>
                </c:pt>
                <c:pt idx="1">
                  <c:v>dobry stan chemiczny</c:v>
                </c:pt>
              </c:strCache>
            </c:strRef>
          </c:cat>
          <c:val>
            <c:numRef>
              <c:f>Rzeszow!$E$90:$E$91</c:f>
              <c:numCache>
                <c:formatCode>0.0%</c:formatCode>
                <c:ptCount val="2"/>
                <c:pt idx="0">
                  <c:v>7.4607247728375264E-2</c:v>
                </c:pt>
                <c:pt idx="1">
                  <c:v>0.92539275227162476</c:v>
                </c:pt>
              </c:numCache>
            </c:numRef>
          </c:val>
          <c:extLst>
            <c:ext xmlns:c16="http://schemas.microsoft.com/office/drawing/2014/chart" uri="{C3380CC4-5D6E-409C-BE32-E72D297353CC}">
              <c16:uniqueId val="{00000004-9332-4EF2-8368-F558B5F8CD29}"/>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5191688538932635"/>
          <c:y val="0.42171898967174559"/>
          <c:w val="0.29252755905511812"/>
          <c:h val="0.15656202065650884"/>
        </c:manualLayout>
      </c:layout>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373842592592599E-2"/>
          <c:y val="5.2948412698412689E-2"/>
          <c:w val="0.53653136531365309"/>
          <c:h val="0.87484957882069792"/>
        </c:manualLayout>
      </c:layout>
      <c:pieChart>
        <c:varyColors val="1"/>
        <c:ser>
          <c:idx val="0"/>
          <c:order val="0"/>
          <c:dLbls>
            <c:dLbl>
              <c:idx val="1"/>
              <c:layout>
                <c:manualLayout>
                  <c:x val="-6.3449574338263176E-2"/>
                  <c:y val="-0.1541289682539681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721-4678-A91B-CA50BE33B31C}"/>
                </c:ext>
              </c:extLst>
            </c:dLbl>
            <c:dLbl>
              <c:idx val="2"/>
              <c:layout>
                <c:manualLayout>
                  <c:x val="5.2453391350499014E-2"/>
                  <c:y val="-0.2369191334720351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721-4678-A91B-CA50BE33B31C}"/>
                </c:ext>
              </c:extLst>
            </c:dLbl>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Rzeszow!$B$3:$B$5</c:f>
              <c:strCache>
                <c:ptCount val="3"/>
                <c:pt idx="0">
                  <c:v>gospodarka komunalna</c:v>
                </c:pt>
                <c:pt idx="1">
                  <c:v>rolnictwo</c:v>
                </c:pt>
                <c:pt idx="2">
                  <c:v>inne</c:v>
                </c:pt>
              </c:strCache>
            </c:strRef>
          </c:cat>
          <c:val>
            <c:numRef>
              <c:f>Rzeszow!$C$3:$C$5</c:f>
              <c:numCache>
                <c:formatCode>0%</c:formatCode>
                <c:ptCount val="3"/>
                <c:pt idx="0">
                  <c:v>0.13953488372093023</c:v>
                </c:pt>
                <c:pt idx="1">
                  <c:v>4.6511627906976744E-2</c:v>
                </c:pt>
                <c:pt idx="2">
                  <c:v>0.81395348837209303</c:v>
                </c:pt>
              </c:numCache>
            </c:numRef>
          </c:val>
          <c:extLst>
            <c:ext xmlns:c16="http://schemas.microsoft.com/office/drawing/2014/chart" uri="{C3380CC4-5D6E-409C-BE32-E72D297353CC}">
              <c16:uniqueId val="{00000002-F721-4678-A91B-CA50BE33B31C}"/>
            </c:ext>
          </c:extLst>
        </c:ser>
        <c:dLbls>
          <c:dLblPos val="inEnd"/>
          <c:showLegendKey val="0"/>
          <c:showVal val="1"/>
          <c:showCatName val="0"/>
          <c:showSerName val="0"/>
          <c:showPercent val="0"/>
          <c:showBubbleSize val="0"/>
          <c:showLeaderLines val="1"/>
        </c:dLbls>
        <c:firstSliceAng val="0"/>
      </c:pieChart>
    </c:plotArea>
    <c:legend>
      <c:legendPos val="r"/>
      <c:layout>
        <c:manualLayout>
          <c:xMode val="edge"/>
          <c:yMode val="edge"/>
          <c:x val="0.59562828779487142"/>
          <c:y val="0.24953385652980048"/>
          <c:w val="0.27196629246952242"/>
          <c:h val="0.50093228694039904"/>
        </c:manualLayout>
      </c:layout>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937786622825998E-2"/>
          <c:y val="5.8124174372523117E-2"/>
          <c:w val="0.49010989010989009"/>
          <c:h val="0.88375165125495381"/>
        </c:manualLayout>
      </c:layout>
      <c:pieChart>
        <c:varyColors val="1"/>
        <c:ser>
          <c:idx val="0"/>
          <c:order val="0"/>
          <c:dPt>
            <c:idx val="0"/>
            <c:bubble3D val="0"/>
            <c:spPr>
              <a:solidFill>
                <a:schemeClr val="accent1">
                  <a:lumMod val="75000"/>
                </a:schemeClr>
              </a:solidFill>
            </c:spPr>
            <c:extLst>
              <c:ext xmlns:c16="http://schemas.microsoft.com/office/drawing/2014/chart" uri="{C3380CC4-5D6E-409C-BE32-E72D297353CC}">
                <c16:uniqueId val="{00000001-9D8A-4EDD-88FE-2074D594B333}"/>
              </c:ext>
            </c:extLst>
          </c:dPt>
          <c:dPt>
            <c:idx val="1"/>
            <c:bubble3D val="0"/>
            <c:spPr>
              <a:solidFill>
                <a:schemeClr val="bg1">
                  <a:lumMod val="50000"/>
                </a:schemeClr>
              </a:solidFill>
            </c:spPr>
            <c:extLst>
              <c:ext xmlns:c16="http://schemas.microsoft.com/office/drawing/2014/chart" uri="{C3380CC4-5D6E-409C-BE32-E72D297353CC}">
                <c16:uniqueId val="{00000003-9D8A-4EDD-88FE-2074D594B333}"/>
              </c:ext>
            </c:extLst>
          </c:dPt>
          <c:dPt>
            <c:idx val="2"/>
            <c:bubble3D val="0"/>
            <c:spPr>
              <a:solidFill>
                <a:srgbClr val="FFC000"/>
              </a:solidFill>
            </c:spPr>
            <c:extLst>
              <c:ext xmlns:c16="http://schemas.microsoft.com/office/drawing/2014/chart" uri="{C3380CC4-5D6E-409C-BE32-E72D297353CC}">
                <c16:uniqueId val="{00000005-9D8A-4EDD-88FE-2074D594B333}"/>
              </c:ext>
            </c:extLst>
          </c:dPt>
          <c:dPt>
            <c:idx val="3"/>
            <c:bubble3D val="0"/>
            <c:spPr>
              <a:solidFill>
                <a:srgbClr val="0070C0"/>
              </a:solidFill>
            </c:spPr>
            <c:extLst>
              <c:ext xmlns:c16="http://schemas.microsoft.com/office/drawing/2014/chart" uri="{C3380CC4-5D6E-409C-BE32-E72D297353CC}">
                <c16:uniqueId val="{00000007-9D8A-4EDD-88FE-2074D594B333}"/>
              </c:ext>
            </c:extLst>
          </c:dPt>
          <c:dPt>
            <c:idx val="4"/>
            <c:bubble3D val="0"/>
            <c:spPr>
              <a:solidFill>
                <a:schemeClr val="accent6">
                  <a:lumMod val="75000"/>
                </a:schemeClr>
              </a:solidFill>
            </c:spPr>
            <c:extLst>
              <c:ext xmlns:c16="http://schemas.microsoft.com/office/drawing/2014/chart" uri="{C3380CC4-5D6E-409C-BE32-E72D297353CC}">
                <c16:uniqueId val="{00000009-9D8A-4EDD-88FE-2074D594B333}"/>
              </c:ext>
            </c:extLst>
          </c:dPt>
          <c:dLbls>
            <c:dLbl>
              <c:idx val="1"/>
              <c:layout>
                <c:manualLayout>
                  <c:x val="-0.10817366123677867"/>
                  <c:y val="-0.1009110780470761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8A-4EDD-88FE-2074D594B333}"/>
                </c:ext>
              </c:extLst>
            </c:dLbl>
            <c:dLbl>
              <c:idx val="3"/>
              <c:layout>
                <c:manualLayout>
                  <c:x val="8.004197683148831E-2"/>
                  <c:y val="0.1278220551545139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D8A-4EDD-88FE-2074D594B333}"/>
                </c:ext>
              </c:extLst>
            </c:dLbl>
            <c:dLbl>
              <c:idx val="4"/>
              <c:layout>
                <c:manualLayout>
                  <c:x val="3.2272673124016833E-2"/>
                  <c:y val="0.1359586507421997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D8A-4EDD-88FE-2074D594B333}"/>
                </c:ext>
              </c:extLst>
            </c:dLbl>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Rzeszow!$B$22:$B$26</c:f>
              <c:strCache>
                <c:ptCount val="5"/>
                <c:pt idx="0">
                  <c:v>organizacyjno-prawne</c:v>
                </c:pt>
                <c:pt idx="1">
                  <c:v>administracyjne</c:v>
                </c:pt>
                <c:pt idx="2">
                  <c:v>edukacyjne</c:v>
                </c:pt>
                <c:pt idx="3">
                  <c:v>naukowo badawcze</c:v>
                </c:pt>
                <c:pt idx="4">
                  <c:v>pozostałe</c:v>
                </c:pt>
              </c:strCache>
            </c:strRef>
          </c:cat>
          <c:val>
            <c:numRef>
              <c:f>Rzeszow!$C$22:$C$26</c:f>
              <c:numCache>
                <c:formatCode>0%</c:formatCode>
                <c:ptCount val="5"/>
                <c:pt idx="0">
                  <c:v>2.3255813953488372E-2</c:v>
                </c:pt>
                <c:pt idx="1">
                  <c:v>0.81395348837209303</c:v>
                </c:pt>
                <c:pt idx="2">
                  <c:v>2.3255813953488372E-2</c:v>
                </c:pt>
                <c:pt idx="3">
                  <c:v>2.3255813953488372E-2</c:v>
                </c:pt>
                <c:pt idx="4">
                  <c:v>0.11627906976744186</c:v>
                </c:pt>
              </c:numCache>
            </c:numRef>
          </c:val>
          <c:extLst>
            <c:ext xmlns:c16="http://schemas.microsoft.com/office/drawing/2014/chart" uri="{C3380CC4-5D6E-409C-BE32-E72D297353CC}">
              <c16:uniqueId val="{0000000A-9D8A-4EDD-88FE-2074D594B333}"/>
            </c:ext>
          </c:extLst>
        </c:ser>
        <c:dLbls>
          <c:dLblPos val="inEnd"/>
          <c:showLegendKey val="0"/>
          <c:showVal val="1"/>
          <c:showCatName val="0"/>
          <c:showSerName val="0"/>
          <c:showPercent val="0"/>
          <c:showBubbleSize val="0"/>
          <c:showLeaderLines val="1"/>
        </c:dLbls>
        <c:firstSliceAng val="0"/>
      </c:pieChart>
    </c:plotArea>
    <c:legend>
      <c:legendPos val="r"/>
      <c:layout>
        <c:manualLayout>
          <c:xMode val="edge"/>
          <c:yMode val="edge"/>
          <c:x val="0.60390107912893431"/>
          <c:y val="0.26312514904393219"/>
          <c:w val="0.33828758659122043"/>
          <c:h val="0.47374928933377669"/>
        </c:manualLayout>
      </c:layout>
      <c:overlay val="0"/>
      <c:txPr>
        <a:bodyPr/>
        <a:lstStyle/>
        <a:p>
          <a:pPr rtl="0">
            <a:defRPr/>
          </a:pPr>
          <a:endParaRPr lang="pl-PL"/>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Rzeszow!$B$35:$B$37</c:f>
              <c:strCache>
                <c:ptCount val="3"/>
                <c:pt idx="0">
                  <c:v>presje ilościowe</c:v>
                </c:pt>
                <c:pt idx="1">
                  <c:v>presje chemiczne</c:v>
                </c:pt>
                <c:pt idx="2">
                  <c:v>presje chemiczne A (rolnictwo i gospodarka komunalna)</c:v>
                </c:pt>
              </c:strCache>
            </c:strRef>
          </c:cat>
          <c:val>
            <c:numRef>
              <c:f>Rzeszow!$C$35:$C$37</c:f>
              <c:numCache>
                <c:formatCode>0%</c:formatCode>
                <c:ptCount val="3"/>
                <c:pt idx="0">
                  <c:v>0.11627906976744186</c:v>
                </c:pt>
                <c:pt idx="1">
                  <c:v>0.81395348837209303</c:v>
                </c:pt>
                <c:pt idx="2">
                  <c:v>6.9767441860465115E-2</c:v>
                </c:pt>
              </c:numCache>
            </c:numRef>
          </c:val>
          <c:extLst>
            <c:ext xmlns:c16="http://schemas.microsoft.com/office/drawing/2014/chart" uri="{C3380CC4-5D6E-409C-BE32-E72D297353CC}">
              <c16:uniqueId val="{00000000-C510-4387-A63F-9ABBD020CACA}"/>
            </c:ext>
          </c:extLst>
        </c:ser>
        <c:dLbls>
          <c:dLblPos val="ctr"/>
          <c:showLegendKey val="0"/>
          <c:showVal val="1"/>
          <c:showCatName val="0"/>
          <c:showSerName val="0"/>
          <c:showPercent val="0"/>
          <c:showBubbleSize val="0"/>
          <c:showLeaderLines val="1"/>
        </c:dLbls>
        <c:firstSliceAng val="0"/>
      </c:pieChart>
    </c:plotArea>
    <c:legend>
      <c:legendPos val="r"/>
      <c:layout>
        <c:manualLayout>
          <c:xMode val="edge"/>
          <c:yMode val="edge"/>
          <c:x val="0.58518606909686366"/>
          <c:y val="0.25554088618053861"/>
          <c:w val="0.37016666666666664"/>
          <c:h val="0.5155923601446849"/>
        </c:manualLayout>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Rzeszow!$B$72</c:f>
              <c:strCache>
                <c:ptCount val="1"/>
                <c:pt idx="0">
                  <c:v>działania planowane do wdrożenia do 2024</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Rzeszow!$C$72</c:f>
              <c:numCache>
                <c:formatCode>0%</c:formatCode>
                <c:ptCount val="1"/>
                <c:pt idx="0">
                  <c:v>0.13953488372093023</c:v>
                </c:pt>
              </c:numCache>
            </c:numRef>
          </c:val>
          <c:extLst>
            <c:ext xmlns:c16="http://schemas.microsoft.com/office/drawing/2014/chart" uri="{C3380CC4-5D6E-409C-BE32-E72D297353CC}">
              <c16:uniqueId val="{00000000-D7F6-489F-A5E8-280598BC7A7E}"/>
            </c:ext>
          </c:extLst>
        </c:ser>
        <c:ser>
          <c:idx val="1"/>
          <c:order val="1"/>
          <c:tx>
            <c:strRef>
              <c:f>Rzeszow!$B$73</c:f>
              <c:strCache>
                <c:ptCount val="1"/>
                <c:pt idx="0">
                  <c:v>działania planowane do wdrożenia do 2027</c:v>
                </c:pt>
              </c:strCache>
            </c:strRef>
          </c:tx>
          <c:spPr>
            <a:solidFill>
              <a:srgbClr val="FFC000"/>
            </a:solidFill>
          </c:spPr>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Rzeszow!$C$73</c:f>
              <c:numCache>
                <c:formatCode>0%</c:formatCode>
                <c:ptCount val="1"/>
                <c:pt idx="0">
                  <c:v>0.86046511627906974</c:v>
                </c:pt>
              </c:numCache>
            </c:numRef>
          </c:val>
          <c:extLst>
            <c:ext xmlns:c16="http://schemas.microsoft.com/office/drawing/2014/chart" uri="{C3380CC4-5D6E-409C-BE32-E72D297353CC}">
              <c16:uniqueId val="{00000001-D7F6-489F-A5E8-280598BC7A7E}"/>
            </c:ext>
          </c:extLst>
        </c:ser>
        <c:dLbls>
          <c:showLegendKey val="0"/>
          <c:showVal val="1"/>
          <c:showCatName val="0"/>
          <c:showSerName val="0"/>
          <c:showPercent val="0"/>
          <c:showBubbleSize val="0"/>
        </c:dLbls>
        <c:gapWidth val="150"/>
        <c:axId val="177873408"/>
        <c:axId val="170908416"/>
      </c:barChart>
      <c:catAx>
        <c:axId val="177873408"/>
        <c:scaling>
          <c:orientation val="minMax"/>
        </c:scaling>
        <c:delete val="1"/>
        <c:axPos val="l"/>
        <c:majorTickMark val="out"/>
        <c:minorTickMark val="none"/>
        <c:tickLblPos val="nextTo"/>
        <c:crossAx val="170908416"/>
        <c:crosses val="autoZero"/>
        <c:auto val="1"/>
        <c:lblAlgn val="ctr"/>
        <c:lblOffset val="100"/>
        <c:noMultiLvlLbl val="0"/>
      </c:catAx>
      <c:valAx>
        <c:axId val="170908416"/>
        <c:scaling>
          <c:orientation val="minMax"/>
        </c:scaling>
        <c:delete val="0"/>
        <c:axPos val="b"/>
        <c:majorGridlines/>
        <c:numFmt formatCode="0%" sourceLinked="1"/>
        <c:majorTickMark val="out"/>
        <c:minorTickMark val="none"/>
        <c:tickLblPos val="nextTo"/>
        <c:crossAx val="177873408"/>
        <c:crosses val="autoZero"/>
        <c:crossBetween val="between"/>
      </c:valAx>
    </c:plotArea>
    <c:legend>
      <c:legendPos val="r"/>
      <c:layout>
        <c:manualLayout>
          <c:xMode val="edge"/>
          <c:yMode val="edge"/>
          <c:x val="0.65324572649572654"/>
          <c:y val="0.31253912317086174"/>
          <c:w val="0.33008760683760685"/>
          <c:h val="0.4397363039520053"/>
        </c:manualLayout>
      </c:layout>
      <c:overlay val="0"/>
      <c:txPr>
        <a:bodyPr/>
        <a:lstStyle/>
        <a:p>
          <a:pPr>
            <a:defRPr>
              <a:latin typeface="Roboto" panose="02000000000000000000" pitchFamily="2" charset="0"/>
              <a:ea typeface="Roboto" panose="02000000000000000000" pitchFamily="2" charset="0"/>
            </a:defRPr>
          </a:pPr>
          <a:endParaRPr lang="pl-PL"/>
        </a:p>
      </c:txPr>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972222222222223E-2"/>
          <c:y val="5.0925997055246142E-2"/>
          <c:w val="0.56456955380577423"/>
          <c:h val="0.83309419655876349"/>
        </c:manualLayout>
      </c:layout>
      <c:barChart>
        <c:barDir val="bar"/>
        <c:grouping val="clustered"/>
        <c:varyColors val="0"/>
        <c:ser>
          <c:idx val="0"/>
          <c:order val="0"/>
          <c:tx>
            <c:strRef>
              <c:f>Rzeszow!$B$50</c:f>
              <c:strCache>
                <c:ptCount val="1"/>
                <c:pt idx="0">
                  <c:v>ODR</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Rzeszow!$C$50</c:f>
              <c:numCache>
                <c:formatCode>0%</c:formatCode>
                <c:ptCount val="1"/>
                <c:pt idx="0">
                  <c:v>2.3255813953488372E-2</c:v>
                </c:pt>
              </c:numCache>
            </c:numRef>
          </c:val>
          <c:extLst>
            <c:ext xmlns:c16="http://schemas.microsoft.com/office/drawing/2014/chart" uri="{C3380CC4-5D6E-409C-BE32-E72D297353CC}">
              <c16:uniqueId val="{00000000-5FB6-4227-B2CA-DDC66CDF2960}"/>
            </c:ext>
          </c:extLst>
        </c:ser>
        <c:ser>
          <c:idx val="1"/>
          <c:order val="1"/>
          <c:tx>
            <c:strRef>
              <c:f>Rzeszow!$B$51</c:f>
              <c:strCache>
                <c:ptCount val="1"/>
                <c:pt idx="0">
                  <c:v>PSH</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Rzeszow!$C$51</c:f>
              <c:numCache>
                <c:formatCode>0%</c:formatCode>
                <c:ptCount val="1"/>
                <c:pt idx="0">
                  <c:v>0.44186046511627908</c:v>
                </c:pt>
              </c:numCache>
            </c:numRef>
          </c:val>
          <c:extLst>
            <c:ext xmlns:c16="http://schemas.microsoft.com/office/drawing/2014/chart" uri="{C3380CC4-5D6E-409C-BE32-E72D297353CC}">
              <c16:uniqueId val="{00000001-5FB6-4227-B2CA-DDC66CDF2960}"/>
            </c:ext>
          </c:extLst>
        </c:ser>
        <c:ser>
          <c:idx val="2"/>
          <c:order val="2"/>
          <c:tx>
            <c:strRef>
              <c:f>Rzeszow!$B$52</c:f>
              <c:strCache>
                <c:ptCount val="1"/>
                <c:pt idx="0">
                  <c:v>PGW WP (RZGW Kraków, RZGW Rzeszów )</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Rzeszow!$C$52</c:f>
              <c:numCache>
                <c:formatCode>0%</c:formatCode>
                <c:ptCount val="1"/>
                <c:pt idx="0">
                  <c:v>0.20930232558139536</c:v>
                </c:pt>
              </c:numCache>
            </c:numRef>
          </c:val>
          <c:extLst>
            <c:ext xmlns:c16="http://schemas.microsoft.com/office/drawing/2014/chart" uri="{C3380CC4-5D6E-409C-BE32-E72D297353CC}">
              <c16:uniqueId val="{00000002-5FB6-4227-B2CA-DDC66CDF2960}"/>
            </c:ext>
          </c:extLst>
        </c:ser>
        <c:ser>
          <c:idx val="3"/>
          <c:order val="3"/>
          <c:tx>
            <c:strRef>
              <c:f>Rzeszow!$B$53</c:f>
              <c:strCache>
                <c:ptCount val="1"/>
                <c:pt idx="0">
                  <c:v>Wojewoda</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Rzeszow!$C$53</c:f>
              <c:numCache>
                <c:formatCode>0%</c:formatCode>
                <c:ptCount val="1"/>
                <c:pt idx="0">
                  <c:v>0.30232558139534882</c:v>
                </c:pt>
              </c:numCache>
            </c:numRef>
          </c:val>
          <c:extLst>
            <c:ext xmlns:c16="http://schemas.microsoft.com/office/drawing/2014/chart" uri="{C3380CC4-5D6E-409C-BE32-E72D297353CC}">
              <c16:uniqueId val="{00000003-5FB6-4227-B2CA-DDC66CDF2960}"/>
            </c:ext>
          </c:extLst>
        </c:ser>
        <c:ser>
          <c:idx val="4"/>
          <c:order val="4"/>
          <c:tx>
            <c:strRef>
              <c:f>Rzeszow!$B$54</c:f>
              <c:strCache>
                <c:ptCount val="1"/>
                <c:pt idx="0">
                  <c:v>podmiot prowadzący działalność rolniczą</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Rzeszow!$C$54</c:f>
              <c:numCache>
                <c:formatCode>0%</c:formatCode>
                <c:ptCount val="1"/>
                <c:pt idx="0">
                  <c:v>2.3255813953488372E-2</c:v>
                </c:pt>
              </c:numCache>
            </c:numRef>
          </c:val>
          <c:extLst>
            <c:ext xmlns:c16="http://schemas.microsoft.com/office/drawing/2014/chart" uri="{C3380CC4-5D6E-409C-BE32-E72D297353CC}">
              <c16:uniqueId val="{00000004-5FB6-4227-B2CA-DDC66CDF2960}"/>
            </c:ext>
          </c:extLst>
        </c:ser>
        <c:dLbls>
          <c:showLegendKey val="0"/>
          <c:showVal val="1"/>
          <c:showCatName val="0"/>
          <c:showSerName val="0"/>
          <c:showPercent val="0"/>
          <c:showBubbleSize val="0"/>
        </c:dLbls>
        <c:gapWidth val="150"/>
        <c:axId val="177875456"/>
        <c:axId val="170910272"/>
      </c:barChart>
      <c:catAx>
        <c:axId val="177875456"/>
        <c:scaling>
          <c:orientation val="minMax"/>
        </c:scaling>
        <c:delete val="1"/>
        <c:axPos val="l"/>
        <c:majorTickMark val="none"/>
        <c:minorTickMark val="none"/>
        <c:tickLblPos val="nextTo"/>
        <c:crossAx val="170910272"/>
        <c:crosses val="autoZero"/>
        <c:auto val="1"/>
        <c:lblAlgn val="ctr"/>
        <c:lblOffset val="100"/>
        <c:noMultiLvlLbl val="0"/>
      </c:catAx>
      <c:valAx>
        <c:axId val="170910272"/>
        <c:scaling>
          <c:orientation val="minMax"/>
        </c:scaling>
        <c:delete val="0"/>
        <c:axPos val="b"/>
        <c:majorGridlines/>
        <c:numFmt formatCode="0%" sourceLinked="1"/>
        <c:majorTickMark val="none"/>
        <c:minorTickMark val="none"/>
        <c:tickLblPos val="nextTo"/>
        <c:crossAx val="177875456"/>
        <c:crosses val="autoZero"/>
        <c:crossBetween val="between"/>
      </c:valAx>
    </c:plotArea>
    <c:legend>
      <c:legendPos val="r"/>
      <c:layout>
        <c:manualLayout>
          <c:xMode val="edge"/>
          <c:yMode val="edge"/>
          <c:x val="0.64448383103890394"/>
          <c:y val="0.1712719763496767"/>
          <c:w val="0.33188867016622919"/>
          <c:h val="0.78532432065718505"/>
        </c:manualLayout>
      </c:layout>
      <c:overlay val="0"/>
      <c:txPr>
        <a:bodyPr/>
        <a:lstStyle/>
        <a:p>
          <a:pPr>
            <a:defRPr>
              <a:latin typeface="Roboto" panose="02000000000000000000" pitchFamily="2" charset="0"/>
              <a:ea typeface="Roboto" panose="02000000000000000000" pitchFamily="2" charset="0"/>
            </a:defRPr>
          </a:pPr>
          <a:endParaRPr lang="pl-PL"/>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E56E60-771C-49EB-9ECB-4BB2B1CA9B40}"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pl-PL"/>
        </a:p>
      </dgm:t>
    </dgm:pt>
    <dgm:pt modelId="{20B328CA-872C-467E-A731-293305AA11DB}">
      <dgm:prSet phldrT="[Tekst]" custT="1"/>
      <dgm:spPr>
        <a:solidFill>
          <a:schemeClr val="accent4"/>
        </a:solidFill>
      </dgm:spPr>
      <dgm:t>
        <a:bodyPr/>
        <a:lstStyle/>
        <a:p>
          <a:r>
            <a:rPr lang="pl-PL" sz="1600" b="1" dirty="0">
              <a:solidFill>
                <a:srgbClr val="2F558D"/>
              </a:solidFill>
            </a:rPr>
            <a:t>10 jcwpd </a:t>
          </a:r>
          <a:br>
            <a:rPr lang="pl-PL" sz="1600" b="1" dirty="0">
              <a:solidFill>
                <a:srgbClr val="2F558D"/>
              </a:solidFill>
            </a:rPr>
          </a:br>
          <a:r>
            <a:rPr lang="pl-PL" sz="1600" b="1" dirty="0">
              <a:solidFill>
                <a:srgbClr val="2F558D"/>
              </a:solidFill>
            </a:rPr>
            <a:t>z zestawem działań</a:t>
          </a:r>
        </a:p>
      </dgm:t>
    </dgm:pt>
    <dgm:pt modelId="{B8175B05-592B-4B0B-97FF-3692A346F8FF}" type="parTrans" cxnId="{46350AFA-0744-456D-98EE-1AEDB47BD602}">
      <dgm:prSet/>
      <dgm:spPr/>
      <dgm:t>
        <a:bodyPr/>
        <a:lstStyle/>
        <a:p>
          <a:endParaRPr lang="pl-PL" sz="1200">
            <a:solidFill>
              <a:srgbClr val="2F558D"/>
            </a:solidFill>
          </a:endParaRPr>
        </a:p>
      </dgm:t>
    </dgm:pt>
    <dgm:pt modelId="{48D98B92-CC2E-45B6-A271-FC8D63F91D97}" type="sibTrans" cxnId="{46350AFA-0744-456D-98EE-1AEDB47BD602}">
      <dgm:prSet/>
      <dgm:spPr/>
      <dgm:t>
        <a:bodyPr/>
        <a:lstStyle/>
        <a:p>
          <a:endParaRPr lang="pl-PL" sz="1200">
            <a:solidFill>
              <a:srgbClr val="2F558D"/>
            </a:solidFill>
          </a:endParaRPr>
        </a:p>
      </dgm:t>
    </dgm:pt>
    <dgm:pt modelId="{C3E519F6-1D26-4952-BC49-0B6C523F0B34}">
      <dgm:prSet phldrT="[Tekst]" custT="1"/>
      <dgm:spPr>
        <a:solidFill>
          <a:srgbClr val="2F558D"/>
        </a:solidFill>
      </dgm:spPr>
      <dgm:t>
        <a:bodyPr/>
        <a:lstStyle/>
        <a:p>
          <a:r>
            <a:rPr lang="pl-PL" sz="1600" b="1" dirty="0">
              <a:solidFill>
                <a:schemeClr val="bg1"/>
              </a:solidFill>
            </a:rPr>
            <a:t>1 jcwpd bez zestawu działań </a:t>
          </a:r>
          <a:br>
            <a:rPr lang="pl-PL" sz="1600" dirty="0">
              <a:solidFill>
                <a:schemeClr val="bg1"/>
              </a:solidFill>
            </a:rPr>
          </a:br>
          <a:r>
            <a:rPr lang="pl-PL" sz="1600" dirty="0">
              <a:solidFill>
                <a:schemeClr val="bg1"/>
              </a:solidFill>
            </a:rPr>
            <a:t>(</a:t>
          </a:r>
          <a:r>
            <a:rPr lang="pl-PL" sz="1600" dirty="0"/>
            <a:t>jcwpd nr 151)</a:t>
          </a:r>
          <a:endParaRPr lang="pl-PL" sz="1600" dirty="0">
            <a:solidFill>
              <a:schemeClr val="bg1"/>
            </a:solidFill>
          </a:endParaRPr>
        </a:p>
      </dgm:t>
    </dgm:pt>
    <dgm:pt modelId="{81F6CDE1-C408-4E9F-9DDE-4BC0A4FF74CB}" type="parTrans" cxnId="{63F0C929-7ACD-4E3A-AC86-CA68CF007EFF}">
      <dgm:prSet/>
      <dgm:spPr/>
      <dgm:t>
        <a:bodyPr/>
        <a:lstStyle/>
        <a:p>
          <a:endParaRPr lang="pl-PL" sz="1200">
            <a:solidFill>
              <a:srgbClr val="2F558D"/>
            </a:solidFill>
          </a:endParaRPr>
        </a:p>
      </dgm:t>
    </dgm:pt>
    <dgm:pt modelId="{B7F60DDF-690A-41C4-A770-7ED614A9BC41}" type="sibTrans" cxnId="{63F0C929-7ACD-4E3A-AC86-CA68CF007EFF}">
      <dgm:prSet/>
      <dgm:spPr/>
      <dgm:t>
        <a:bodyPr/>
        <a:lstStyle/>
        <a:p>
          <a:endParaRPr lang="pl-PL" sz="1200">
            <a:solidFill>
              <a:srgbClr val="2F558D"/>
            </a:solidFill>
          </a:endParaRPr>
        </a:p>
      </dgm:t>
    </dgm:pt>
    <dgm:pt modelId="{BBCC4915-611E-47DE-9BE8-77C1361A62EA}">
      <dgm:prSet phldrT="[Tekst]" custT="1"/>
      <dgm:spPr>
        <a:solidFill>
          <a:schemeClr val="accent1">
            <a:lumMod val="60000"/>
            <a:lumOff val="40000"/>
            <a:alpha val="90000"/>
          </a:schemeClr>
        </a:solidFill>
      </dgm:spPr>
      <dgm:t>
        <a:bodyPr/>
        <a:lstStyle/>
        <a:p>
          <a:r>
            <a:rPr lang="pl-PL" sz="1400" dirty="0">
              <a:solidFill>
                <a:schemeClr val="bg1"/>
              </a:solidFill>
            </a:rPr>
            <a:t>Działania podstawowe ujęte w </a:t>
          </a:r>
          <a:r>
            <a:rPr lang="pl-PL" sz="1400" i="1" dirty="0">
              <a:solidFill>
                <a:schemeClr val="bg1"/>
              </a:solidFill>
            </a:rPr>
            <a:t>Katalogu działań krajowych</a:t>
          </a:r>
        </a:p>
      </dgm:t>
    </dgm:pt>
    <dgm:pt modelId="{A204AF12-ED7F-4C3B-B6C2-F5A06212FA3E}" type="parTrans" cxnId="{C07612C3-2348-4C76-BB4B-44CB4F97518D}">
      <dgm:prSet/>
      <dgm:spPr/>
      <dgm:t>
        <a:bodyPr/>
        <a:lstStyle/>
        <a:p>
          <a:endParaRPr lang="pl-PL" sz="1200">
            <a:solidFill>
              <a:srgbClr val="2F558D"/>
            </a:solidFill>
          </a:endParaRPr>
        </a:p>
      </dgm:t>
    </dgm:pt>
    <dgm:pt modelId="{806935F7-F508-4914-ADDA-B803CFD7CA11}" type="sibTrans" cxnId="{C07612C3-2348-4C76-BB4B-44CB4F97518D}">
      <dgm:prSet/>
      <dgm:spPr/>
      <dgm:t>
        <a:bodyPr/>
        <a:lstStyle/>
        <a:p>
          <a:endParaRPr lang="pl-PL" sz="1200">
            <a:solidFill>
              <a:srgbClr val="2F558D"/>
            </a:solidFill>
          </a:endParaRPr>
        </a:p>
      </dgm:t>
    </dgm:pt>
    <dgm:pt modelId="{750343E6-678D-4274-98D4-3B5CBEBC7304}">
      <dgm:prSet phldrT="[Tekst]" custT="1"/>
      <dgm:spPr>
        <a:solidFill>
          <a:schemeClr val="accent1">
            <a:lumMod val="60000"/>
            <a:lumOff val="40000"/>
            <a:alpha val="90000"/>
          </a:schemeClr>
        </a:solidFill>
      </dgm:spPr>
      <dgm:t>
        <a:bodyPr/>
        <a:lstStyle/>
        <a:p>
          <a:endParaRPr lang="pl-PL" sz="1600" dirty="0">
            <a:solidFill>
              <a:schemeClr val="bg1"/>
            </a:solidFill>
          </a:endParaRPr>
        </a:p>
      </dgm:t>
    </dgm:pt>
    <dgm:pt modelId="{49F2932A-478B-4077-B3E1-914F34CF7CF1}" type="parTrans" cxnId="{BF8047F5-126C-45F7-A422-32570E6ABAED}">
      <dgm:prSet/>
      <dgm:spPr/>
      <dgm:t>
        <a:bodyPr/>
        <a:lstStyle/>
        <a:p>
          <a:endParaRPr lang="pl-PL" sz="1400">
            <a:solidFill>
              <a:srgbClr val="2F558D"/>
            </a:solidFill>
          </a:endParaRPr>
        </a:p>
      </dgm:t>
    </dgm:pt>
    <dgm:pt modelId="{CDEB8EF9-151A-4234-9631-4AA19B8F956F}" type="sibTrans" cxnId="{BF8047F5-126C-45F7-A422-32570E6ABAED}">
      <dgm:prSet/>
      <dgm:spPr/>
      <dgm:t>
        <a:bodyPr/>
        <a:lstStyle/>
        <a:p>
          <a:endParaRPr lang="pl-PL" sz="1400">
            <a:solidFill>
              <a:srgbClr val="2F558D"/>
            </a:solidFill>
          </a:endParaRPr>
        </a:p>
      </dgm:t>
    </dgm:pt>
    <dgm:pt modelId="{E4D1C037-4F43-4DC7-B76D-2BCEB0B3A13C}">
      <dgm:prSet phldrT="[Tekst]" custT="1"/>
      <dgm:spPr>
        <a:solidFill>
          <a:schemeClr val="accent4">
            <a:lumMod val="60000"/>
            <a:lumOff val="40000"/>
            <a:alpha val="90000"/>
          </a:schemeClr>
        </a:solidFill>
      </dgm:spPr>
      <dgm:t>
        <a:bodyPr/>
        <a:lstStyle/>
        <a:p>
          <a:pPr>
            <a:spcBef>
              <a:spcPts val="1200"/>
            </a:spcBef>
          </a:pPr>
          <a:r>
            <a:rPr lang="pl-PL" sz="1400" dirty="0">
              <a:solidFill>
                <a:srgbClr val="2F558D"/>
              </a:solidFill>
            </a:rPr>
            <a:t>Działania podstawowe ujęte w </a:t>
          </a:r>
          <a:r>
            <a:rPr lang="pl-PL" sz="1400" i="1" dirty="0">
              <a:solidFill>
                <a:srgbClr val="2F558D"/>
              </a:solidFill>
            </a:rPr>
            <a:t>Katalogu działań krajowych</a:t>
          </a:r>
        </a:p>
      </dgm:t>
    </dgm:pt>
    <dgm:pt modelId="{F7A8216B-4C99-4A97-96AE-106298C116F4}" type="sibTrans" cxnId="{360CC43A-E1F2-42EA-9738-BD1B8C464BAC}">
      <dgm:prSet/>
      <dgm:spPr/>
      <dgm:t>
        <a:bodyPr/>
        <a:lstStyle/>
        <a:p>
          <a:endParaRPr lang="pl-PL" sz="1400">
            <a:solidFill>
              <a:srgbClr val="2F558D"/>
            </a:solidFill>
          </a:endParaRPr>
        </a:p>
      </dgm:t>
    </dgm:pt>
    <dgm:pt modelId="{ED94EAE7-B998-414A-9CA2-4D165B981C6A}" type="parTrans" cxnId="{360CC43A-E1F2-42EA-9738-BD1B8C464BAC}">
      <dgm:prSet/>
      <dgm:spPr/>
      <dgm:t>
        <a:bodyPr/>
        <a:lstStyle/>
        <a:p>
          <a:endParaRPr lang="pl-PL" sz="1400">
            <a:solidFill>
              <a:srgbClr val="2F558D"/>
            </a:solidFill>
          </a:endParaRPr>
        </a:p>
      </dgm:t>
    </dgm:pt>
    <dgm:pt modelId="{BCEDC948-4574-4752-9EE2-CB9150FAF367}">
      <dgm:prSet phldrT="[Tekst]" custT="1"/>
      <dgm:spPr>
        <a:solidFill>
          <a:schemeClr val="accent4">
            <a:lumMod val="60000"/>
            <a:lumOff val="40000"/>
            <a:alpha val="90000"/>
          </a:schemeClr>
        </a:solidFill>
      </dgm:spPr>
      <dgm:t>
        <a:bodyPr/>
        <a:lstStyle/>
        <a:p>
          <a:pPr>
            <a:spcBef>
              <a:spcPct val="0"/>
            </a:spcBef>
          </a:pPr>
          <a:r>
            <a:rPr lang="pl-PL" sz="1400" dirty="0">
              <a:solidFill>
                <a:srgbClr val="2F558D"/>
              </a:solidFill>
            </a:rPr>
            <a:t>Działania ujęte w </a:t>
          </a:r>
          <a:r>
            <a:rPr lang="pl-PL" sz="1400" i="1" dirty="0">
              <a:solidFill>
                <a:srgbClr val="2F558D"/>
              </a:solidFill>
            </a:rPr>
            <a:t>Zestawie działań</a:t>
          </a:r>
          <a:r>
            <a:rPr lang="pl-PL" sz="1400" dirty="0">
              <a:solidFill>
                <a:srgbClr val="2F558D"/>
              </a:solidFill>
            </a:rPr>
            <a:t>:</a:t>
          </a:r>
          <a:br>
            <a:rPr lang="pl-PL" sz="1400" dirty="0">
              <a:solidFill>
                <a:srgbClr val="2F558D"/>
              </a:solidFill>
            </a:rPr>
          </a:br>
          <a:r>
            <a:rPr lang="pl-PL" sz="1400" dirty="0">
              <a:solidFill>
                <a:srgbClr val="2F558D"/>
              </a:solidFill>
            </a:rPr>
            <a:t>- 22 działania podstawowe</a:t>
          </a:r>
          <a:br>
            <a:rPr lang="pl-PL" sz="1400" dirty="0">
              <a:solidFill>
                <a:srgbClr val="2F558D"/>
              </a:solidFill>
            </a:rPr>
          </a:br>
          <a:r>
            <a:rPr lang="pl-PL" sz="1400" dirty="0">
              <a:solidFill>
                <a:srgbClr val="2F558D"/>
              </a:solidFill>
            </a:rPr>
            <a:t>- 21 działań uzupełniających</a:t>
          </a:r>
        </a:p>
      </dgm:t>
    </dgm:pt>
    <dgm:pt modelId="{B4BEDBB3-AEAA-4C52-A73C-370E4054107E}" type="sibTrans" cxnId="{38F3D8CF-C697-40D6-906B-E55B2F2D2384}">
      <dgm:prSet/>
      <dgm:spPr/>
      <dgm:t>
        <a:bodyPr/>
        <a:lstStyle/>
        <a:p>
          <a:endParaRPr lang="pl-PL" sz="1200">
            <a:solidFill>
              <a:srgbClr val="2F558D"/>
            </a:solidFill>
          </a:endParaRPr>
        </a:p>
      </dgm:t>
    </dgm:pt>
    <dgm:pt modelId="{2D6032B2-B007-41B7-B9CF-49A9D6DA7811}" type="parTrans" cxnId="{38F3D8CF-C697-40D6-906B-E55B2F2D2384}">
      <dgm:prSet/>
      <dgm:spPr/>
      <dgm:t>
        <a:bodyPr/>
        <a:lstStyle/>
        <a:p>
          <a:endParaRPr lang="pl-PL" sz="1200">
            <a:solidFill>
              <a:srgbClr val="2F558D"/>
            </a:solidFill>
          </a:endParaRPr>
        </a:p>
      </dgm:t>
    </dgm:pt>
    <dgm:pt modelId="{FD7E9940-CD8C-4BF0-8288-1DBAD6DB5626}">
      <dgm:prSet phldrT="[Tekst]" custT="1"/>
      <dgm:spPr>
        <a:solidFill>
          <a:schemeClr val="accent4">
            <a:lumMod val="60000"/>
            <a:lumOff val="40000"/>
            <a:alpha val="90000"/>
          </a:schemeClr>
        </a:solidFill>
      </dgm:spPr>
      <dgm:t>
        <a:bodyPr/>
        <a:lstStyle/>
        <a:p>
          <a:pPr>
            <a:spcBef>
              <a:spcPts val="1200"/>
            </a:spcBef>
          </a:pPr>
          <a:endParaRPr lang="pl-PL" sz="1400" i="1" dirty="0">
            <a:solidFill>
              <a:srgbClr val="2F558D"/>
            </a:solidFill>
          </a:endParaRPr>
        </a:p>
      </dgm:t>
    </dgm:pt>
    <dgm:pt modelId="{2900C69D-4389-49F6-8D96-05B77C380072}" type="parTrans" cxnId="{0B860ADB-44E9-4126-A44A-EECA06A768CA}">
      <dgm:prSet/>
      <dgm:spPr/>
      <dgm:t>
        <a:bodyPr/>
        <a:lstStyle/>
        <a:p>
          <a:endParaRPr lang="pl-PL"/>
        </a:p>
      </dgm:t>
    </dgm:pt>
    <dgm:pt modelId="{F66BC43A-5305-4BF6-85B8-38EDD50A4B3A}" type="sibTrans" cxnId="{0B860ADB-44E9-4126-A44A-EECA06A768CA}">
      <dgm:prSet/>
      <dgm:spPr/>
      <dgm:t>
        <a:bodyPr/>
        <a:lstStyle/>
        <a:p>
          <a:endParaRPr lang="pl-PL"/>
        </a:p>
      </dgm:t>
    </dgm:pt>
    <dgm:pt modelId="{A979D2E4-E472-47E4-8E98-9283F11475CA}" type="pres">
      <dgm:prSet presAssocID="{44E56E60-771C-49EB-9ECB-4BB2B1CA9B40}" presName="Name0" presStyleCnt="0">
        <dgm:presLayoutVars>
          <dgm:dir/>
          <dgm:animLvl val="lvl"/>
          <dgm:resizeHandles/>
        </dgm:presLayoutVars>
      </dgm:prSet>
      <dgm:spPr/>
    </dgm:pt>
    <dgm:pt modelId="{7C4A6C80-ACAB-44BA-A548-1D2BF24362E5}" type="pres">
      <dgm:prSet presAssocID="{20B328CA-872C-467E-A731-293305AA11DB}" presName="linNode" presStyleCnt="0"/>
      <dgm:spPr/>
    </dgm:pt>
    <dgm:pt modelId="{0EF507C0-1134-4D53-A077-5469B0E333D8}" type="pres">
      <dgm:prSet presAssocID="{20B328CA-872C-467E-A731-293305AA11DB}" presName="parentShp" presStyleLbl="node1" presStyleIdx="0" presStyleCnt="2" custScaleX="92243" custScaleY="92302">
        <dgm:presLayoutVars>
          <dgm:bulletEnabled val="1"/>
        </dgm:presLayoutVars>
      </dgm:prSet>
      <dgm:spPr/>
    </dgm:pt>
    <dgm:pt modelId="{E13A219E-83F7-40CD-B8DC-9B8FEAF0BA00}" type="pres">
      <dgm:prSet presAssocID="{20B328CA-872C-467E-A731-293305AA11DB}" presName="childShp" presStyleLbl="bgAccFollowNode1" presStyleIdx="0" presStyleCnt="2" custScaleX="97474">
        <dgm:presLayoutVars>
          <dgm:bulletEnabled val="1"/>
        </dgm:presLayoutVars>
      </dgm:prSet>
      <dgm:spPr/>
    </dgm:pt>
    <dgm:pt modelId="{602FDB67-F815-4442-A7BE-865AA87AE13B}" type="pres">
      <dgm:prSet presAssocID="{48D98B92-CC2E-45B6-A271-FC8D63F91D97}" presName="spacing" presStyleCnt="0"/>
      <dgm:spPr/>
    </dgm:pt>
    <dgm:pt modelId="{F023FDBC-479C-4403-9639-42934CFDB6AC}" type="pres">
      <dgm:prSet presAssocID="{C3E519F6-1D26-4952-BC49-0B6C523F0B34}" presName="linNode" presStyleCnt="0"/>
      <dgm:spPr/>
    </dgm:pt>
    <dgm:pt modelId="{5EF44709-6539-45FC-873B-4EB588565682}" type="pres">
      <dgm:prSet presAssocID="{C3E519F6-1D26-4952-BC49-0B6C523F0B34}" presName="parentShp" presStyleLbl="node1" presStyleIdx="1" presStyleCnt="2" custScaleX="92243" custScaleY="92302">
        <dgm:presLayoutVars>
          <dgm:bulletEnabled val="1"/>
        </dgm:presLayoutVars>
      </dgm:prSet>
      <dgm:spPr/>
    </dgm:pt>
    <dgm:pt modelId="{402B96BA-08EE-46DA-9BD6-5A81EAD9D8AD}" type="pres">
      <dgm:prSet presAssocID="{C3E519F6-1D26-4952-BC49-0B6C523F0B34}" presName="childShp" presStyleLbl="bgAccFollowNode1" presStyleIdx="1" presStyleCnt="2" custScaleX="97474">
        <dgm:presLayoutVars>
          <dgm:bulletEnabled val="1"/>
        </dgm:presLayoutVars>
      </dgm:prSet>
      <dgm:spPr/>
    </dgm:pt>
  </dgm:ptLst>
  <dgm:cxnLst>
    <dgm:cxn modelId="{01A00505-3989-4C20-B7EC-F900E9007676}" type="presOf" srcId="{E4D1C037-4F43-4DC7-B76D-2BCEB0B3A13C}" destId="{E13A219E-83F7-40CD-B8DC-9B8FEAF0BA00}" srcOrd="0" destOrd="1" presId="urn:microsoft.com/office/officeart/2005/8/layout/vList6"/>
    <dgm:cxn modelId="{B2CEEC09-B814-4E00-8CF0-B25495FBC2A5}" type="presOf" srcId="{C3E519F6-1D26-4952-BC49-0B6C523F0B34}" destId="{5EF44709-6539-45FC-873B-4EB588565682}" srcOrd="0" destOrd="0" presId="urn:microsoft.com/office/officeart/2005/8/layout/vList6"/>
    <dgm:cxn modelId="{63F0C929-7ACD-4E3A-AC86-CA68CF007EFF}" srcId="{44E56E60-771C-49EB-9ECB-4BB2B1CA9B40}" destId="{C3E519F6-1D26-4952-BC49-0B6C523F0B34}" srcOrd="1" destOrd="0" parTransId="{81F6CDE1-C408-4E9F-9DDE-4BC0A4FF74CB}" sibTransId="{B7F60DDF-690A-41C4-A770-7ED614A9BC41}"/>
    <dgm:cxn modelId="{360CC43A-E1F2-42EA-9738-BD1B8C464BAC}" srcId="{20B328CA-872C-467E-A731-293305AA11DB}" destId="{E4D1C037-4F43-4DC7-B76D-2BCEB0B3A13C}" srcOrd="1" destOrd="0" parTransId="{ED94EAE7-B998-414A-9CA2-4D165B981C6A}" sibTransId="{F7A8216B-4C99-4A97-96AE-106298C116F4}"/>
    <dgm:cxn modelId="{8A2D5170-7062-4A12-85B5-6688649CC8CA}" type="presOf" srcId="{BBCC4915-611E-47DE-9BE8-77C1361A62EA}" destId="{402B96BA-08EE-46DA-9BD6-5A81EAD9D8AD}" srcOrd="0" destOrd="1" presId="urn:microsoft.com/office/officeart/2005/8/layout/vList6"/>
    <dgm:cxn modelId="{3E6A797B-8CE6-44A9-977C-0F34E807FE43}" type="presOf" srcId="{750343E6-678D-4274-98D4-3B5CBEBC7304}" destId="{402B96BA-08EE-46DA-9BD6-5A81EAD9D8AD}" srcOrd="0" destOrd="0" presId="urn:microsoft.com/office/officeart/2005/8/layout/vList6"/>
    <dgm:cxn modelId="{F34EA782-8EBA-4718-9491-4EA1499C520E}" type="presOf" srcId="{44E56E60-771C-49EB-9ECB-4BB2B1CA9B40}" destId="{A979D2E4-E472-47E4-8E98-9283F11475CA}" srcOrd="0" destOrd="0" presId="urn:microsoft.com/office/officeart/2005/8/layout/vList6"/>
    <dgm:cxn modelId="{5290EEB6-8555-4EAC-8D8C-CF2D0D89EC4A}" type="presOf" srcId="{FD7E9940-CD8C-4BF0-8288-1DBAD6DB5626}" destId="{E13A219E-83F7-40CD-B8DC-9B8FEAF0BA00}" srcOrd="0" destOrd="0" presId="urn:microsoft.com/office/officeart/2005/8/layout/vList6"/>
    <dgm:cxn modelId="{2E04DEB8-9E55-4952-A09C-9E5436F9AED7}" type="presOf" srcId="{BCEDC948-4574-4752-9EE2-CB9150FAF367}" destId="{E13A219E-83F7-40CD-B8DC-9B8FEAF0BA00}" srcOrd="0" destOrd="2" presId="urn:microsoft.com/office/officeart/2005/8/layout/vList6"/>
    <dgm:cxn modelId="{C07612C3-2348-4C76-BB4B-44CB4F97518D}" srcId="{C3E519F6-1D26-4952-BC49-0B6C523F0B34}" destId="{BBCC4915-611E-47DE-9BE8-77C1361A62EA}" srcOrd="1" destOrd="0" parTransId="{A204AF12-ED7F-4C3B-B6C2-F5A06212FA3E}" sibTransId="{806935F7-F508-4914-ADDA-B803CFD7CA11}"/>
    <dgm:cxn modelId="{38F3D8CF-C697-40D6-906B-E55B2F2D2384}" srcId="{20B328CA-872C-467E-A731-293305AA11DB}" destId="{BCEDC948-4574-4752-9EE2-CB9150FAF367}" srcOrd="2" destOrd="0" parTransId="{2D6032B2-B007-41B7-B9CF-49A9D6DA7811}" sibTransId="{B4BEDBB3-AEAA-4C52-A73C-370E4054107E}"/>
    <dgm:cxn modelId="{0B860ADB-44E9-4126-A44A-EECA06A768CA}" srcId="{20B328CA-872C-467E-A731-293305AA11DB}" destId="{FD7E9940-CD8C-4BF0-8288-1DBAD6DB5626}" srcOrd="0" destOrd="0" parTransId="{2900C69D-4389-49F6-8D96-05B77C380072}" sibTransId="{F66BC43A-5305-4BF6-85B8-38EDD50A4B3A}"/>
    <dgm:cxn modelId="{BF8047F5-126C-45F7-A422-32570E6ABAED}" srcId="{C3E519F6-1D26-4952-BC49-0B6C523F0B34}" destId="{750343E6-678D-4274-98D4-3B5CBEBC7304}" srcOrd="0" destOrd="0" parTransId="{49F2932A-478B-4077-B3E1-914F34CF7CF1}" sibTransId="{CDEB8EF9-151A-4234-9631-4AA19B8F956F}"/>
    <dgm:cxn modelId="{46350AFA-0744-456D-98EE-1AEDB47BD602}" srcId="{44E56E60-771C-49EB-9ECB-4BB2B1CA9B40}" destId="{20B328CA-872C-467E-A731-293305AA11DB}" srcOrd="0" destOrd="0" parTransId="{B8175B05-592B-4B0B-97FF-3692A346F8FF}" sibTransId="{48D98B92-CC2E-45B6-A271-FC8D63F91D97}"/>
    <dgm:cxn modelId="{C40BD3FA-C3E1-43DB-9B38-B6E78FD2EAF1}" type="presOf" srcId="{20B328CA-872C-467E-A731-293305AA11DB}" destId="{0EF507C0-1134-4D53-A077-5469B0E333D8}" srcOrd="0" destOrd="0" presId="urn:microsoft.com/office/officeart/2005/8/layout/vList6"/>
    <dgm:cxn modelId="{8E0731E1-897A-4E80-AB4F-81DFF7AC4563}" type="presParOf" srcId="{A979D2E4-E472-47E4-8E98-9283F11475CA}" destId="{7C4A6C80-ACAB-44BA-A548-1D2BF24362E5}" srcOrd="0" destOrd="0" presId="urn:microsoft.com/office/officeart/2005/8/layout/vList6"/>
    <dgm:cxn modelId="{230B223F-CAA8-41A8-A23A-6CA59D4162D5}" type="presParOf" srcId="{7C4A6C80-ACAB-44BA-A548-1D2BF24362E5}" destId="{0EF507C0-1134-4D53-A077-5469B0E333D8}" srcOrd="0" destOrd="0" presId="urn:microsoft.com/office/officeart/2005/8/layout/vList6"/>
    <dgm:cxn modelId="{EB513433-14A4-40F6-BB88-ABE1E5C58E07}" type="presParOf" srcId="{7C4A6C80-ACAB-44BA-A548-1D2BF24362E5}" destId="{E13A219E-83F7-40CD-B8DC-9B8FEAF0BA00}" srcOrd="1" destOrd="0" presId="urn:microsoft.com/office/officeart/2005/8/layout/vList6"/>
    <dgm:cxn modelId="{08F966BA-3EE5-489C-A4A2-C0A5E6F476EA}" type="presParOf" srcId="{A979D2E4-E472-47E4-8E98-9283F11475CA}" destId="{602FDB67-F815-4442-A7BE-865AA87AE13B}" srcOrd="1" destOrd="0" presId="urn:microsoft.com/office/officeart/2005/8/layout/vList6"/>
    <dgm:cxn modelId="{440C71F3-2E8B-484B-9585-5B5351542961}" type="presParOf" srcId="{A979D2E4-E472-47E4-8E98-9283F11475CA}" destId="{F023FDBC-479C-4403-9639-42934CFDB6AC}" srcOrd="2" destOrd="0" presId="urn:microsoft.com/office/officeart/2005/8/layout/vList6"/>
    <dgm:cxn modelId="{D68E114F-716E-4827-A8B2-93C1A114BF76}" type="presParOf" srcId="{F023FDBC-479C-4403-9639-42934CFDB6AC}" destId="{5EF44709-6539-45FC-873B-4EB588565682}" srcOrd="0" destOrd="0" presId="urn:microsoft.com/office/officeart/2005/8/layout/vList6"/>
    <dgm:cxn modelId="{4FB40F27-4447-44F6-99D9-F3362F54B3DC}" type="presParOf" srcId="{F023FDBC-479C-4403-9639-42934CFDB6AC}" destId="{402B96BA-08EE-46DA-9BD6-5A81EAD9D8AD}"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E56E60-771C-49EB-9ECB-4BB2B1CA9B40}"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pl-PL"/>
        </a:p>
      </dgm:t>
    </dgm:pt>
    <dgm:pt modelId="{20B328CA-872C-467E-A731-293305AA11DB}">
      <dgm:prSet phldrT="[Tekst]" custT="1"/>
      <dgm:spPr/>
      <dgm:t>
        <a:bodyPr/>
        <a:lstStyle/>
        <a:p>
          <a:r>
            <a:rPr lang="pl-PL" sz="1300" b="1" dirty="0">
              <a:latin typeface="Roboto" panose="02000000000000000000" pitchFamily="2" charset="0"/>
              <a:ea typeface="Roboto" panose="02000000000000000000" pitchFamily="2" charset="0"/>
            </a:rPr>
            <a:t>brak jcwpd</a:t>
          </a:r>
          <a:r>
            <a:rPr lang="pl-PL" sz="1300" dirty="0">
              <a:latin typeface="Roboto" panose="02000000000000000000" pitchFamily="2" charset="0"/>
              <a:ea typeface="Roboto" panose="02000000000000000000" pitchFamily="2" charset="0"/>
            </a:rPr>
            <a:t> z zestawem działań</a:t>
          </a:r>
        </a:p>
      </dgm:t>
    </dgm:pt>
    <dgm:pt modelId="{B8175B05-592B-4B0B-97FF-3692A346F8FF}" type="parTrans" cxnId="{46350AFA-0744-456D-98EE-1AEDB47BD602}">
      <dgm:prSet/>
      <dgm:spPr/>
      <dgm:t>
        <a:bodyPr/>
        <a:lstStyle/>
        <a:p>
          <a:endParaRPr lang="pl-PL" sz="1600"/>
        </a:p>
      </dgm:t>
    </dgm:pt>
    <dgm:pt modelId="{48D98B92-CC2E-45B6-A271-FC8D63F91D97}" type="sibTrans" cxnId="{46350AFA-0744-456D-98EE-1AEDB47BD602}">
      <dgm:prSet/>
      <dgm:spPr/>
      <dgm:t>
        <a:bodyPr/>
        <a:lstStyle/>
        <a:p>
          <a:endParaRPr lang="pl-PL" sz="1600"/>
        </a:p>
      </dgm:t>
    </dgm:pt>
    <dgm:pt modelId="{C3E519F6-1D26-4952-BC49-0B6C523F0B34}">
      <dgm:prSet phldrT="[Tekst]" custT="1"/>
      <dgm:spPr>
        <a:solidFill>
          <a:srgbClr val="2F558D"/>
        </a:solidFill>
      </dgm:spPr>
      <dgm:t>
        <a:bodyPr/>
        <a:lstStyle/>
        <a:p>
          <a:r>
            <a:rPr lang="pl-PL" sz="1300" b="1" dirty="0">
              <a:solidFill>
                <a:schemeClr val="bg1"/>
              </a:solidFill>
              <a:latin typeface="Roboto" panose="02000000000000000000" pitchFamily="2" charset="0"/>
              <a:ea typeface="Roboto" panose="02000000000000000000" pitchFamily="2" charset="0"/>
            </a:rPr>
            <a:t>1 jcwpd </a:t>
          </a:r>
          <a:r>
            <a:rPr lang="pl-PL" sz="1300" dirty="0">
              <a:solidFill>
                <a:schemeClr val="bg1"/>
              </a:solidFill>
              <a:latin typeface="Roboto" panose="02000000000000000000" pitchFamily="2" charset="0"/>
              <a:ea typeface="Roboto" panose="02000000000000000000" pitchFamily="2" charset="0"/>
            </a:rPr>
            <a:t>bez zestawu działań (169)</a:t>
          </a:r>
        </a:p>
      </dgm:t>
    </dgm:pt>
    <dgm:pt modelId="{81F6CDE1-C408-4E9F-9DDE-4BC0A4FF74CB}" type="parTrans" cxnId="{63F0C929-7ACD-4E3A-AC86-CA68CF007EFF}">
      <dgm:prSet/>
      <dgm:spPr/>
      <dgm:t>
        <a:bodyPr/>
        <a:lstStyle/>
        <a:p>
          <a:endParaRPr lang="pl-PL" sz="1600"/>
        </a:p>
      </dgm:t>
    </dgm:pt>
    <dgm:pt modelId="{B7F60DDF-690A-41C4-A770-7ED614A9BC41}" type="sibTrans" cxnId="{63F0C929-7ACD-4E3A-AC86-CA68CF007EFF}">
      <dgm:prSet/>
      <dgm:spPr/>
      <dgm:t>
        <a:bodyPr/>
        <a:lstStyle/>
        <a:p>
          <a:endParaRPr lang="pl-PL" sz="1600"/>
        </a:p>
      </dgm:t>
    </dgm:pt>
    <dgm:pt modelId="{BBCC4915-611E-47DE-9BE8-77C1361A62EA}">
      <dgm:prSet phldrT="[Tekst]" custT="1"/>
      <dgm:spPr>
        <a:solidFill>
          <a:schemeClr val="accent1">
            <a:lumMod val="60000"/>
            <a:lumOff val="40000"/>
            <a:alpha val="90000"/>
          </a:schemeClr>
        </a:solidFill>
      </dgm:spPr>
      <dgm:t>
        <a:bodyPr/>
        <a:lstStyle/>
        <a:p>
          <a:r>
            <a:rPr lang="pl-PL" sz="1300" dirty="0">
              <a:solidFill>
                <a:schemeClr val="bg1"/>
              </a:solidFill>
              <a:latin typeface="Roboto" panose="02000000000000000000" pitchFamily="2" charset="0"/>
              <a:ea typeface="Roboto" panose="02000000000000000000" pitchFamily="2" charset="0"/>
            </a:rPr>
            <a:t>Działania podstawowe ujęte w </a:t>
          </a:r>
          <a:r>
            <a:rPr lang="pl-PL" sz="1300" i="1" dirty="0">
              <a:solidFill>
                <a:schemeClr val="bg1"/>
              </a:solidFill>
              <a:latin typeface="Roboto" panose="02000000000000000000" pitchFamily="2" charset="0"/>
              <a:ea typeface="Roboto" panose="02000000000000000000" pitchFamily="2" charset="0"/>
            </a:rPr>
            <a:t>Katalogu działań krajowych</a:t>
          </a:r>
        </a:p>
      </dgm:t>
    </dgm:pt>
    <dgm:pt modelId="{A204AF12-ED7F-4C3B-B6C2-F5A06212FA3E}" type="parTrans" cxnId="{C07612C3-2348-4C76-BB4B-44CB4F97518D}">
      <dgm:prSet/>
      <dgm:spPr/>
      <dgm:t>
        <a:bodyPr/>
        <a:lstStyle/>
        <a:p>
          <a:endParaRPr lang="pl-PL" sz="1600"/>
        </a:p>
      </dgm:t>
    </dgm:pt>
    <dgm:pt modelId="{806935F7-F508-4914-ADDA-B803CFD7CA11}" type="sibTrans" cxnId="{C07612C3-2348-4C76-BB4B-44CB4F97518D}">
      <dgm:prSet/>
      <dgm:spPr/>
      <dgm:t>
        <a:bodyPr/>
        <a:lstStyle/>
        <a:p>
          <a:endParaRPr lang="pl-PL" sz="1600"/>
        </a:p>
      </dgm:t>
    </dgm:pt>
    <dgm:pt modelId="{750343E6-678D-4274-98D4-3B5CBEBC7304}">
      <dgm:prSet phldrT="[Tekst]" custT="1"/>
      <dgm:spPr>
        <a:solidFill>
          <a:schemeClr val="accent1">
            <a:lumMod val="60000"/>
            <a:lumOff val="40000"/>
            <a:alpha val="90000"/>
          </a:schemeClr>
        </a:solidFill>
      </dgm:spPr>
      <dgm:t>
        <a:bodyPr/>
        <a:lstStyle/>
        <a:p>
          <a:endParaRPr lang="pl-PL" sz="1800" dirty="0">
            <a:solidFill>
              <a:schemeClr val="bg1"/>
            </a:solidFill>
          </a:endParaRPr>
        </a:p>
      </dgm:t>
    </dgm:pt>
    <dgm:pt modelId="{49F2932A-478B-4077-B3E1-914F34CF7CF1}" type="parTrans" cxnId="{BF8047F5-126C-45F7-A422-32570E6ABAED}">
      <dgm:prSet/>
      <dgm:spPr/>
      <dgm:t>
        <a:bodyPr/>
        <a:lstStyle/>
        <a:p>
          <a:endParaRPr lang="pl-PL"/>
        </a:p>
      </dgm:t>
    </dgm:pt>
    <dgm:pt modelId="{CDEB8EF9-151A-4234-9631-4AA19B8F956F}" type="sibTrans" cxnId="{BF8047F5-126C-45F7-A422-32570E6ABAED}">
      <dgm:prSet/>
      <dgm:spPr/>
      <dgm:t>
        <a:bodyPr/>
        <a:lstStyle/>
        <a:p>
          <a:endParaRPr lang="pl-PL"/>
        </a:p>
      </dgm:t>
    </dgm:pt>
    <dgm:pt modelId="{E4D1C037-4F43-4DC7-B76D-2BCEB0B3A13C}">
      <dgm:prSet phldrT="[Tekst]" custT="1"/>
      <dgm:spPr>
        <a:solidFill>
          <a:schemeClr val="accent4">
            <a:lumMod val="60000"/>
            <a:lumOff val="40000"/>
            <a:alpha val="90000"/>
          </a:schemeClr>
        </a:solidFill>
      </dgm:spPr>
      <dgm:t>
        <a:bodyPr/>
        <a:lstStyle/>
        <a:p>
          <a:pPr>
            <a:spcBef>
              <a:spcPts val="1200"/>
            </a:spcBef>
          </a:pPr>
          <a:r>
            <a:rPr lang="pl-PL" sz="1300" dirty="0">
              <a:solidFill>
                <a:schemeClr val="accent1">
                  <a:lumMod val="75000"/>
                </a:schemeClr>
              </a:solidFill>
              <a:latin typeface="Roboto" panose="02000000000000000000" pitchFamily="2" charset="0"/>
              <a:ea typeface="Roboto" panose="02000000000000000000" pitchFamily="2" charset="0"/>
            </a:rPr>
            <a:t>Działania podstawowe ujęte w </a:t>
          </a:r>
          <a:r>
            <a:rPr lang="pl-PL" sz="1300" i="1" dirty="0">
              <a:solidFill>
                <a:schemeClr val="accent1">
                  <a:lumMod val="75000"/>
                </a:schemeClr>
              </a:solidFill>
              <a:latin typeface="Roboto" panose="02000000000000000000" pitchFamily="2" charset="0"/>
              <a:ea typeface="Roboto" panose="02000000000000000000" pitchFamily="2" charset="0"/>
            </a:rPr>
            <a:t>Katalogu działań krajowych</a:t>
          </a:r>
        </a:p>
      </dgm:t>
    </dgm:pt>
    <dgm:pt modelId="{F7A8216B-4C99-4A97-96AE-106298C116F4}" type="sibTrans" cxnId="{360CC43A-E1F2-42EA-9738-BD1B8C464BAC}">
      <dgm:prSet/>
      <dgm:spPr/>
      <dgm:t>
        <a:bodyPr/>
        <a:lstStyle/>
        <a:p>
          <a:endParaRPr lang="pl-PL"/>
        </a:p>
      </dgm:t>
    </dgm:pt>
    <dgm:pt modelId="{ED94EAE7-B998-414A-9CA2-4D165B981C6A}" type="parTrans" cxnId="{360CC43A-E1F2-42EA-9738-BD1B8C464BAC}">
      <dgm:prSet/>
      <dgm:spPr/>
      <dgm:t>
        <a:bodyPr/>
        <a:lstStyle/>
        <a:p>
          <a:endParaRPr lang="pl-PL"/>
        </a:p>
      </dgm:t>
    </dgm:pt>
    <dgm:pt modelId="{BCEDC948-4574-4752-9EE2-CB9150FAF367}">
      <dgm:prSet phldrT="[Tekst]" custT="1"/>
      <dgm:spPr>
        <a:solidFill>
          <a:schemeClr val="accent4">
            <a:lumMod val="60000"/>
            <a:lumOff val="40000"/>
            <a:alpha val="90000"/>
          </a:schemeClr>
        </a:solidFill>
      </dgm:spPr>
      <dgm:t>
        <a:bodyPr/>
        <a:lstStyle/>
        <a:p>
          <a:pPr>
            <a:spcBef>
              <a:spcPct val="0"/>
            </a:spcBef>
          </a:pPr>
          <a:r>
            <a:rPr lang="pl-PL" sz="1300" dirty="0">
              <a:solidFill>
                <a:schemeClr val="accent1">
                  <a:lumMod val="75000"/>
                </a:schemeClr>
              </a:solidFill>
              <a:latin typeface="Roboto" panose="02000000000000000000" pitchFamily="2" charset="0"/>
              <a:ea typeface="Roboto" panose="02000000000000000000" pitchFamily="2" charset="0"/>
            </a:rPr>
            <a:t>Działania ujęte w </a:t>
          </a:r>
          <a:r>
            <a:rPr lang="pl-PL" sz="1300" i="1" dirty="0">
              <a:solidFill>
                <a:schemeClr val="accent1">
                  <a:lumMod val="75000"/>
                </a:schemeClr>
              </a:solidFill>
              <a:latin typeface="Roboto" panose="02000000000000000000" pitchFamily="2" charset="0"/>
              <a:ea typeface="Roboto" panose="02000000000000000000" pitchFamily="2" charset="0"/>
            </a:rPr>
            <a:t>Zestawie działań</a:t>
          </a:r>
          <a:endParaRPr lang="pl-PL" sz="1300" dirty="0">
            <a:solidFill>
              <a:schemeClr val="accent1">
                <a:lumMod val="75000"/>
              </a:schemeClr>
            </a:solidFill>
            <a:latin typeface="Roboto" panose="02000000000000000000" pitchFamily="2" charset="0"/>
            <a:ea typeface="Roboto" panose="02000000000000000000" pitchFamily="2" charset="0"/>
          </a:endParaRPr>
        </a:p>
      </dgm:t>
    </dgm:pt>
    <dgm:pt modelId="{B4BEDBB3-AEAA-4C52-A73C-370E4054107E}" type="sibTrans" cxnId="{38F3D8CF-C697-40D6-906B-E55B2F2D2384}">
      <dgm:prSet/>
      <dgm:spPr/>
      <dgm:t>
        <a:bodyPr/>
        <a:lstStyle/>
        <a:p>
          <a:endParaRPr lang="pl-PL" sz="1600"/>
        </a:p>
      </dgm:t>
    </dgm:pt>
    <dgm:pt modelId="{2D6032B2-B007-41B7-B9CF-49A9D6DA7811}" type="parTrans" cxnId="{38F3D8CF-C697-40D6-906B-E55B2F2D2384}">
      <dgm:prSet/>
      <dgm:spPr/>
      <dgm:t>
        <a:bodyPr/>
        <a:lstStyle/>
        <a:p>
          <a:endParaRPr lang="pl-PL" sz="1600"/>
        </a:p>
      </dgm:t>
    </dgm:pt>
    <dgm:pt modelId="{0F0811E8-4730-43FC-977E-9B781FA65B16}">
      <dgm:prSet phldrT="[Tekst]" custT="1"/>
      <dgm:spPr>
        <a:solidFill>
          <a:schemeClr val="accent4">
            <a:lumMod val="60000"/>
            <a:lumOff val="40000"/>
            <a:alpha val="90000"/>
          </a:schemeClr>
        </a:solidFill>
      </dgm:spPr>
      <dgm:t>
        <a:bodyPr/>
        <a:lstStyle/>
        <a:p>
          <a:pPr>
            <a:spcBef>
              <a:spcPts val="1200"/>
            </a:spcBef>
          </a:pPr>
          <a:endParaRPr lang="pl-PL" sz="1600" i="1" dirty="0"/>
        </a:p>
      </dgm:t>
    </dgm:pt>
    <dgm:pt modelId="{02939915-9E82-4452-8128-4B9F86F95726}" type="parTrans" cxnId="{DBA9A79A-1E0E-4944-B924-13C7227CEA00}">
      <dgm:prSet/>
      <dgm:spPr/>
      <dgm:t>
        <a:bodyPr/>
        <a:lstStyle/>
        <a:p>
          <a:endParaRPr lang="pl-PL"/>
        </a:p>
      </dgm:t>
    </dgm:pt>
    <dgm:pt modelId="{3609E9AE-0498-48BC-8F63-D438A1054C2E}" type="sibTrans" cxnId="{DBA9A79A-1E0E-4944-B924-13C7227CEA00}">
      <dgm:prSet/>
      <dgm:spPr/>
      <dgm:t>
        <a:bodyPr/>
        <a:lstStyle/>
        <a:p>
          <a:endParaRPr lang="pl-PL"/>
        </a:p>
      </dgm:t>
    </dgm:pt>
    <dgm:pt modelId="{A979D2E4-E472-47E4-8E98-9283F11475CA}" type="pres">
      <dgm:prSet presAssocID="{44E56E60-771C-49EB-9ECB-4BB2B1CA9B40}" presName="Name0" presStyleCnt="0">
        <dgm:presLayoutVars>
          <dgm:dir/>
          <dgm:animLvl val="lvl"/>
          <dgm:resizeHandles/>
        </dgm:presLayoutVars>
      </dgm:prSet>
      <dgm:spPr/>
    </dgm:pt>
    <dgm:pt modelId="{7C4A6C80-ACAB-44BA-A548-1D2BF24362E5}" type="pres">
      <dgm:prSet presAssocID="{20B328CA-872C-467E-A731-293305AA11DB}" presName="linNode" presStyleCnt="0"/>
      <dgm:spPr/>
    </dgm:pt>
    <dgm:pt modelId="{0EF507C0-1134-4D53-A077-5469B0E333D8}" type="pres">
      <dgm:prSet presAssocID="{20B328CA-872C-467E-A731-293305AA11DB}" presName="parentShp" presStyleLbl="node1" presStyleIdx="0" presStyleCnt="2" custScaleX="92243" custScaleY="92302">
        <dgm:presLayoutVars>
          <dgm:bulletEnabled val="1"/>
        </dgm:presLayoutVars>
      </dgm:prSet>
      <dgm:spPr/>
    </dgm:pt>
    <dgm:pt modelId="{E13A219E-83F7-40CD-B8DC-9B8FEAF0BA00}" type="pres">
      <dgm:prSet presAssocID="{20B328CA-872C-467E-A731-293305AA11DB}" presName="childShp" presStyleLbl="bgAccFollowNode1" presStyleIdx="0" presStyleCnt="2" custScaleX="97474" custLinFactNeighborY="3230">
        <dgm:presLayoutVars>
          <dgm:bulletEnabled val="1"/>
        </dgm:presLayoutVars>
      </dgm:prSet>
      <dgm:spPr/>
    </dgm:pt>
    <dgm:pt modelId="{602FDB67-F815-4442-A7BE-865AA87AE13B}" type="pres">
      <dgm:prSet presAssocID="{48D98B92-CC2E-45B6-A271-FC8D63F91D97}" presName="spacing" presStyleCnt="0"/>
      <dgm:spPr/>
    </dgm:pt>
    <dgm:pt modelId="{F023FDBC-479C-4403-9639-42934CFDB6AC}" type="pres">
      <dgm:prSet presAssocID="{C3E519F6-1D26-4952-BC49-0B6C523F0B34}" presName="linNode" presStyleCnt="0"/>
      <dgm:spPr/>
    </dgm:pt>
    <dgm:pt modelId="{5EF44709-6539-45FC-873B-4EB588565682}" type="pres">
      <dgm:prSet presAssocID="{C3E519F6-1D26-4952-BC49-0B6C523F0B34}" presName="parentShp" presStyleLbl="node1" presStyleIdx="1" presStyleCnt="2" custScaleX="92243" custScaleY="92302">
        <dgm:presLayoutVars>
          <dgm:bulletEnabled val="1"/>
        </dgm:presLayoutVars>
      </dgm:prSet>
      <dgm:spPr/>
    </dgm:pt>
    <dgm:pt modelId="{402B96BA-08EE-46DA-9BD6-5A81EAD9D8AD}" type="pres">
      <dgm:prSet presAssocID="{C3E519F6-1D26-4952-BC49-0B6C523F0B34}" presName="childShp" presStyleLbl="bgAccFollowNode1" presStyleIdx="1" presStyleCnt="2" custScaleX="97474">
        <dgm:presLayoutVars>
          <dgm:bulletEnabled val="1"/>
        </dgm:presLayoutVars>
      </dgm:prSet>
      <dgm:spPr/>
    </dgm:pt>
  </dgm:ptLst>
  <dgm:cxnLst>
    <dgm:cxn modelId="{E34AF704-1950-4BB1-AE88-F606030127F9}" type="presOf" srcId="{20B328CA-872C-467E-A731-293305AA11DB}" destId="{0EF507C0-1134-4D53-A077-5469B0E333D8}" srcOrd="0" destOrd="0" presId="urn:microsoft.com/office/officeart/2005/8/layout/vList6"/>
    <dgm:cxn modelId="{618BA006-6E62-4DB4-8EA0-8B751ED3039E}" type="presOf" srcId="{0F0811E8-4730-43FC-977E-9B781FA65B16}" destId="{E13A219E-83F7-40CD-B8DC-9B8FEAF0BA00}" srcOrd="0" destOrd="0" presId="urn:microsoft.com/office/officeart/2005/8/layout/vList6"/>
    <dgm:cxn modelId="{D5E3FE07-C545-4079-A093-D5AE88154F6E}" type="presOf" srcId="{BBCC4915-611E-47DE-9BE8-77C1361A62EA}" destId="{402B96BA-08EE-46DA-9BD6-5A81EAD9D8AD}" srcOrd="0" destOrd="1" presId="urn:microsoft.com/office/officeart/2005/8/layout/vList6"/>
    <dgm:cxn modelId="{1CAEE527-18D8-44AE-BC76-979CA4A5DC13}" type="presOf" srcId="{BCEDC948-4574-4752-9EE2-CB9150FAF367}" destId="{E13A219E-83F7-40CD-B8DC-9B8FEAF0BA00}" srcOrd="0" destOrd="2" presId="urn:microsoft.com/office/officeart/2005/8/layout/vList6"/>
    <dgm:cxn modelId="{63F0C929-7ACD-4E3A-AC86-CA68CF007EFF}" srcId="{44E56E60-771C-49EB-9ECB-4BB2B1CA9B40}" destId="{C3E519F6-1D26-4952-BC49-0B6C523F0B34}" srcOrd="1" destOrd="0" parTransId="{81F6CDE1-C408-4E9F-9DDE-4BC0A4FF74CB}" sibTransId="{B7F60DDF-690A-41C4-A770-7ED614A9BC41}"/>
    <dgm:cxn modelId="{360CC43A-E1F2-42EA-9738-BD1B8C464BAC}" srcId="{20B328CA-872C-467E-A731-293305AA11DB}" destId="{E4D1C037-4F43-4DC7-B76D-2BCEB0B3A13C}" srcOrd="1" destOrd="0" parTransId="{ED94EAE7-B998-414A-9CA2-4D165B981C6A}" sibTransId="{F7A8216B-4C99-4A97-96AE-106298C116F4}"/>
    <dgm:cxn modelId="{DBA9A79A-1E0E-4944-B924-13C7227CEA00}" srcId="{20B328CA-872C-467E-A731-293305AA11DB}" destId="{0F0811E8-4730-43FC-977E-9B781FA65B16}" srcOrd="0" destOrd="0" parTransId="{02939915-9E82-4452-8128-4B9F86F95726}" sibTransId="{3609E9AE-0498-48BC-8F63-D438A1054C2E}"/>
    <dgm:cxn modelId="{C07612C3-2348-4C76-BB4B-44CB4F97518D}" srcId="{C3E519F6-1D26-4952-BC49-0B6C523F0B34}" destId="{BBCC4915-611E-47DE-9BE8-77C1361A62EA}" srcOrd="1" destOrd="0" parTransId="{A204AF12-ED7F-4C3B-B6C2-F5A06212FA3E}" sibTransId="{806935F7-F508-4914-ADDA-B803CFD7CA11}"/>
    <dgm:cxn modelId="{38F3D8CF-C697-40D6-906B-E55B2F2D2384}" srcId="{20B328CA-872C-467E-A731-293305AA11DB}" destId="{BCEDC948-4574-4752-9EE2-CB9150FAF367}" srcOrd="2" destOrd="0" parTransId="{2D6032B2-B007-41B7-B9CF-49A9D6DA7811}" sibTransId="{B4BEDBB3-AEAA-4C52-A73C-370E4054107E}"/>
    <dgm:cxn modelId="{0EF2DBD2-7A26-4096-AFCE-7014A3A8E101}" type="presOf" srcId="{E4D1C037-4F43-4DC7-B76D-2BCEB0B3A13C}" destId="{E13A219E-83F7-40CD-B8DC-9B8FEAF0BA00}" srcOrd="0" destOrd="1" presId="urn:microsoft.com/office/officeart/2005/8/layout/vList6"/>
    <dgm:cxn modelId="{8B6726D7-0C7F-46A2-BF2F-618AEEFF64E9}" type="presOf" srcId="{C3E519F6-1D26-4952-BC49-0B6C523F0B34}" destId="{5EF44709-6539-45FC-873B-4EB588565682}" srcOrd="0" destOrd="0" presId="urn:microsoft.com/office/officeart/2005/8/layout/vList6"/>
    <dgm:cxn modelId="{914B89E6-6F1C-41DC-BD1D-64D47FD07E4F}" type="presOf" srcId="{44E56E60-771C-49EB-9ECB-4BB2B1CA9B40}" destId="{A979D2E4-E472-47E4-8E98-9283F11475CA}" srcOrd="0" destOrd="0" presId="urn:microsoft.com/office/officeart/2005/8/layout/vList6"/>
    <dgm:cxn modelId="{146F1FF5-8F28-4E99-8711-A92870C918CB}" type="presOf" srcId="{750343E6-678D-4274-98D4-3B5CBEBC7304}" destId="{402B96BA-08EE-46DA-9BD6-5A81EAD9D8AD}" srcOrd="0" destOrd="0" presId="urn:microsoft.com/office/officeart/2005/8/layout/vList6"/>
    <dgm:cxn modelId="{BF8047F5-126C-45F7-A422-32570E6ABAED}" srcId="{C3E519F6-1D26-4952-BC49-0B6C523F0B34}" destId="{750343E6-678D-4274-98D4-3B5CBEBC7304}" srcOrd="0" destOrd="0" parTransId="{49F2932A-478B-4077-B3E1-914F34CF7CF1}" sibTransId="{CDEB8EF9-151A-4234-9631-4AA19B8F956F}"/>
    <dgm:cxn modelId="{46350AFA-0744-456D-98EE-1AEDB47BD602}" srcId="{44E56E60-771C-49EB-9ECB-4BB2B1CA9B40}" destId="{20B328CA-872C-467E-A731-293305AA11DB}" srcOrd="0" destOrd="0" parTransId="{B8175B05-592B-4B0B-97FF-3692A346F8FF}" sibTransId="{48D98B92-CC2E-45B6-A271-FC8D63F91D97}"/>
    <dgm:cxn modelId="{2726CABE-76B5-4DD4-949D-DAAEBB7AEFB6}" type="presParOf" srcId="{A979D2E4-E472-47E4-8E98-9283F11475CA}" destId="{7C4A6C80-ACAB-44BA-A548-1D2BF24362E5}" srcOrd="0" destOrd="0" presId="urn:microsoft.com/office/officeart/2005/8/layout/vList6"/>
    <dgm:cxn modelId="{DFA51191-3BFA-4D68-B528-2E6365DD8E41}" type="presParOf" srcId="{7C4A6C80-ACAB-44BA-A548-1D2BF24362E5}" destId="{0EF507C0-1134-4D53-A077-5469B0E333D8}" srcOrd="0" destOrd="0" presId="urn:microsoft.com/office/officeart/2005/8/layout/vList6"/>
    <dgm:cxn modelId="{ED612B29-06B3-4FC6-B24E-D1A622CE7620}" type="presParOf" srcId="{7C4A6C80-ACAB-44BA-A548-1D2BF24362E5}" destId="{E13A219E-83F7-40CD-B8DC-9B8FEAF0BA00}" srcOrd="1" destOrd="0" presId="urn:microsoft.com/office/officeart/2005/8/layout/vList6"/>
    <dgm:cxn modelId="{65967393-359F-446F-A4E1-5AFFCF3EE32D}" type="presParOf" srcId="{A979D2E4-E472-47E4-8E98-9283F11475CA}" destId="{602FDB67-F815-4442-A7BE-865AA87AE13B}" srcOrd="1" destOrd="0" presId="urn:microsoft.com/office/officeart/2005/8/layout/vList6"/>
    <dgm:cxn modelId="{5084ED5B-44A7-45A9-AFFB-42E198F490B1}" type="presParOf" srcId="{A979D2E4-E472-47E4-8E98-9283F11475CA}" destId="{F023FDBC-479C-4403-9639-42934CFDB6AC}" srcOrd="2" destOrd="0" presId="urn:microsoft.com/office/officeart/2005/8/layout/vList6"/>
    <dgm:cxn modelId="{E7B478D5-917D-4622-A401-1C3FD2CC8869}" type="presParOf" srcId="{F023FDBC-479C-4403-9639-42934CFDB6AC}" destId="{5EF44709-6539-45FC-873B-4EB588565682}" srcOrd="0" destOrd="0" presId="urn:microsoft.com/office/officeart/2005/8/layout/vList6"/>
    <dgm:cxn modelId="{C5528A16-9D58-457E-8E24-1D0560242F00}" type="presParOf" srcId="{F023FDBC-479C-4403-9639-42934CFDB6AC}" destId="{402B96BA-08EE-46DA-9BD6-5A81EAD9D8AD}"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A219E-83F7-40CD-B8DC-9B8FEAF0BA00}">
      <dsp:nvSpPr>
        <dsp:cNvPr id="0" name=""/>
        <dsp:cNvSpPr/>
      </dsp:nvSpPr>
      <dsp:spPr>
        <a:xfrm>
          <a:off x="2790559" y="450"/>
          <a:ext cx="4162692" cy="1755113"/>
        </a:xfrm>
        <a:prstGeom prst="rightArrow">
          <a:avLst>
            <a:gd name="adj1" fmla="val 75000"/>
            <a:gd name="adj2" fmla="val 50000"/>
          </a:avLst>
        </a:prstGeom>
        <a:solidFill>
          <a:schemeClr val="accent4">
            <a:lumMod val="60000"/>
            <a:lumOff val="40000"/>
            <a:alpha val="9000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endParaRPr lang="pl-PL" sz="1400" i="1" kern="1200" dirty="0">
            <a:solidFill>
              <a:srgbClr val="2F558D"/>
            </a:solidFill>
          </a:endParaRPr>
        </a:p>
        <a:p>
          <a:pPr marL="114300" lvl="1" indent="-114300" algn="l" defTabSz="622300">
            <a:lnSpc>
              <a:spcPct val="90000"/>
            </a:lnSpc>
            <a:spcBef>
              <a:spcPct val="0"/>
            </a:spcBef>
            <a:spcAft>
              <a:spcPct val="15000"/>
            </a:spcAft>
            <a:buChar char="•"/>
          </a:pPr>
          <a:r>
            <a:rPr lang="pl-PL" sz="1400" kern="1200" dirty="0">
              <a:solidFill>
                <a:srgbClr val="2F558D"/>
              </a:solidFill>
            </a:rPr>
            <a:t>Działania podstawowe ujęte w </a:t>
          </a:r>
          <a:r>
            <a:rPr lang="pl-PL" sz="1400" i="1" kern="1200" dirty="0">
              <a:solidFill>
                <a:srgbClr val="2F558D"/>
              </a:solidFill>
            </a:rPr>
            <a:t>Katalogu działań krajowych</a:t>
          </a:r>
        </a:p>
        <a:p>
          <a:pPr marL="114300" lvl="1" indent="-114300" algn="l" defTabSz="622300">
            <a:lnSpc>
              <a:spcPct val="90000"/>
            </a:lnSpc>
            <a:spcBef>
              <a:spcPct val="0"/>
            </a:spcBef>
            <a:spcAft>
              <a:spcPct val="15000"/>
            </a:spcAft>
            <a:buChar char="•"/>
          </a:pPr>
          <a:r>
            <a:rPr lang="pl-PL" sz="1400" kern="1200" dirty="0">
              <a:solidFill>
                <a:srgbClr val="2F558D"/>
              </a:solidFill>
            </a:rPr>
            <a:t>Działania ujęte w </a:t>
          </a:r>
          <a:r>
            <a:rPr lang="pl-PL" sz="1400" i="1" kern="1200" dirty="0">
              <a:solidFill>
                <a:srgbClr val="2F558D"/>
              </a:solidFill>
            </a:rPr>
            <a:t>Zestawie działań</a:t>
          </a:r>
          <a:r>
            <a:rPr lang="pl-PL" sz="1400" kern="1200" dirty="0">
              <a:solidFill>
                <a:srgbClr val="2F558D"/>
              </a:solidFill>
            </a:rPr>
            <a:t>:</a:t>
          </a:r>
          <a:br>
            <a:rPr lang="pl-PL" sz="1400" kern="1200" dirty="0">
              <a:solidFill>
                <a:srgbClr val="2F558D"/>
              </a:solidFill>
            </a:rPr>
          </a:br>
          <a:r>
            <a:rPr lang="pl-PL" sz="1400" kern="1200" dirty="0">
              <a:solidFill>
                <a:srgbClr val="2F558D"/>
              </a:solidFill>
            </a:rPr>
            <a:t>- 22 działania podstawowe</a:t>
          </a:r>
          <a:br>
            <a:rPr lang="pl-PL" sz="1400" kern="1200" dirty="0">
              <a:solidFill>
                <a:srgbClr val="2F558D"/>
              </a:solidFill>
            </a:rPr>
          </a:br>
          <a:r>
            <a:rPr lang="pl-PL" sz="1400" kern="1200" dirty="0">
              <a:solidFill>
                <a:srgbClr val="2F558D"/>
              </a:solidFill>
            </a:rPr>
            <a:t>- 21 działań uzupełniających</a:t>
          </a:r>
        </a:p>
      </dsp:txBody>
      <dsp:txXfrm>
        <a:off x="2790559" y="219839"/>
        <a:ext cx="3504525" cy="1316335"/>
      </dsp:txXfrm>
    </dsp:sp>
    <dsp:sp modelId="{0EF507C0-1134-4D53-A077-5469B0E333D8}">
      <dsp:nvSpPr>
        <dsp:cNvPr id="0" name=""/>
        <dsp:cNvSpPr/>
      </dsp:nvSpPr>
      <dsp:spPr>
        <a:xfrm>
          <a:off x="164359" y="68004"/>
          <a:ext cx="2626199" cy="1620005"/>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b="1" kern="1200" dirty="0">
              <a:solidFill>
                <a:srgbClr val="2F558D"/>
              </a:solidFill>
            </a:rPr>
            <a:t>10 jcwpd </a:t>
          </a:r>
          <a:br>
            <a:rPr lang="pl-PL" sz="1600" b="1" kern="1200" dirty="0">
              <a:solidFill>
                <a:srgbClr val="2F558D"/>
              </a:solidFill>
            </a:rPr>
          </a:br>
          <a:r>
            <a:rPr lang="pl-PL" sz="1600" b="1" kern="1200" dirty="0">
              <a:solidFill>
                <a:srgbClr val="2F558D"/>
              </a:solidFill>
            </a:rPr>
            <a:t>z zestawem działań</a:t>
          </a:r>
        </a:p>
      </dsp:txBody>
      <dsp:txXfrm>
        <a:off x="243441" y="147086"/>
        <a:ext cx="2468035" cy="1461841"/>
      </dsp:txXfrm>
    </dsp:sp>
    <dsp:sp modelId="{402B96BA-08EE-46DA-9BD6-5A81EAD9D8AD}">
      <dsp:nvSpPr>
        <dsp:cNvPr id="0" name=""/>
        <dsp:cNvSpPr/>
      </dsp:nvSpPr>
      <dsp:spPr>
        <a:xfrm>
          <a:off x="2790559" y="1931075"/>
          <a:ext cx="4162692" cy="1755113"/>
        </a:xfrm>
        <a:prstGeom prst="rightArrow">
          <a:avLst>
            <a:gd name="adj1" fmla="val 75000"/>
            <a:gd name="adj2" fmla="val 50000"/>
          </a:avLst>
        </a:prstGeom>
        <a:solidFill>
          <a:schemeClr val="accent1">
            <a:lumMod val="60000"/>
            <a:lumOff val="40000"/>
            <a:alpha val="9000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pl-PL" sz="1600" kern="1200" dirty="0">
            <a:solidFill>
              <a:schemeClr val="bg1"/>
            </a:solidFill>
          </a:endParaRPr>
        </a:p>
        <a:p>
          <a:pPr marL="114300" lvl="1" indent="-114300" algn="l" defTabSz="622300">
            <a:lnSpc>
              <a:spcPct val="90000"/>
            </a:lnSpc>
            <a:spcBef>
              <a:spcPct val="0"/>
            </a:spcBef>
            <a:spcAft>
              <a:spcPct val="15000"/>
            </a:spcAft>
            <a:buChar char="•"/>
          </a:pPr>
          <a:r>
            <a:rPr lang="pl-PL" sz="1400" kern="1200" dirty="0">
              <a:solidFill>
                <a:schemeClr val="bg1"/>
              </a:solidFill>
            </a:rPr>
            <a:t>Działania podstawowe ujęte w </a:t>
          </a:r>
          <a:r>
            <a:rPr lang="pl-PL" sz="1400" i="1" kern="1200" dirty="0">
              <a:solidFill>
                <a:schemeClr val="bg1"/>
              </a:solidFill>
            </a:rPr>
            <a:t>Katalogu działań krajowych</a:t>
          </a:r>
        </a:p>
      </dsp:txBody>
      <dsp:txXfrm>
        <a:off x="2790559" y="2150464"/>
        <a:ext cx="3504525" cy="1316335"/>
      </dsp:txXfrm>
    </dsp:sp>
    <dsp:sp modelId="{5EF44709-6539-45FC-873B-4EB588565682}">
      <dsp:nvSpPr>
        <dsp:cNvPr id="0" name=""/>
        <dsp:cNvSpPr/>
      </dsp:nvSpPr>
      <dsp:spPr>
        <a:xfrm>
          <a:off x="164359" y="1998629"/>
          <a:ext cx="2626199" cy="1620005"/>
        </a:xfrm>
        <a:prstGeom prst="roundRect">
          <a:avLst/>
        </a:prstGeom>
        <a:solidFill>
          <a:srgbClr val="2F55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b="1" kern="1200" dirty="0">
              <a:solidFill>
                <a:schemeClr val="bg1"/>
              </a:solidFill>
            </a:rPr>
            <a:t>1 jcwpd bez zestawu działań </a:t>
          </a:r>
          <a:br>
            <a:rPr lang="pl-PL" sz="1600" kern="1200" dirty="0">
              <a:solidFill>
                <a:schemeClr val="bg1"/>
              </a:solidFill>
            </a:rPr>
          </a:br>
          <a:r>
            <a:rPr lang="pl-PL" sz="1600" kern="1200" dirty="0">
              <a:solidFill>
                <a:schemeClr val="bg1"/>
              </a:solidFill>
            </a:rPr>
            <a:t>(</a:t>
          </a:r>
          <a:r>
            <a:rPr lang="pl-PL" sz="1600" kern="1200" dirty="0"/>
            <a:t>jcwpd nr 151)</a:t>
          </a:r>
          <a:endParaRPr lang="pl-PL" sz="1600" kern="1200" dirty="0">
            <a:solidFill>
              <a:schemeClr val="bg1"/>
            </a:solidFill>
          </a:endParaRPr>
        </a:p>
      </dsp:txBody>
      <dsp:txXfrm>
        <a:off x="243441" y="2077711"/>
        <a:ext cx="2468035" cy="14618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A219E-83F7-40CD-B8DC-9B8FEAF0BA00}">
      <dsp:nvSpPr>
        <dsp:cNvPr id="0" name=""/>
        <dsp:cNvSpPr/>
      </dsp:nvSpPr>
      <dsp:spPr>
        <a:xfrm>
          <a:off x="2790559" y="57140"/>
          <a:ext cx="4162692" cy="1755113"/>
        </a:xfrm>
        <a:prstGeom prst="rightArrow">
          <a:avLst>
            <a:gd name="adj1" fmla="val 75000"/>
            <a:gd name="adj2" fmla="val 50000"/>
          </a:avLst>
        </a:prstGeom>
        <a:solidFill>
          <a:schemeClr val="accent4">
            <a:lumMod val="60000"/>
            <a:lumOff val="40000"/>
            <a:alpha val="9000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pl-PL" sz="1600" i="1" kern="1200" dirty="0"/>
        </a:p>
        <a:p>
          <a:pPr marL="114300" lvl="1" indent="-114300" algn="l" defTabSz="577850">
            <a:lnSpc>
              <a:spcPct val="90000"/>
            </a:lnSpc>
            <a:spcBef>
              <a:spcPct val="0"/>
            </a:spcBef>
            <a:spcAft>
              <a:spcPct val="15000"/>
            </a:spcAft>
            <a:buChar char="•"/>
          </a:pPr>
          <a:r>
            <a:rPr lang="pl-PL" sz="1300" kern="1200" dirty="0">
              <a:solidFill>
                <a:schemeClr val="accent1">
                  <a:lumMod val="75000"/>
                </a:schemeClr>
              </a:solidFill>
              <a:latin typeface="Roboto" panose="02000000000000000000" pitchFamily="2" charset="0"/>
              <a:ea typeface="Roboto" panose="02000000000000000000" pitchFamily="2" charset="0"/>
            </a:rPr>
            <a:t>Działania podstawowe ujęte w </a:t>
          </a:r>
          <a:r>
            <a:rPr lang="pl-PL" sz="1300" i="1" kern="1200" dirty="0">
              <a:solidFill>
                <a:schemeClr val="accent1">
                  <a:lumMod val="75000"/>
                </a:schemeClr>
              </a:solidFill>
              <a:latin typeface="Roboto" panose="02000000000000000000" pitchFamily="2" charset="0"/>
              <a:ea typeface="Roboto" panose="02000000000000000000" pitchFamily="2" charset="0"/>
            </a:rPr>
            <a:t>Katalogu działań krajowych</a:t>
          </a:r>
        </a:p>
        <a:p>
          <a:pPr marL="114300" lvl="1" indent="-114300" algn="l" defTabSz="577850">
            <a:lnSpc>
              <a:spcPct val="90000"/>
            </a:lnSpc>
            <a:spcBef>
              <a:spcPct val="0"/>
            </a:spcBef>
            <a:spcAft>
              <a:spcPct val="15000"/>
            </a:spcAft>
            <a:buChar char="•"/>
          </a:pPr>
          <a:r>
            <a:rPr lang="pl-PL" sz="1300" kern="1200" dirty="0">
              <a:solidFill>
                <a:schemeClr val="accent1">
                  <a:lumMod val="75000"/>
                </a:schemeClr>
              </a:solidFill>
              <a:latin typeface="Roboto" panose="02000000000000000000" pitchFamily="2" charset="0"/>
              <a:ea typeface="Roboto" panose="02000000000000000000" pitchFamily="2" charset="0"/>
            </a:rPr>
            <a:t>Działania ujęte w </a:t>
          </a:r>
          <a:r>
            <a:rPr lang="pl-PL" sz="1300" i="1" kern="1200" dirty="0">
              <a:solidFill>
                <a:schemeClr val="accent1">
                  <a:lumMod val="75000"/>
                </a:schemeClr>
              </a:solidFill>
              <a:latin typeface="Roboto" panose="02000000000000000000" pitchFamily="2" charset="0"/>
              <a:ea typeface="Roboto" panose="02000000000000000000" pitchFamily="2" charset="0"/>
            </a:rPr>
            <a:t>Zestawie działań</a:t>
          </a:r>
          <a:endParaRPr lang="pl-PL" sz="1300" kern="1200" dirty="0">
            <a:solidFill>
              <a:schemeClr val="accent1">
                <a:lumMod val="75000"/>
              </a:schemeClr>
            </a:solidFill>
            <a:latin typeface="Roboto" panose="02000000000000000000" pitchFamily="2" charset="0"/>
            <a:ea typeface="Roboto" panose="02000000000000000000" pitchFamily="2" charset="0"/>
          </a:endParaRPr>
        </a:p>
      </dsp:txBody>
      <dsp:txXfrm>
        <a:off x="2790559" y="276529"/>
        <a:ext cx="3504525" cy="1316335"/>
      </dsp:txXfrm>
    </dsp:sp>
    <dsp:sp modelId="{0EF507C0-1134-4D53-A077-5469B0E333D8}">
      <dsp:nvSpPr>
        <dsp:cNvPr id="0" name=""/>
        <dsp:cNvSpPr/>
      </dsp:nvSpPr>
      <dsp:spPr>
        <a:xfrm>
          <a:off x="164359" y="68004"/>
          <a:ext cx="2626199" cy="162000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pl-PL" sz="1300" b="1" kern="1200" dirty="0">
              <a:latin typeface="Roboto" panose="02000000000000000000" pitchFamily="2" charset="0"/>
              <a:ea typeface="Roboto" panose="02000000000000000000" pitchFamily="2" charset="0"/>
            </a:rPr>
            <a:t>brak jcwpd</a:t>
          </a:r>
          <a:r>
            <a:rPr lang="pl-PL" sz="1300" kern="1200" dirty="0">
              <a:latin typeface="Roboto" panose="02000000000000000000" pitchFamily="2" charset="0"/>
              <a:ea typeface="Roboto" panose="02000000000000000000" pitchFamily="2" charset="0"/>
            </a:rPr>
            <a:t> z zestawem działań</a:t>
          </a:r>
        </a:p>
      </dsp:txBody>
      <dsp:txXfrm>
        <a:off x="243441" y="147086"/>
        <a:ext cx="2468035" cy="1461841"/>
      </dsp:txXfrm>
    </dsp:sp>
    <dsp:sp modelId="{402B96BA-08EE-46DA-9BD6-5A81EAD9D8AD}">
      <dsp:nvSpPr>
        <dsp:cNvPr id="0" name=""/>
        <dsp:cNvSpPr/>
      </dsp:nvSpPr>
      <dsp:spPr>
        <a:xfrm>
          <a:off x="2790559" y="1931075"/>
          <a:ext cx="4162692" cy="1755113"/>
        </a:xfrm>
        <a:prstGeom prst="rightArrow">
          <a:avLst>
            <a:gd name="adj1" fmla="val 75000"/>
            <a:gd name="adj2" fmla="val 50000"/>
          </a:avLst>
        </a:prstGeom>
        <a:solidFill>
          <a:schemeClr val="accent1">
            <a:lumMod val="60000"/>
            <a:lumOff val="40000"/>
            <a:alpha val="9000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pl-PL" sz="1800" kern="1200" dirty="0">
            <a:solidFill>
              <a:schemeClr val="bg1"/>
            </a:solidFill>
          </a:endParaRPr>
        </a:p>
        <a:p>
          <a:pPr marL="114300" lvl="1" indent="-114300" algn="l" defTabSz="577850">
            <a:lnSpc>
              <a:spcPct val="90000"/>
            </a:lnSpc>
            <a:spcBef>
              <a:spcPct val="0"/>
            </a:spcBef>
            <a:spcAft>
              <a:spcPct val="15000"/>
            </a:spcAft>
            <a:buChar char="•"/>
          </a:pPr>
          <a:r>
            <a:rPr lang="pl-PL" sz="1300" kern="1200" dirty="0">
              <a:solidFill>
                <a:schemeClr val="bg1"/>
              </a:solidFill>
              <a:latin typeface="Roboto" panose="02000000000000000000" pitchFamily="2" charset="0"/>
              <a:ea typeface="Roboto" panose="02000000000000000000" pitchFamily="2" charset="0"/>
            </a:rPr>
            <a:t>Działania podstawowe ujęte w </a:t>
          </a:r>
          <a:r>
            <a:rPr lang="pl-PL" sz="1300" i="1" kern="1200" dirty="0">
              <a:solidFill>
                <a:schemeClr val="bg1"/>
              </a:solidFill>
              <a:latin typeface="Roboto" panose="02000000000000000000" pitchFamily="2" charset="0"/>
              <a:ea typeface="Roboto" panose="02000000000000000000" pitchFamily="2" charset="0"/>
            </a:rPr>
            <a:t>Katalogu działań krajowych</a:t>
          </a:r>
        </a:p>
      </dsp:txBody>
      <dsp:txXfrm>
        <a:off x="2790559" y="2150464"/>
        <a:ext cx="3504525" cy="1316335"/>
      </dsp:txXfrm>
    </dsp:sp>
    <dsp:sp modelId="{5EF44709-6539-45FC-873B-4EB588565682}">
      <dsp:nvSpPr>
        <dsp:cNvPr id="0" name=""/>
        <dsp:cNvSpPr/>
      </dsp:nvSpPr>
      <dsp:spPr>
        <a:xfrm>
          <a:off x="164359" y="1998629"/>
          <a:ext cx="2626199" cy="1620005"/>
        </a:xfrm>
        <a:prstGeom prst="roundRect">
          <a:avLst/>
        </a:prstGeom>
        <a:solidFill>
          <a:srgbClr val="2F55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pl-PL" sz="1300" b="1" kern="1200" dirty="0">
              <a:solidFill>
                <a:schemeClr val="bg1"/>
              </a:solidFill>
              <a:latin typeface="Roboto" panose="02000000000000000000" pitchFamily="2" charset="0"/>
              <a:ea typeface="Roboto" panose="02000000000000000000" pitchFamily="2" charset="0"/>
            </a:rPr>
            <a:t>1 jcwpd </a:t>
          </a:r>
          <a:r>
            <a:rPr lang="pl-PL" sz="1300" kern="1200" dirty="0">
              <a:solidFill>
                <a:schemeClr val="bg1"/>
              </a:solidFill>
              <a:latin typeface="Roboto" panose="02000000000000000000" pitchFamily="2" charset="0"/>
              <a:ea typeface="Roboto" panose="02000000000000000000" pitchFamily="2" charset="0"/>
            </a:rPr>
            <a:t>bez zestawu działań (169)</a:t>
          </a:r>
        </a:p>
      </dsp:txBody>
      <dsp:txXfrm>
        <a:off x="243441" y="2077711"/>
        <a:ext cx="2468035" cy="146184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D802354B-8643-4DC3-BDAD-70325751E8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pl-PL"/>
          </a:p>
        </p:txBody>
      </p:sp>
      <p:sp>
        <p:nvSpPr>
          <p:cNvPr id="3" name="Symbol zastępczy daty 2">
            <a:extLst>
              <a:ext uri="{FF2B5EF4-FFF2-40B4-BE49-F238E27FC236}">
                <a16:creationId xmlns:a16="http://schemas.microsoft.com/office/drawing/2014/main" id="{1872DC82-F1B3-4912-8DCA-BC71BE0EB584}"/>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12F1675-8A4A-4D19-B876-F9510EC53A7A}" type="datetimeFigureOut">
              <a:rPr lang="pl-PL"/>
              <a:pPr>
                <a:defRPr/>
              </a:pPr>
              <a:t>08.06.2021</a:t>
            </a:fld>
            <a:endParaRPr lang="pl-PL"/>
          </a:p>
        </p:txBody>
      </p:sp>
      <p:sp>
        <p:nvSpPr>
          <p:cNvPr id="4" name="Symbol zastępczy obrazu slajdu 3">
            <a:extLst>
              <a:ext uri="{FF2B5EF4-FFF2-40B4-BE49-F238E27FC236}">
                <a16:creationId xmlns:a16="http://schemas.microsoft.com/office/drawing/2014/main" id="{D985ACEB-18DF-4280-B780-573DF515D23A}"/>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pl-PL" noProof="0"/>
          </a:p>
        </p:txBody>
      </p:sp>
      <p:sp>
        <p:nvSpPr>
          <p:cNvPr id="5" name="Symbol zastępczy notatek 4">
            <a:extLst>
              <a:ext uri="{FF2B5EF4-FFF2-40B4-BE49-F238E27FC236}">
                <a16:creationId xmlns:a16="http://schemas.microsoft.com/office/drawing/2014/main" id="{F5FD8488-C867-4757-97E0-6668A203B4C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noProof="0"/>
              <a:t>Kliknij, aby edytować style wzorca tekstu</a:t>
            </a:r>
          </a:p>
          <a:p>
            <a:pPr lvl="1"/>
            <a:r>
              <a:rPr lang="pl-PL" noProof="0"/>
              <a:t>Drugi poziom</a:t>
            </a:r>
          </a:p>
          <a:p>
            <a:pPr lvl="2"/>
            <a:r>
              <a:rPr lang="pl-PL" noProof="0"/>
              <a:t>Trzeci poziom</a:t>
            </a:r>
          </a:p>
          <a:p>
            <a:pPr lvl="3"/>
            <a:r>
              <a:rPr lang="pl-PL" noProof="0"/>
              <a:t>Czwarty poziom</a:t>
            </a:r>
          </a:p>
          <a:p>
            <a:pPr lvl="4"/>
            <a:r>
              <a:rPr lang="pl-PL" noProof="0"/>
              <a:t>Piąty poziom</a:t>
            </a:r>
          </a:p>
        </p:txBody>
      </p:sp>
      <p:sp>
        <p:nvSpPr>
          <p:cNvPr id="6" name="Symbol zastępczy stopki 5">
            <a:extLst>
              <a:ext uri="{FF2B5EF4-FFF2-40B4-BE49-F238E27FC236}">
                <a16:creationId xmlns:a16="http://schemas.microsoft.com/office/drawing/2014/main" id="{C0B18F66-5CF7-45E0-87EC-598D93ED1F9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pl-PL"/>
          </a:p>
        </p:txBody>
      </p:sp>
      <p:sp>
        <p:nvSpPr>
          <p:cNvPr id="7" name="Symbol zastępczy numeru slajdu 6">
            <a:extLst>
              <a:ext uri="{FF2B5EF4-FFF2-40B4-BE49-F238E27FC236}">
                <a16:creationId xmlns:a16="http://schemas.microsoft.com/office/drawing/2014/main" id="{F2335D91-33B8-4A27-B6E1-955FB3D15D35}"/>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224F691D-03F2-4FB7-865F-15D3C6E8DBAC}" type="slidenum">
              <a:rPr lang="pl-PL" altLang="pl-PL"/>
              <a:pPr>
                <a:defRPr/>
              </a:pPr>
              <a:t>‹#›</a:t>
            </a:fld>
            <a:endParaRPr lang="pl-PL" altLang="pl-P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pPr/>
              <a:t>1</a:t>
            </a:fld>
            <a:endParaRPr lang="pl-PL"/>
          </a:p>
        </p:txBody>
      </p:sp>
    </p:spTree>
    <p:extLst>
      <p:ext uri="{BB962C8B-B14F-4D97-AF65-F5344CB8AC3E}">
        <p14:creationId xmlns:p14="http://schemas.microsoft.com/office/powerpoint/2010/main" val="398369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ymbol zastępczy obrazu slajdu 1">
            <a:extLst>
              <a:ext uri="{FF2B5EF4-FFF2-40B4-BE49-F238E27FC236}">
                <a16:creationId xmlns:a16="http://schemas.microsoft.com/office/drawing/2014/main" id="{3029D7CE-CE8E-44D9-BE08-BA39170722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Symbol zastępczy notatek 2">
            <a:extLst>
              <a:ext uri="{FF2B5EF4-FFF2-40B4-BE49-F238E27FC236}">
                <a16:creationId xmlns:a16="http://schemas.microsoft.com/office/drawing/2014/main" id="{D5466CD5-EAEA-4BFB-AEE7-B0EECAF79A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6148" name="Symbol zastępczy numeru slajdu 3">
            <a:extLst>
              <a:ext uri="{FF2B5EF4-FFF2-40B4-BE49-F238E27FC236}">
                <a16:creationId xmlns:a16="http://schemas.microsoft.com/office/drawing/2014/main" id="{D8B29FC2-2244-42EE-940A-06BF0F9E6C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DA5F822-ADA7-477E-8AFA-A687E546C44E}" type="slidenum">
              <a:rPr lang="pl-PL" altLang="pl-PL" smtClean="0">
                <a:latin typeface="Calibri" panose="020F0502020204030204" pitchFamily="34" charset="0"/>
              </a:rPr>
              <a:pPr/>
              <a:t>2</a:t>
            </a:fld>
            <a:endParaRPr lang="pl-PL" altLang="pl-PL">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ymbol zastępczy obrazu slajdu 1">
            <a:extLst>
              <a:ext uri="{FF2B5EF4-FFF2-40B4-BE49-F238E27FC236}">
                <a16:creationId xmlns:a16="http://schemas.microsoft.com/office/drawing/2014/main" id="{6645A5CC-A840-4475-B808-B01050632A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Symbol zastępczy notatek 2">
            <a:extLst>
              <a:ext uri="{FF2B5EF4-FFF2-40B4-BE49-F238E27FC236}">
                <a16:creationId xmlns:a16="http://schemas.microsoft.com/office/drawing/2014/main" id="{0E930AA4-A4EB-4506-8BD6-5C89CE27E7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28676" name="Symbol zastępczy numeru slajdu 3">
            <a:extLst>
              <a:ext uri="{FF2B5EF4-FFF2-40B4-BE49-F238E27FC236}">
                <a16:creationId xmlns:a16="http://schemas.microsoft.com/office/drawing/2014/main" id="{BBD9B984-6E5F-437A-9194-690FADCD1F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50F4AAC-F788-404C-807C-5A62696124FD}" type="slidenum">
              <a:rPr lang="pl-PL" altLang="pl-PL" smtClean="0">
                <a:latin typeface="Calibri" panose="020F0502020204030204" pitchFamily="34" charset="0"/>
              </a:rPr>
              <a:pPr/>
              <a:t>3</a:t>
            </a:fld>
            <a:endParaRPr lang="pl-PL" altLang="pl-P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ymbol zastępczy obrazu slajdu 1">
            <a:extLst>
              <a:ext uri="{FF2B5EF4-FFF2-40B4-BE49-F238E27FC236}">
                <a16:creationId xmlns:a16="http://schemas.microsoft.com/office/drawing/2014/main" id="{3BF75698-1169-4E54-B29A-62B5C6CDE2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ymbol zastępczy notatek 2">
            <a:extLst>
              <a:ext uri="{FF2B5EF4-FFF2-40B4-BE49-F238E27FC236}">
                <a16:creationId xmlns:a16="http://schemas.microsoft.com/office/drawing/2014/main" id="{B96AF874-A4C5-4EA8-995F-50BB1FCDF4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0724" name="Symbol zastępczy numeru slajdu 3">
            <a:extLst>
              <a:ext uri="{FF2B5EF4-FFF2-40B4-BE49-F238E27FC236}">
                <a16:creationId xmlns:a16="http://schemas.microsoft.com/office/drawing/2014/main" id="{B97339B9-B364-4535-A7E0-E5DC91DFF4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6DBC495-5B1A-4CA1-992A-4509A03673C2}" type="slidenum">
              <a:rPr lang="pl-PL" altLang="pl-PL" smtClean="0">
                <a:latin typeface="Calibri" panose="020F0502020204030204" pitchFamily="34" charset="0"/>
              </a:rPr>
              <a:pPr/>
              <a:t>4</a:t>
            </a:fld>
            <a:endParaRPr lang="pl-PL" altLang="pl-P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ymbol zastępczy obrazu slajdu 1">
            <a:extLst>
              <a:ext uri="{FF2B5EF4-FFF2-40B4-BE49-F238E27FC236}">
                <a16:creationId xmlns:a16="http://schemas.microsoft.com/office/drawing/2014/main" id="{75CB250E-0F25-4CA5-8619-BDC4CB70C85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Symbol zastępczy notatek 2">
            <a:extLst>
              <a:ext uri="{FF2B5EF4-FFF2-40B4-BE49-F238E27FC236}">
                <a16:creationId xmlns:a16="http://schemas.microsoft.com/office/drawing/2014/main" id="{E4139F05-AEF1-4ED2-AB50-5C99DB78BD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2772" name="Symbol zastępczy numeru slajdu 3">
            <a:extLst>
              <a:ext uri="{FF2B5EF4-FFF2-40B4-BE49-F238E27FC236}">
                <a16:creationId xmlns:a16="http://schemas.microsoft.com/office/drawing/2014/main" id="{A0419129-138B-4230-9322-A993C3015CE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52E737-958A-4E97-A28D-3808BFCC4553}" type="slidenum">
              <a:rPr lang="pl-PL" altLang="pl-PL" smtClean="0">
                <a:latin typeface="Calibri" panose="020F0502020204030204" pitchFamily="34" charset="0"/>
              </a:rPr>
              <a:pPr/>
              <a:t>5</a:t>
            </a:fld>
            <a:endParaRPr lang="pl-PL" altLang="pl-PL">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a:extLst>
              <a:ext uri="{FF2B5EF4-FFF2-40B4-BE49-F238E27FC236}">
                <a16:creationId xmlns:a16="http://schemas.microsoft.com/office/drawing/2014/main" id="{F517FAE7-1C05-46AE-B99A-D7A9A668B4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a:extLst>
              <a:ext uri="{FF2B5EF4-FFF2-40B4-BE49-F238E27FC236}">
                <a16:creationId xmlns:a16="http://schemas.microsoft.com/office/drawing/2014/main" id="{20A0B6F3-0886-4F1E-B4CB-8430C8E6E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6868" name="Symbol zastępczy numeru slajdu 3">
            <a:extLst>
              <a:ext uri="{FF2B5EF4-FFF2-40B4-BE49-F238E27FC236}">
                <a16:creationId xmlns:a16="http://schemas.microsoft.com/office/drawing/2014/main" id="{4A6E9484-557A-4D52-A917-922954D39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CB8049-D60A-4F0A-BA39-896263566547}" type="slidenum">
              <a:rPr lang="pl-PL" altLang="pl-PL" smtClean="0">
                <a:latin typeface="Calibri" panose="020F0502020204030204" pitchFamily="34" charset="0"/>
              </a:rPr>
              <a:pPr/>
              <a:t>6</a:t>
            </a:fld>
            <a:endParaRPr lang="pl-PL" altLang="pl-PL">
              <a:latin typeface="Calibri" panose="020F0502020204030204" pitchFamily="34" charset="0"/>
            </a:endParaRPr>
          </a:p>
        </p:txBody>
      </p:sp>
    </p:spTree>
    <p:extLst>
      <p:ext uri="{BB962C8B-B14F-4D97-AF65-F5344CB8AC3E}">
        <p14:creationId xmlns:p14="http://schemas.microsoft.com/office/powerpoint/2010/main" val="2771588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a:extLst>
              <a:ext uri="{FF2B5EF4-FFF2-40B4-BE49-F238E27FC236}">
                <a16:creationId xmlns:a16="http://schemas.microsoft.com/office/drawing/2014/main" id="{F517FAE7-1C05-46AE-B99A-D7A9A668B4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a:extLst>
              <a:ext uri="{FF2B5EF4-FFF2-40B4-BE49-F238E27FC236}">
                <a16:creationId xmlns:a16="http://schemas.microsoft.com/office/drawing/2014/main" id="{20A0B6F3-0886-4F1E-B4CB-8430C8E6E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6868" name="Symbol zastępczy numeru slajdu 3">
            <a:extLst>
              <a:ext uri="{FF2B5EF4-FFF2-40B4-BE49-F238E27FC236}">
                <a16:creationId xmlns:a16="http://schemas.microsoft.com/office/drawing/2014/main" id="{4A6E9484-557A-4D52-A917-922954D39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CB8049-D60A-4F0A-BA39-896263566547}" type="slidenum">
              <a:rPr lang="pl-PL" altLang="pl-PL" smtClean="0">
                <a:latin typeface="Calibri" panose="020F0502020204030204" pitchFamily="34" charset="0"/>
              </a:rPr>
              <a:pPr/>
              <a:t>7</a:t>
            </a:fld>
            <a:endParaRPr lang="pl-PL" altLang="pl-PL">
              <a:latin typeface="Calibri" panose="020F0502020204030204" pitchFamily="34" charset="0"/>
            </a:endParaRPr>
          </a:p>
        </p:txBody>
      </p:sp>
    </p:spTree>
    <p:extLst>
      <p:ext uri="{BB962C8B-B14F-4D97-AF65-F5344CB8AC3E}">
        <p14:creationId xmlns:p14="http://schemas.microsoft.com/office/powerpoint/2010/main" val="105648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ymbol zastępczy obrazu slajdu 1">
            <a:extLst>
              <a:ext uri="{FF2B5EF4-FFF2-40B4-BE49-F238E27FC236}">
                <a16:creationId xmlns:a16="http://schemas.microsoft.com/office/drawing/2014/main" id="{EF24D33B-0EBA-44A0-AED4-B54CFE9D62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Symbol zastępczy notatek 2">
            <a:extLst>
              <a:ext uri="{FF2B5EF4-FFF2-40B4-BE49-F238E27FC236}">
                <a16:creationId xmlns:a16="http://schemas.microsoft.com/office/drawing/2014/main" id="{AFE327CB-4017-4064-B269-29788D2213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l-PL" altLang="pl-PL"/>
          </a:p>
        </p:txBody>
      </p:sp>
      <p:sp>
        <p:nvSpPr>
          <p:cNvPr id="68612" name="Symbol zastępczy numeru slajdu 3">
            <a:extLst>
              <a:ext uri="{FF2B5EF4-FFF2-40B4-BE49-F238E27FC236}">
                <a16:creationId xmlns:a16="http://schemas.microsoft.com/office/drawing/2014/main" id="{2D00630C-6A5D-42FF-80CE-A52E1ACF0D46}"/>
              </a:ext>
            </a:extLst>
          </p:cNvPr>
          <p:cNvSpPr txBox="1">
            <a:spLocks noGrp="1"/>
          </p:cNvSpPr>
          <p:nvPr/>
        </p:nvSpPr>
        <p:spPr bwMode="auto">
          <a:xfrm>
            <a:off x="3850443" y="9428584"/>
            <a:ext cx="2945659" cy="49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0" tIns="47780" rIns="95560" bIns="47780" anchor="b"/>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D9FBC734-D02B-4AFE-8259-DD5F4CD41702}" type="slidenum">
              <a:rPr lang="pl-PL" altLang="pl-PL" sz="1300"/>
              <a:pPr algn="r"/>
              <a:t>8</a:t>
            </a:fld>
            <a:endParaRPr lang="pl-PL" altLang="pl-PL"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a:extLst>
              <a:ext uri="{FF2B5EF4-FFF2-40B4-BE49-F238E27FC236}">
                <a16:creationId xmlns:a16="http://schemas.microsoft.com/office/drawing/2014/main" id="{F517FAE7-1C05-46AE-B99A-D7A9A668B4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a:extLst>
              <a:ext uri="{FF2B5EF4-FFF2-40B4-BE49-F238E27FC236}">
                <a16:creationId xmlns:a16="http://schemas.microsoft.com/office/drawing/2014/main" id="{20A0B6F3-0886-4F1E-B4CB-8430C8E6E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6868" name="Symbol zastępczy numeru slajdu 3">
            <a:extLst>
              <a:ext uri="{FF2B5EF4-FFF2-40B4-BE49-F238E27FC236}">
                <a16:creationId xmlns:a16="http://schemas.microsoft.com/office/drawing/2014/main" id="{4A6E9484-557A-4D52-A917-922954D39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CB8049-D60A-4F0A-BA39-896263566547}" type="slidenum">
              <a:rPr lang="pl-PL" altLang="pl-PL" smtClean="0">
                <a:latin typeface="Calibri" panose="020F0502020204030204" pitchFamily="34" charset="0"/>
              </a:rPr>
              <a:pPr/>
              <a:t>9</a:t>
            </a:fld>
            <a:endParaRPr lang="pl-PL" altLang="pl-PL">
              <a:latin typeface="Calibri" panose="020F0502020204030204" pitchFamily="34" charset="0"/>
            </a:endParaRPr>
          </a:p>
        </p:txBody>
      </p:sp>
    </p:spTree>
    <p:extLst>
      <p:ext uri="{BB962C8B-B14F-4D97-AF65-F5344CB8AC3E}">
        <p14:creationId xmlns:p14="http://schemas.microsoft.com/office/powerpoint/2010/main" val="1259332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a:extLst>
              <a:ext uri="{FF2B5EF4-FFF2-40B4-BE49-F238E27FC236}">
                <a16:creationId xmlns:a16="http://schemas.microsoft.com/office/drawing/2014/main" id="{F517FAE7-1C05-46AE-B99A-D7A9A668B4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a:extLst>
              <a:ext uri="{FF2B5EF4-FFF2-40B4-BE49-F238E27FC236}">
                <a16:creationId xmlns:a16="http://schemas.microsoft.com/office/drawing/2014/main" id="{20A0B6F3-0886-4F1E-B4CB-8430C8E6E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6868" name="Symbol zastępczy numeru slajdu 3">
            <a:extLst>
              <a:ext uri="{FF2B5EF4-FFF2-40B4-BE49-F238E27FC236}">
                <a16:creationId xmlns:a16="http://schemas.microsoft.com/office/drawing/2014/main" id="{4A6E9484-557A-4D52-A917-922954D39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CB8049-D60A-4F0A-BA39-896263566547}" type="slidenum">
              <a:rPr lang="pl-PL" altLang="pl-PL" smtClean="0">
                <a:latin typeface="Calibri" panose="020F0502020204030204" pitchFamily="34" charset="0"/>
              </a:rPr>
              <a:pPr/>
              <a:t>10</a:t>
            </a:fld>
            <a:endParaRPr lang="pl-PL" altLang="pl-PL">
              <a:latin typeface="Calibri" panose="020F0502020204030204" pitchFamily="34" charset="0"/>
            </a:endParaRPr>
          </a:p>
        </p:txBody>
      </p:sp>
    </p:spTree>
    <p:extLst>
      <p:ext uri="{BB962C8B-B14F-4D97-AF65-F5344CB8AC3E}">
        <p14:creationId xmlns:p14="http://schemas.microsoft.com/office/powerpoint/2010/main" val="2300708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ymbol zastępczy obrazu slajdu 1">
            <a:extLst>
              <a:ext uri="{FF2B5EF4-FFF2-40B4-BE49-F238E27FC236}">
                <a16:creationId xmlns:a16="http://schemas.microsoft.com/office/drawing/2014/main" id="{E958243B-CE70-4C46-8FFF-371F8B5014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Symbol zastępczy notatek 2">
            <a:extLst>
              <a:ext uri="{FF2B5EF4-FFF2-40B4-BE49-F238E27FC236}">
                <a16:creationId xmlns:a16="http://schemas.microsoft.com/office/drawing/2014/main" id="{36B034F7-A5A2-4819-9120-F69FFE3BBF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113668" name="Symbol zastępczy numeru slajdu 3">
            <a:extLst>
              <a:ext uri="{FF2B5EF4-FFF2-40B4-BE49-F238E27FC236}">
                <a16:creationId xmlns:a16="http://schemas.microsoft.com/office/drawing/2014/main" id="{262FB000-B0E5-44FB-9DCB-C6E2CCC02373}"/>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91DD030-37CB-4FCE-9031-A3D3F79B7780}" type="slidenum">
              <a:rPr lang="pl-PL" altLang="pl-PL" sz="1200">
                <a:latin typeface="Calibri" panose="020F0502020204030204" pitchFamily="34" charset="0"/>
              </a:rPr>
              <a:pPr algn="r" eaLnBrk="1" hangingPunct="1"/>
              <a:t>11</a:t>
            </a:fld>
            <a:endParaRPr lang="pl-PL" altLang="pl-PL"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ymbol zastępczy obrazu slajdu 1">
            <a:extLst>
              <a:ext uri="{FF2B5EF4-FFF2-40B4-BE49-F238E27FC236}">
                <a16:creationId xmlns:a16="http://schemas.microsoft.com/office/drawing/2014/main" id="{05247176-FB23-418D-AB61-E923FEA9A7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Symbol zastępczy notatek 2">
            <a:extLst>
              <a:ext uri="{FF2B5EF4-FFF2-40B4-BE49-F238E27FC236}">
                <a16:creationId xmlns:a16="http://schemas.microsoft.com/office/drawing/2014/main" id="{15F17034-BE2D-4737-8EB8-86219436A0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7891" name="Symbol zastępczy numeru slajdu 3">
            <a:extLst>
              <a:ext uri="{FF2B5EF4-FFF2-40B4-BE49-F238E27FC236}">
                <a16:creationId xmlns:a16="http://schemas.microsoft.com/office/drawing/2014/main" id="{CA0F70E3-EDF6-414B-8429-E60AADE634F0}"/>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E1DEE2E4-0D74-48BC-A75D-16C2E598A45E}" type="slidenum">
              <a:rPr lang="pl-PL" altLang="pl-PL" sz="1200">
                <a:latin typeface="Calibri" panose="020F0502020204030204" pitchFamily="34" charset="0"/>
              </a:rPr>
              <a:pPr algn="r" eaLnBrk="1" hangingPunct="1"/>
              <a:t>12</a:t>
            </a:fld>
            <a:endParaRPr lang="pl-PL" altLang="pl-PL"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ymbol zastępczy obrazu slajdu 1">
            <a:extLst>
              <a:ext uri="{FF2B5EF4-FFF2-40B4-BE49-F238E27FC236}">
                <a16:creationId xmlns:a16="http://schemas.microsoft.com/office/drawing/2014/main" id="{EA67907C-5419-49B3-933F-44EA090DE6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Symbol zastępczy notatek 2">
            <a:extLst>
              <a:ext uri="{FF2B5EF4-FFF2-40B4-BE49-F238E27FC236}">
                <a16:creationId xmlns:a16="http://schemas.microsoft.com/office/drawing/2014/main" id="{BE5F771F-A7B0-4C11-9A76-96F55F13C1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109572" name="Symbol zastępczy numeru slajdu 3">
            <a:extLst>
              <a:ext uri="{FF2B5EF4-FFF2-40B4-BE49-F238E27FC236}">
                <a16:creationId xmlns:a16="http://schemas.microsoft.com/office/drawing/2014/main" id="{62337DB1-B04D-4C67-AD20-B6A0363A8035}"/>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2FE285B5-150E-4CE0-AFE5-B55694B746CE}" type="slidenum">
              <a:rPr lang="pl-PL" altLang="pl-PL" sz="1200">
                <a:latin typeface="Calibri" panose="020F0502020204030204" pitchFamily="34" charset="0"/>
              </a:rPr>
              <a:pPr algn="r" eaLnBrk="1" hangingPunct="1"/>
              <a:t>13</a:t>
            </a:fld>
            <a:endParaRPr lang="pl-PL" altLang="pl-PL"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ymbol zastępczy obrazu slajdu 1">
            <a:extLst>
              <a:ext uri="{FF2B5EF4-FFF2-40B4-BE49-F238E27FC236}">
                <a16:creationId xmlns:a16="http://schemas.microsoft.com/office/drawing/2014/main" id="{9321433B-4E4B-4C35-A327-1B9524BEE1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Symbol zastępczy notatek 2">
            <a:extLst>
              <a:ext uri="{FF2B5EF4-FFF2-40B4-BE49-F238E27FC236}">
                <a16:creationId xmlns:a16="http://schemas.microsoft.com/office/drawing/2014/main" id="{2E2AC988-75D3-46C3-A4A7-6CAF710B04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105476" name="Symbol zastępczy numeru slajdu 3">
            <a:extLst>
              <a:ext uri="{FF2B5EF4-FFF2-40B4-BE49-F238E27FC236}">
                <a16:creationId xmlns:a16="http://schemas.microsoft.com/office/drawing/2014/main" id="{A8546602-2BFA-4ECD-9A52-6EE55D42EE28}"/>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DBEC9C99-5E85-42A3-96B9-67234E169EAE}" type="slidenum">
              <a:rPr lang="pl-PL" altLang="pl-PL" sz="1200">
                <a:latin typeface="Calibri" panose="020F0502020204030204" pitchFamily="34" charset="0"/>
              </a:rPr>
              <a:pPr algn="r" eaLnBrk="1" hangingPunct="1"/>
              <a:t>14</a:t>
            </a:fld>
            <a:endParaRPr lang="pl-PL" altLang="pl-PL"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ymbol zastępczy obrazu slajdu 1">
            <a:extLst>
              <a:ext uri="{FF2B5EF4-FFF2-40B4-BE49-F238E27FC236}">
                <a16:creationId xmlns:a16="http://schemas.microsoft.com/office/drawing/2014/main" id="{636EE169-8AC1-4604-BDAC-790BB47B8C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ymbol zastępczy notatek 2">
            <a:extLst>
              <a:ext uri="{FF2B5EF4-FFF2-40B4-BE49-F238E27FC236}">
                <a16:creationId xmlns:a16="http://schemas.microsoft.com/office/drawing/2014/main" id="{6E9ED0A3-2A06-4830-8065-B76F9BF284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4100" name="Symbol zastępczy numeru slajdu 3">
            <a:extLst>
              <a:ext uri="{FF2B5EF4-FFF2-40B4-BE49-F238E27FC236}">
                <a16:creationId xmlns:a16="http://schemas.microsoft.com/office/drawing/2014/main" id="{5F0C8424-0CAE-4CCE-A50E-6CAFB7B47519}"/>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8521971-A7CF-4909-886B-6EAB2F030693}" type="slidenum">
              <a:rPr lang="pl-PL" altLang="pl-PL"/>
              <a:pPr algn="r" eaLnBrk="1" hangingPunct="1">
                <a:spcBef>
                  <a:spcPct val="0"/>
                </a:spcBef>
              </a:pPr>
              <a:t>15</a:t>
            </a:fld>
            <a:endParaRPr lang="pl-PL" altLang="pl-P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ymbol zastępczy obrazu slajdu 1">
            <a:extLst>
              <a:ext uri="{FF2B5EF4-FFF2-40B4-BE49-F238E27FC236}">
                <a16:creationId xmlns:a16="http://schemas.microsoft.com/office/drawing/2014/main" id="{2FC66D22-F96D-4469-9618-6C633A6818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Symbol zastępczy notatek 2">
            <a:extLst>
              <a:ext uri="{FF2B5EF4-FFF2-40B4-BE49-F238E27FC236}">
                <a16:creationId xmlns:a16="http://schemas.microsoft.com/office/drawing/2014/main" id="{84365DD6-A5F5-413E-A9BC-9433A591F2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l-PL" altLang="pl-PL"/>
          </a:p>
        </p:txBody>
      </p:sp>
      <p:sp>
        <p:nvSpPr>
          <p:cNvPr id="47108" name="Symbol zastępczy numeru slajdu 3">
            <a:extLst>
              <a:ext uri="{FF2B5EF4-FFF2-40B4-BE49-F238E27FC236}">
                <a16:creationId xmlns:a16="http://schemas.microsoft.com/office/drawing/2014/main" id="{AE2E3879-C8A9-4D3F-B629-8276BEC40D53}"/>
              </a:ext>
            </a:extLst>
          </p:cNvPr>
          <p:cNvSpPr txBox="1">
            <a:spLocks noGrp="1"/>
          </p:cNvSpPr>
          <p:nvPr/>
        </p:nvSpPr>
        <p:spPr bwMode="auto">
          <a:xfrm>
            <a:off x="3849688" y="9428163"/>
            <a:ext cx="29464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0" tIns="47780" rIns="95560" bIns="47780"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2BA4CFF2-5663-4F6C-8285-70BE92ED04ED}" type="slidenum">
              <a:rPr lang="pl-PL" altLang="pl-PL" sz="1300"/>
              <a:pPr algn="r">
                <a:spcBef>
                  <a:spcPct val="0"/>
                </a:spcBef>
              </a:pPr>
              <a:t>16</a:t>
            </a:fld>
            <a:endParaRPr lang="pl-PL" altLang="pl-PL"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ymbol zastępczy obrazu slajdu 1">
            <a:extLst>
              <a:ext uri="{FF2B5EF4-FFF2-40B4-BE49-F238E27FC236}">
                <a16:creationId xmlns:a16="http://schemas.microsoft.com/office/drawing/2014/main" id="{7A039B54-A010-45C1-8949-B94DAA6B49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Symbol zastępczy notatek 2">
            <a:extLst>
              <a:ext uri="{FF2B5EF4-FFF2-40B4-BE49-F238E27FC236}">
                <a16:creationId xmlns:a16="http://schemas.microsoft.com/office/drawing/2014/main" id="{E94F187D-0EF1-4A25-A02B-08A3E57DA9F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89092" name="Symbol zastępczy numeru slajdu 3">
            <a:extLst>
              <a:ext uri="{FF2B5EF4-FFF2-40B4-BE49-F238E27FC236}">
                <a16:creationId xmlns:a16="http://schemas.microsoft.com/office/drawing/2014/main" id="{E3E12F46-99E0-445A-83B3-CB4E0B7E8477}"/>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D56155B-8F92-4E13-B2FD-109040501624}" type="slidenum">
              <a:rPr lang="pl-PL" altLang="pl-PL" sz="1200">
                <a:latin typeface="Calibri" panose="020F0502020204030204" pitchFamily="34" charset="0"/>
              </a:rPr>
              <a:pPr algn="r" eaLnBrk="1" hangingPunct="1"/>
              <a:t>17</a:t>
            </a:fld>
            <a:endParaRPr lang="pl-PL" altLang="pl-PL"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ymbol zastępczy obrazu slajdu 1">
            <a:extLst>
              <a:ext uri="{FF2B5EF4-FFF2-40B4-BE49-F238E27FC236}">
                <a16:creationId xmlns:a16="http://schemas.microsoft.com/office/drawing/2014/main" id="{FF0CC89D-5F54-4D46-80B1-4BFF910E11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ymbol zastępczy notatek 2">
            <a:extLst>
              <a:ext uri="{FF2B5EF4-FFF2-40B4-BE49-F238E27FC236}">
                <a16:creationId xmlns:a16="http://schemas.microsoft.com/office/drawing/2014/main" id="{EC700323-B5AF-4D8B-9666-7B04BC5BA3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4100" name="Symbol zastępczy numeru slajdu 3">
            <a:extLst>
              <a:ext uri="{FF2B5EF4-FFF2-40B4-BE49-F238E27FC236}">
                <a16:creationId xmlns:a16="http://schemas.microsoft.com/office/drawing/2014/main" id="{20554526-37FD-47CE-B3D0-62BACCE69516}"/>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61555CDF-3372-4C53-B0FD-899944D92950}" type="slidenum">
              <a:rPr lang="pl-PL" altLang="pl-PL" sz="1200">
                <a:latin typeface="Calibri" panose="020F0502020204030204" pitchFamily="34" charset="0"/>
              </a:rPr>
              <a:pPr algn="r" eaLnBrk="1" hangingPunct="1"/>
              <a:t>18</a:t>
            </a:fld>
            <a:endParaRPr lang="pl-PL" altLang="pl-PL" sz="1200">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ymbol zastępczy obrazu slajdu 1">
            <a:extLst>
              <a:ext uri="{FF2B5EF4-FFF2-40B4-BE49-F238E27FC236}">
                <a16:creationId xmlns:a16="http://schemas.microsoft.com/office/drawing/2014/main" id="{0B860E5D-616A-45FD-8FA7-7FF607B0C0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Symbol zastępczy notatek 2">
            <a:extLst>
              <a:ext uri="{FF2B5EF4-FFF2-40B4-BE49-F238E27FC236}">
                <a16:creationId xmlns:a16="http://schemas.microsoft.com/office/drawing/2014/main" id="{A903741F-8416-4164-9DAB-11F893742E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72708" name="Symbol zastępczy numeru slajdu 3">
            <a:extLst>
              <a:ext uri="{FF2B5EF4-FFF2-40B4-BE49-F238E27FC236}">
                <a16:creationId xmlns:a16="http://schemas.microsoft.com/office/drawing/2014/main" id="{6F8D80FF-3CD8-46D4-BB9D-622699866614}"/>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D308D74F-C41B-4CD2-B708-B2C9B1797757}" type="slidenum">
              <a:rPr lang="pl-PL" altLang="pl-PL" sz="1200">
                <a:latin typeface="Calibri" panose="020F0502020204030204" pitchFamily="34" charset="0"/>
              </a:rPr>
              <a:pPr algn="r" eaLnBrk="1" hangingPunct="1"/>
              <a:t>19</a:t>
            </a:fld>
            <a:endParaRPr lang="pl-PL" altLang="pl-PL" sz="1200">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20</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21</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22</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23</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24</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25</a:t>
            </a:fld>
            <a:endParaRPr lang="pl-PL"/>
          </a:p>
        </p:txBody>
      </p:sp>
    </p:spTree>
    <p:extLst>
      <p:ext uri="{BB962C8B-B14F-4D97-AF65-F5344CB8AC3E}">
        <p14:creationId xmlns:p14="http://schemas.microsoft.com/office/powerpoint/2010/main" val="781542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26</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29</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30</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31</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ymbol zastępczy obrazu slajdu 1">
            <a:extLst>
              <a:ext uri="{FF2B5EF4-FFF2-40B4-BE49-F238E27FC236}">
                <a16:creationId xmlns:a16="http://schemas.microsoft.com/office/drawing/2014/main" id="{584D8315-5826-4BC8-9CA6-06C97DA2EE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Symbol zastępczy notatek 2">
            <a:extLst>
              <a:ext uri="{FF2B5EF4-FFF2-40B4-BE49-F238E27FC236}">
                <a16:creationId xmlns:a16="http://schemas.microsoft.com/office/drawing/2014/main" id="{AC8B3B7E-53C7-4DD1-BC01-004754EE44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57348" name="Symbol zastępczy numeru slajdu 3">
            <a:extLst>
              <a:ext uri="{FF2B5EF4-FFF2-40B4-BE49-F238E27FC236}">
                <a16:creationId xmlns:a16="http://schemas.microsoft.com/office/drawing/2014/main" id="{2ADF9324-5483-4544-AC3A-917D9CDC5A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C0C065F-0620-446C-96DC-CEBF79087367}" type="slidenum">
              <a:rPr lang="pl-PL" altLang="pl-PL" smtClean="0">
                <a:latin typeface="Calibri" panose="020F0502020204030204" pitchFamily="34" charset="0"/>
              </a:rPr>
              <a:pPr/>
              <a:t>32</a:t>
            </a:fld>
            <a:endParaRPr lang="pl-PL" altLang="pl-P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a:p>
        </p:txBody>
      </p:sp>
      <p:sp>
        <p:nvSpPr>
          <p:cNvPr id="4" name="Date Placeholder 3">
            <a:extLst>
              <a:ext uri="{FF2B5EF4-FFF2-40B4-BE49-F238E27FC236}">
                <a16:creationId xmlns:a16="http://schemas.microsoft.com/office/drawing/2014/main" id="{9CB93B51-7C5D-4D97-B30C-B72718E0A782}"/>
              </a:ext>
            </a:extLst>
          </p:cNvPr>
          <p:cNvSpPr>
            <a:spLocks noGrp="1"/>
          </p:cNvSpPr>
          <p:nvPr>
            <p:ph type="dt" sz="half" idx="10"/>
          </p:nvPr>
        </p:nvSpPr>
        <p:spPr/>
        <p:txBody>
          <a:bodyPr/>
          <a:lstStyle>
            <a:lvl1pPr>
              <a:defRPr/>
            </a:lvl1pPr>
          </a:lstStyle>
          <a:p>
            <a:pPr>
              <a:defRPr/>
            </a:pPr>
            <a:fld id="{EC0CF5BD-E8BC-4FCB-9A9A-7A2FFA472658}" type="datetimeFigureOut">
              <a:rPr lang="pl-PL"/>
              <a:pPr>
                <a:defRPr/>
              </a:pPr>
              <a:t>08.06.2021</a:t>
            </a:fld>
            <a:endParaRPr lang="pl-PL"/>
          </a:p>
        </p:txBody>
      </p:sp>
      <p:sp>
        <p:nvSpPr>
          <p:cNvPr id="5" name="Footer Placeholder 4">
            <a:extLst>
              <a:ext uri="{FF2B5EF4-FFF2-40B4-BE49-F238E27FC236}">
                <a16:creationId xmlns:a16="http://schemas.microsoft.com/office/drawing/2014/main" id="{4298EE60-4B33-46BF-8623-50E3C8D43788}"/>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728072FE-95EB-474F-8083-89AAFB8CB0DA}"/>
              </a:ext>
            </a:extLst>
          </p:cNvPr>
          <p:cNvSpPr>
            <a:spLocks noGrp="1"/>
          </p:cNvSpPr>
          <p:nvPr>
            <p:ph type="sldNum" sz="quarter" idx="12"/>
          </p:nvPr>
        </p:nvSpPr>
        <p:spPr/>
        <p:txBody>
          <a:bodyPr/>
          <a:lstStyle>
            <a:lvl1pPr>
              <a:defRPr/>
            </a:lvl1pPr>
          </a:lstStyle>
          <a:p>
            <a:pPr>
              <a:defRPr/>
            </a:pPr>
            <a:fld id="{0715CF80-A8CF-4E0F-B997-5792E0DCFC7E}" type="slidenum">
              <a:rPr lang="pl-PL" altLang="pl-PL"/>
              <a:pPr>
                <a:defRPr/>
              </a:pPr>
              <a:t>‹#›</a:t>
            </a:fld>
            <a:endParaRPr lang="pl-PL" altLang="pl-PL"/>
          </a:p>
        </p:txBody>
      </p:sp>
    </p:spTree>
    <p:extLst>
      <p:ext uri="{BB962C8B-B14F-4D97-AF65-F5344CB8AC3E}">
        <p14:creationId xmlns:p14="http://schemas.microsoft.com/office/powerpoint/2010/main" val="135758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E3B667B3-CD23-40CD-AF8D-3EE317501B02}"/>
              </a:ext>
            </a:extLst>
          </p:cNvPr>
          <p:cNvSpPr>
            <a:spLocks noGrp="1"/>
          </p:cNvSpPr>
          <p:nvPr>
            <p:ph type="dt" sz="half" idx="10"/>
          </p:nvPr>
        </p:nvSpPr>
        <p:spPr/>
        <p:txBody>
          <a:bodyPr/>
          <a:lstStyle>
            <a:lvl1pPr>
              <a:defRPr/>
            </a:lvl1pPr>
          </a:lstStyle>
          <a:p>
            <a:pPr>
              <a:defRPr/>
            </a:pPr>
            <a:fld id="{60190700-0669-4581-B516-B4B84648FB21}" type="datetimeFigureOut">
              <a:rPr lang="pl-PL"/>
              <a:pPr>
                <a:defRPr/>
              </a:pPr>
              <a:t>08.06.2021</a:t>
            </a:fld>
            <a:endParaRPr lang="pl-PL"/>
          </a:p>
        </p:txBody>
      </p:sp>
      <p:sp>
        <p:nvSpPr>
          <p:cNvPr id="5" name="Footer Placeholder 4">
            <a:extLst>
              <a:ext uri="{FF2B5EF4-FFF2-40B4-BE49-F238E27FC236}">
                <a16:creationId xmlns:a16="http://schemas.microsoft.com/office/drawing/2014/main" id="{055C2DA8-6925-40ED-AA75-615AE32017E9}"/>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3AFF2AC1-0400-4C7E-9D2E-DA9AD1CE8FC1}"/>
              </a:ext>
            </a:extLst>
          </p:cNvPr>
          <p:cNvSpPr>
            <a:spLocks noGrp="1"/>
          </p:cNvSpPr>
          <p:nvPr>
            <p:ph type="sldNum" sz="quarter" idx="12"/>
          </p:nvPr>
        </p:nvSpPr>
        <p:spPr/>
        <p:txBody>
          <a:bodyPr/>
          <a:lstStyle>
            <a:lvl1pPr>
              <a:defRPr/>
            </a:lvl1pPr>
          </a:lstStyle>
          <a:p>
            <a:pPr>
              <a:defRPr/>
            </a:pPr>
            <a:fld id="{8869C1B4-6A5F-4514-808A-BE6522E86665}" type="slidenum">
              <a:rPr lang="pl-PL" altLang="pl-PL"/>
              <a:pPr>
                <a:defRPr/>
              </a:pPr>
              <a:t>‹#›</a:t>
            </a:fld>
            <a:endParaRPr lang="pl-PL" altLang="pl-PL"/>
          </a:p>
        </p:txBody>
      </p:sp>
    </p:spTree>
    <p:extLst>
      <p:ext uri="{BB962C8B-B14F-4D97-AF65-F5344CB8AC3E}">
        <p14:creationId xmlns:p14="http://schemas.microsoft.com/office/powerpoint/2010/main" val="401885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l-PL"/>
              <a:t>Kliknij, aby edytować styl</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Date Placeholder 3">
            <a:extLst>
              <a:ext uri="{FF2B5EF4-FFF2-40B4-BE49-F238E27FC236}">
                <a16:creationId xmlns:a16="http://schemas.microsoft.com/office/drawing/2014/main" id="{1E357E79-BE6A-462C-9B94-801826077214}"/>
              </a:ext>
            </a:extLst>
          </p:cNvPr>
          <p:cNvSpPr>
            <a:spLocks noGrp="1"/>
          </p:cNvSpPr>
          <p:nvPr>
            <p:ph type="dt" sz="half" idx="10"/>
          </p:nvPr>
        </p:nvSpPr>
        <p:spPr/>
        <p:txBody>
          <a:bodyPr/>
          <a:lstStyle>
            <a:lvl1pPr>
              <a:defRPr/>
            </a:lvl1pPr>
          </a:lstStyle>
          <a:p>
            <a:pPr>
              <a:defRPr/>
            </a:pPr>
            <a:fld id="{A6F2B33D-4F39-42A4-A2DA-9F63C2A4D61B}" type="datetimeFigureOut">
              <a:rPr lang="pl-PL"/>
              <a:pPr>
                <a:defRPr/>
              </a:pPr>
              <a:t>08.06.2021</a:t>
            </a:fld>
            <a:endParaRPr lang="pl-PL"/>
          </a:p>
        </p:txBody>
      </p:sp>
      <p:sp>
        <p:nvSpPr>
          <p:cNvPr id="5" name="Footer Placeholder 4">
            <a:extLst>
              <a:ext uri="{FF2B5EF4-FFF2-40B4-BE49-F238E27FC236}">
                <a16:creationId xmlns:a16="http://schemas.microsoft.com/office/drawing/2014/main" id="{81310B15-EE78-4BB6-B932-EAD433804228}"/>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1C9C487B-9E92-4C47-9C9E-93C571C3C221}"/>
              </a:ext>
            </a:extLst>
          </p:cNvPr>
          <p:cNvSpPr>
            <a:spLocks noGrp="1"/>
          </p:cNvSpPr>
          <p:nvPr>
            <p:ph type="sldNum" sz="quarter" idx="12"/>
          </p:nvPr>
        </p:nvSpPr>
        <p:spPr/>
        <p:txBody>
          <a:bodyPr/>
          <a:lstStyle>
            <a:lvl1pPr>
              <a:defRPr/>
            </a:lvl1pPr>
          </a:lstStyle>
          <a:p>
            <a:pPr>
              <a:defRPr/>
            </a:pPr>
            <a:fld id="{75140517-44D1-49A7-99F7-11B7351B78BB}" type="slidenum">
              <a:rPr lang="pl-PL" altLang="pl-PL"/>
              <a:pPr>
                <a:defRPr/>
              </a:pPr>
              <a:t>‹#›</a:t>
            </a:fld>
            <a:endParaRPr lang="pl-PL" altLang="pl-PL"/>
          </a:p>
        </p:txBody>
      </p:sp>
    </p:spTree>
    <p:extLst>
      <p:ext uri="{BB962C8B-B14F-4D97-AF65-F5344CB8AC3E}">
        <p14:creationId xmlns:p14="http://schemas.microsoft.com/office/powerpoint/2010/main" val="324004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Date Placeholder 3">
            <a:extLst>
              <a:ext uri="{FF2B5EF4-FFF2-40B4-BE49-F238E27FC236}">
                <a16:creationId xmlns:a16="http://schemas.microsoft.com/office/drawing/2014/main" id="{26EBC50C-1B03-45FA-9255-6613C6365826}"/>
              </a:ext>
            </a:extLst>
          </p:cNvPr>
          <p:cNvSpPr>
            <a:spLocks noGrp="1"/>
          </p:cNvSpPr>
          <p:nvPr>
            <p:ph type="dt" sz="half" idx="10"/>
          </p:nvPr>
        </p:nvSpPr>
        <p:spPr/>
        <p:txBody>
          <a:bodyPr/>
          <a:lstStyle>
            <a:lvl1pPr>
              <a:defRPr/>
            </a:lvl1pPr>
          </a:lstStyle>
          <a:p>
            <a:pPr>
              <a:defRPr/>
            </a:pPr>
            <a:fld id="{37C9C230-0552-4E04-AC6A-46CAAC19D6F9}" type="datetimeFigureOut">
              <a:rPr lang="pl-PL"/>
              <a:pPr>
                <a:defRPr/>
              </a:pPr>
              <a:t>08.06.2021</a:t>
            </a:fld>
            <a:endParaRPr lang="pl-PL"/>
          </a:p>
        </p:txBody>
      </p:sp>
      <p:sp>
        <p:nvSpPr>
          <p:cNvPr id="6" name="Footer Placeholder 4">
            <a:extLst>
              <a:ext uri="{FF2B5EF4-FFF2-40B4-BE49-F238E27FC236}">
                <a16:creationId xmlns:a16="http://schemas.microsoft.com/office/drawing/2014/main" id="{B8D04F6A-399C-4B8E-9EDD-2ADC1EFA32B6}"/>
              </a:ext>
            </a:extLst>
          </p:cNvPr>
          <p:cNvSpPr>
            <a:spLocks noGrp="1"/>
          </p:cNvSpPr>
          <p:nvPr>
            <p:ph type="ftr" sz="quarter" idx="11"/>
          </p:nvPr>
        </p:nvSpPr>
        <p:spPr/>
        <p:txBody>
          <a:bodyPr/>
          <a:lstStyle>
            <a:lvl1pPr>
              <a:defRPr/>
            </a:lvl1pPr>
          </a:lstStyle>
          <a:p>
            <a:pPr>
              <a:defRPr/>
            </a:pPr>
            <a:endParaRPr lang="pl-PL"/>
          </a:p>
        </p:txBody>
      </p:sp>
      <p:sp>
        <p:nvSpPr>
          <p:cNvPr id="7" name="Slide Number Placeholder 5">
            <a:extLst>
              <a:ext uri="{FF2B5EF4-FFF2-40B4-BE49-F238E27FC236}">
                <a16:creationId xmlns:a16="http://schemas.microsoft.com/office/drawing/2014/main" id="{F1DE8E9B-88C5-42F8-B83F-8CB45DE20EC1}"/>
              </a:ext>
            </a:extLst>
          </p:cNvPr>
          <p:cNvSpPr>
            <a:spLocks noGrp="1"/>
          </p:cNvSpPr>
          <p:nvPr>
            <p:ph type="sldNum" sz="quarter" idx="12"/>
          </p:nvPr>
        </p:nvSpPr>
        <p:spPr/>
        <p:txBody>
          <a:bodyPr/>
          <a:lstStyle>
            <a:lvl1pPr>
              <a:defRPr/>
            </a:lvl1pPr>
          </a:lstStyle>
          <a:p>
            <a:pPr>
              <a:defRPr/>
            </a:pPr>
            <a:fld id="{26C79F1F-3178-4553-85ED-19C9AD8CDBAB}" type="slidenum">
              <a:rPr lang="pl-PL" altLang="pl-PL"/>
              <a:pPr>
                <a:defRPr/>
              </a:pPr>
              <a:t>‹#›</a:t>
            </a:fld>
            <a:endParaRPr lang="pl-PL" altLang="pl-PL"/>
          </a:p>
        </p:txBody>
      </p:sp>
    </p:spTree>
    <p:extLst>
      <p:ext uri="{BB962C8B-B14F-4D97-AF65-F5344CB8AC3E}">
        <p14:creationId xmlns:p14="http://schemas.microsoft.com/office/powerpoint/2010/main" val="342189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l-PL"/>
              <a:t>Kliknij, aby edytować styl</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7" name="Date Placeholder 3">
            <a:extLst>
              <a:ext uri="{FF2B5EF4-FFF2-40B4-BE49-F238E27FC236}">
                <a16:creationId xmlns:a16="http://schemas.microsoft.com/office/drawing/2014/main" id="{0B0249F5-2A15-456F-9777-A2B1B454B663}"/>
              </a:ext>
            </a:extLst>
          </p:cNvPr>
          <p:cNvSpPr>
            <a:spLocks noGrp="1"/>
          </p:cNvSpPr>
          <p:nvPr>
            <p:ph type="dt" sz="half" idx="10"/>
          </p:nvPr>
        </p:nvSpPr>
        <p:spPr/>
        <p:txBody>
          <a:bodyPr/>
          <a:lstStyle>
            <a:lvl1pPr>
              <a:defRPr/>
            </a:lvl1pPr>
          </a:lstStyle>
          <a:p>
            <a:pPr>
              <a:defRPr/>
            </a:pPr>
            <a:fld id="{84236975-FF3D-49CB-9441-5BE1A4A7F805}" type="datetimeFigureOut">
              <a:rPr lang="pl-PL"/>
              <a:pPr>
                <a:defRPr/>
              </a:pPr>
              <a:t>08.06.2021</a:t>
            </a:fld>
            <a:endParaRPr lang="pl-PL"/>
          </a:p>
        </p:txBody>
      </p:sp>
      <p:sp>
        <p:nvSpPr>
          <p:cNvPr id="8" name="Footer Placeholder 4">
            <a:extLst>
              <a:ext uri="{FF2B5EF4-FFF2-40B4-BE49-F238E27FC236}">
                <a16:creationId xmlns:a16="http://schemas.microsoft.com/office/drawing/2014/main" id="{ED2277BE-AECF-4192-B42E-33C022CDDD88}"/>
              </a:ext>
            </a:extLst>
          </p:cNvPr>
          <p:cNvSpPr>
            <a:spLocks noGrp="1"/>
          </p:cNvSpPr>
          <p:nvPr>
            <p:ph type="ftr" sz="quarter" idx="11"/>
          </p:nvPr>
        </p:nvSpPr>
        <p:spPr/>
        <p:txBody>
          <a:bodyPr/>
          <a:lstStyle>
            <a:lvl1pPr>
              <a:defRPr/>
            </a:lvl1pPr>
          </a:lstStyle>
          <a:p>
            <a:pPr>
              <a:defRPr/>
            </a:pPr>
            <a:endParaRPr lang="pl-PL"/>
          </a:p>
        </p:txBody>
      </p:sp>
      <p:sp>
        <p:nvSpPr>
          <p:cNvPr id="9" name="Slide Number Placeholder 5">
            <a:extLst>
              <a:ext uri="{FF2B5EF4-FFF2-40B4-BE49-F238E27FC236}">
                <a16:creationId xmlns:a16="http://schemas.microsoft.com/office/drawing/2014/main" id="{FE416E4D-6D41-43CB-B813-B39A3E5708B4}"/>
              </a:ext>
            </a:extLst>
          </p:cNvPr>
          <p:cNvSpPr>
            <a:spLocks noGrp="1"/>
          </p:cNvSpPr>
          <p:nvPr>
            <p:ph type="sldNum" sz="quarter" idx="12"/>
          </p:nvPr>
        </p:nvSpPr>
        <p:spPr/>
        <p:txBody>
          <a:bodyPr/>
          <a:lstStyle>
            <a:lvl1pPr>
              <a:defRPr/>
            </a:lvl1pPr>
          </a:lstStyle>
          <a:p>
            <a:pPr>
              <a:defRPr/>
            </a:pPr>
            <a:fld id="{5CCD197B-D6F4-4C2C-B43F-CE3B9872AD8C}" type="slidenum">
              <a:rPr lang="pl-PL" altLang="pl-PL"/>
              <a:pPr>
                <a:defRPr/>
              </a:pPr>
              <a:t>‹#›</a:t>
            </a:fld>
            <a:endParaRPr lang="pl-PL" altLang="pl-PL"/>
          </a:p>
        </p:txBody>
      </p:sp>
    </p:spTree>
    <p:extLst>
      <p:ext uri="{BB962C8B-B14F-4D97-AF65-F5344CB8AC3E}">
        <p14:creationId xmlns:p14="http://schemas.microsoft.com/office/powerpoint/2010/main" val="4282737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Date Placeholder 3">
            <a:extLst>
              <a:ext uri="{FF2B5EF4-FFF2-40B4-BE49-F238E27FC236}">
                <a16:creationId xmlns:a16="http://schemas.microsoft.com/office/drawing/2014/main" id="{DC01BE8F-FF56-4BDF-9343-5F18923B473B}"/>
              </a:ext>
            </a:extLst>
          </p:cNvPr>
          <p:cNvSpPr>
            <a:spLocks noGrp="1"/>
          </p:cNvSpPr>
          <p:nvPr>
            <p:ph type="dt" sz="half" idx="10"/>
          </p:nvPr>
        </p:nvSpPr>
        <p:spPr/>
        <p:txBody>
          <a:bodyPr/>
          <a:lstStyle>
            <a:lvl1pPr>
              <a:defRPr/>
            </a:lvl1pPr>
          </a:lstStyle>
          <a:p>
            <a:pPr>
              <a:defRPr/>
            </a:pPr>
            <a:fld id="{DD0242E3-5F30-4065-88AF-D90ED73EDC8F}" type="datetimeFigureOut">
              <a:rPr lang="pl-PL"/>
              <a:pPr>
                <a:defRPr/>
              </a:pPr>
              <a:t>08.06.2021</a:t>
            </a:fld>
            <a:endParaRPr lang="pl-PL"/>
          </a:p>
        </p:txBody>
      </p:sp>
      <p:sp>
        <p:nvSpPr>
          <p:cNvPr id="4" name="Footer Placeholder 4">
            <a:extLst>
              <a:ext uri="{FF2B5EF4-FFF2-40B4-BE49-F238E27FC236}">
                <a16:creationId xmlns:a16="http://schemas.microsoft.com/office/drawing/2014/main" id="{F393DAB5-61EC-4929-BD6F-CC77E2B23661}"/>
              </a:ext>
            </a:extLst>
          </p:cNvPr>
          <p:cNvSpPr>
            <a:spLocks noGrp="1"/>
          </p:cNvSpPr>
          <p:nvPr>
            <p:ph type="ftr" sz="quarter" idx="11"/>
          </p:nvPr>
        </p:nvSpPr>
        <p:spPr/>
        <p:txBody>
          <a:bodyPr/>
          <a:lstStyle>
            <a:lvl1pPr>
              <a:defRPr/>
            </a:lvl1pPr>
          </a:lstStyle>
          <a:p>
            <a:pPr>
              <a:defRPr/>
            </a:pPr>
            <a:endParaRPr lang="pl-PL"/>
          </a:p>
        </p:txBody>
      </p:sp>
      <p:sp>
        <p:nvSpPr>
          <p:cNvPr id="5" name="Slide Number Placeholder 5">
            <a:extLst>
              <a:ext uri="{FF2B5EF4-FFF2-40B4-BE49-F238E27FC236}">
                <a16:creationId xmlns:a16="http://schemas.microsoft.com/office/drawing/2014/main" id="{11E7C8A3-7B4F-4830-9F6D-35DBE8360EDC}"/>
              </a:ext>
            </a:extLst>
          </p:cNvPr>
          <p:cNvSpPr>
            <a:spLocks noGrp="1"/>
          </p:cNvSpPr>
          <p:nvPr>
            <p:ph type="sldNum" sz="quarter" idx="12"/>
          </p:nvPr>
        </p:nvSpPr>
        <p:spPr/>
        <p:txBody>
          <a:bodyPr/>
          <a:lstStyle>
            <a:lvl1pPr>
              <a:defRPr/>
            </a:lvl1pPr>
          </a:lstStyle>
          <a:p>
            <a:pPr>
              <a:defRPr/>
            </a:pPr>
            <a:fld id="{0C6527D3-38B5-454D-A3DC-BDEE0FFEDBC0}" type="slidenum">
              <a:rPr lang="pl-PL" altLang="pl-PL"/>
              <a:pPr>
                <a:defRPr/>
              </a:pPr>
              <a:t>‹#›</a:t>
            </a:fld>
            <a:endParaRPr lang="pl-PL" altLang="pl-PL"/>
          </a:p>
        </p:txBody>
      </p:sp>
    </p:spTree>
    <p:extLst>
      <p:ext uri="{BB962C8B-B14F-4D97-AF65-F5344CB8AC3E}">
        <p14:creationId xmlns:p14="http://schemas.microsoft.com/office/powerpoint/2010/main" val="2555759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D0FE124-224B-452C-B2F5-90A0673455D5}"/>
              </a:ext>
            </a:extLst>
          </p:cNvPr>
          <p:cNvSpPr>
            <a:spLocks noGrp="1"/>
          </p:cNvSpPr>
          <p:nvPr>
            <p:ph type="dt" sz="half" idx="10"/>
          </p:nvPr>
        </p:nvSpPr>
        <p:spPr/>
        <p:txBody>
          <a:bodyPr/>
          <a:lstStyle>
            <a:lvl1pPr>
              <a:defRPr/>
            </a:lvl1pPr>
          </a:lstStyle>
          <a:p>
            <a:pPr>
              <a:defRPr/>
            </a:pPr>
            <a:fld id="{550371D1-FECE-430A-920F-D6EE782F0E4A}" type="datetimeFigureOut">
              <a:rPr lang="pl-PL"/>
              <a:pPr>
                <a:defRPr/>
              </a:pPr>
              <a:t>08.06.2021</a:t>
            </a:fld>
            <a:endParaRPr lang="pl-PL"/>
          </a:p>
        </p:txBody>
      </p:sp>
      <p:sp>
        <p:nvSpPr>
          <p:cNvPr id="3" name="Footer Placeholder 4">
            <a:extLst>
              <a:ext uri="{FF2B5EF4-FFF2-40B4-BE49-F238E27FC236}">
                <a16:creationId xmlns:a16="http://schemas.microsoft.com/office/drawing/2014/main" id="{43E32C93-D534-4FCD-A749-B6739050EB28}"/>
              </a:ext>
            </a:extLst>
          </p:cNvPr>
          <p:cNvSpPr>
            <a:spLocks noGrp="1"/>
          </p:cNvSpPr>
          <p:nvPr>
            <p:ph type="ftr" sz="quarter" idx="11"/>
          </p:nvPr>
        </p:nvSpPr>
        <p:spPr/>
        <p:txBody>
          <a:bodyPr/>
          <a:lstStyle>
            <a:lvl1pPr>
              <a:defRPr/>
            </a:lvl1pPr>
          </a:lstStyle>
          <a:p>
            <a:pPr>
              <a:defRPr/>
            </a:pPr>
            <a:endParaRPr lang="pl-PL"/>
          </a:p>
        </p:txBody>
      </p:sp>
      <p:sp>
        <p:nvSpPr>
          <p:cNvPr id="4" name="Slide Number Placeholder 5">
            <a:extLst>
              <a:ext uri="{FF2B5EF4-FFF2-40B4-BE49-F238E27FC236}">
                <a16:creationId xmlns:a16="http://schemas.microsoft.com/office/drawing/2014/main" id="{1582E24C-0F1F-4948-9EB4-F8841BA0CD16}"/>
              </a:ext>
            </a:extLst>
          </p:cNvPr>
          <p:cNvSpPr>
            <a:spLocks noGrp="1"/>
          </p:cNvSpPr>
          <p:nvPr>
            <p:ph type="sldNum" sz="quarter" idx="12"/>
          </p:nvPr>
        </p:nvSpPr>
        <p:spPr/>
        <p:txBody>
          <a:bodyPr/>
          <a:lstStyle>
            <a:lvl1pPr>
              <a:defRPr/>
            </a:lvl1pPr>
          </a:lstStyle>
          <a:p>
            <a:pPr>
              <a:defRPr/>
            </a:pPr>
            <a:fld id="{91FC2464-BF0E-414B-940F-0B4971F00F52}" type="slidenum">
              <a:rPr lang="pl-PL" altLang="pl-PL"/>
              <a:pPr>
                <a:defRPr/>
              </a:pPr>
              <a:t>‹#›</a:t>
            </a:fld>
            <a:endParaRPr lang="pl-PL" altLang="pl-PL"/>
          </a:p>
        </p:txBody>
      </p:sp>
    </p:spTree>
    <p:extLst>
      <p:ext uri="{BB962C8B-B14F-4D97-AF65-F5344CB8AC3E}">
        <p14:creationId xmlns:p14="http://schemas.microsoft.com/office/powerpoint/2010/main" val="121317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3">
            <a:extLst>
              <a:ext uri="{FF2B5EF4-FFF2-40B4-BE49-F238E27FC236}">
                <a16:creationId xmlns:a16="http://schemas.microsoft.com/office/drawing/2014/main" id="{2527F9EA-AF29-4D95-9836-6EB61FF8F905}"/>
              </a:ext>
            </a:extLst>
          </p:cNvPr>
          <p:cNvSpPr>
            <a:spLocks noGrp="1"/>
          </p:cNvSpPr>
          <p:nvPr>
            <p:ph type="dt" sz="half" idx="10"/>
          </p:nvPr>
        </p:nvSpPr>
        <p:spPr/>
        <p:txBody>
          <a:bodyPr/>
          <a:lstStyle>
            <a:lvl1pPr>
              <a:defRPr/>
            </a:lvl1pPr>
          </a:lstStyle>
          <a:p>
            <a:pPr>
              <a:defRPr/>
            </a:pPr>
            <a:fld id="{86143F21-20A0-4728-A172-9A1F446FD035}" type="datetimeFigureOut">
              <a:rPr lang="pl-PL"/>
              <a:pPr>
                <a:defRPr/>
              </a:pPr>
              <a:t>08.06.2021</a:t>
            </a:fld>
            <a:endParaRPr lang="pl-PL"/>
          </a:p>
        </p:txBody>
      </p:sp>
      <p:sp>
        <p:nvSpPr>
          <p:cNvPr id="6" name="Footer Placeholder 4">
            <a:extLst>
              <a:ext uri="{FF2B5EF4-FFF2-40B4-BE49-F238E27FC236}">
                <a16:creationId xmlns:a16="http://schemas.microsoft.com/office/drawing/2014/main" id="{40E65988-2BA4-4F6D-BB4D-AB54E2ECA7F6}"/>
              </a:ext>
            </a:extLst>
          </p:cNvPr>
          <p:cNvSpPr>
            <a:spLocks noGrp="1"/>
          </p:cNvSpPr>
          <p:nvPr>
            <p:ph type="ftr" sz="quarter" idx="11"/>
          </p:nvPr>
        </p:nvSpPr>
        <p:spPr/>
        <p:txBody>
          <a:bodyPr/>
          <a:lstStyle>
            <a:lvl1pPr>
              <a:defRPr/>
            </a:lvl1pPr>
          </a:lstStyle>
          <a:p>
            <a:pPr>
              <a:defRPr/>
            </a:pPr>
            <a:endParaRPr lang="pl-PL"/>
          </a:p>
        </p:txBody>
      </p:sp>
      <p:sp>
        <p:nvSpPr>
          <p:cNvPr id="7" name="Slide Number Placeholder 5">
            <a:extLst>
              <a:ext uri="{FF2B5EF4-FFF2-40B4-BE49-F238E27FC236}">
                <a16:creationId xmlns:a16="http://schemas.microsoft.com/office/drawing/2014/main" id="{80A6209B-F287-43B1-B845-0AD091D174BB}"/>
              </a:ext>
            </a:extLst>
          </p:cNvPr>
          <p:cNvSpPr>
            <a:spLocks noGrp="1"/>
          </p:cNvSpPr>
          <p:nvPr>
            <p:ph type="sldNum" sz="quarter" idx="12"/>
          </p:nvPr>
        </p:nvSpPr>
        <p:spPr/>
        <p:txBody>
          <a:bodyPr/>
          <a:lstStyle>
            <a:lvl1pPr>
              <a:defRPr/>
            </a:lvl1pPr>
          </a:lstStyle>
          <a:p>
            <a:pPr>
              <a:defRPr/>
            </a:pPr>
            <a:fld id="{131A622E-A258-4FA9-AD11-75067A583202}" type="slidenum">
              <a:rPr lang="pl-PL" altLang="pl-PL"/>
              <a:pPr>
                <a:defRPr/>
              </a:pPr>
              <a:t>‹#›</a:t>
            </a:fld>
            <a:endParaRPr lang="pl-PL" altLang="pl-PL"/>
          </a:p>
        </p:txBody>
      </p:sp>
    </p:spTree>
    <p:extLst>
      <p:ext uri="{BB962C8B-B14F-4D97-AF65-F5344CB8AC3E}">
        <p14:creationId xmlns:p14="http://schemas.microsoft.com/office/powerpoint/2010/main" val="2731887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en-US"/>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Kliknij ikonę, aby dodać obraz</a:t>
            </a:r>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3">
            <a:extLst>
              <a:ext uri="{FF2B5EF4-FFF2-40B4-BE49-F238E27FC236}">
                <a16:creationId xmlns:a16="http://schemas.microsoft.com/office/drawing/2014/main" id="{32F97D46-3447-4C2D-818F-B9054954F0DC}"/>
              </a:ext>
            </a:extLst>
          </p:cNvPr>
          <p:cNvSpPr>
            <a:spLocks noGrp="1"/>
          </p:cNvSpPr>
          <p:nvPr>
            <p:ph type="dt" sz="half" idx="10"/>
          </p:nvPr>
        </p:nvSpPr>
        <p:spPr/>
        <p:txBody>
          <a:bodyPr/>
          <a:lstStyle>
            <a:lvl1pPr>
              <a:defRPr/>
            </a:lvl1pPr>
          </a:lstStyle>
          <a:p>
            <a:pPr>
              <a:defRPr/>
            </a:pPr>
            <a:fld id="{6315D3DC-F80E-41E2-AB7D-A19D1CBEE10A}" type="datetimeFigureOut">
              <a:rPr lang="pl-PL"/>
              <a:pPr>
                <a:defRPr/>
              </a:pPr>
              <a:t>08.06.2021</a:t>
            </a:fld>
            <a:endParaRPr lang="pl-PL"/>
          </a:p>
        </p:txBody>
      </p:sp>
      <p:sp>
        <p:nvSpPr>
          <p:cNvPr id="6" name="Footer Placeholder 4">
            <a:extLst>
              <a:ext uri="{FF2B5EF4-FFF2-40B4-BE49-F238E27FC236}">
                <a16:creationId xmlns:a16="http://schemas.microsoft.com/office/drawing/2014/main" id="{74409C6A-31A0-43C3-89E6-5EBDB3D6D70B}"/>
              </a:ext>
            </a:extLst>
          </p:cNvPr>
          <p:cNvSpPr>
            <a:spLocks noGrp="1"/>
          </p:cNvSpPr>
          <p:nvPr>
            <p:ph type="ftr" sz="quarter" idx="11"/>
          </p:nvPr>
        </p:nvSpPr>
        <p:spPr/>
        <p:txBody>
          <a:bodyPr/>
          <a:lstStyle>
            <a:lvl1pPr>
              <a:defRPr/>
            </a:lvl1pPr>
          </a:lstStyle>
          <a:p>
            <a:pPr>
              <a:defRPr/>
            </a:pPr>
            <a:endParaRPr lang="pl-PL"/>
          </a:p>
        </p:txBody>
      </p:sp>
      <p:sp>
        <p:nvSpPr>
          <p:cNvPr id="7" name="Slide Number Placeholder 5">
            <a:extLst>
              <a:ext uri="{FF2B5EF4-FFF2-40B4-BE49-F238E27FC236}">
                <a16:creationId xmlns:a16="http://schemas.microsoft.com/office/drawing/2014/main" id="{E6D5D6B0-6530-4630-B59A-0BDAED7342CC}"/>
              </a:ext>
            </a:extLst>
          </p:cNvPr>
          <p:cNvSpPr>
            <a:spLocks noGrp="1"/>
          </p:cNvSpPr>
          <p:nvPr>
            <p:ph type="sldNum" sz="quarter" idx="12"/>
          </p:nvPr>
        </p:nvSpPr>
        <p:spPr/>
        <p:txBody>
          <a:bodyPr/>
          <a:lstStyle>
            <a:lvl1pPr>
              <a:defRPr/>
            </a:lvl1pPr>
          </a:lstStyle>
          <a:p>
            <a:pPr>
              <a:defRPr/>
            </a:pPr>
            <a:fld id="{CA14E50F-C48A-4759-8E05-04147A5AD417}" type="slidenum">
              <a:rPr lang="pl-PL" altLang="pl-PL"/>
              <a:pPr>
                <a:defRPr/>
              </a:pPr>
              <a:t>‹#›</a:t>
            </a:fld>
            <a:endParaRPr lang="pl-PL" altLang="pl-PL"/>
          </a:p>
        </p:txBody>
      </p:sp>
    </p:spTree>
    <p:extLst>
      <p:ext uri="{BB962C8B-B14F-4D97-AF65-F5344CB8AC3E}">
        <p14:creationId xmlns:p14="http://schemas.microsoft.com/office/powerpoint/2010/main" val="3942839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6252431D-6642-491F-80F3-E58462B616F8}"/>
              </a:ext>
            </a:extLst>
          </p:cNvPr>
          <p:cNvSpPr>
            <a:spLocks noGrp="1"/>
          </p:cNvSpPr>
          <p:nvPr>
            <p:ph type="dt" sz="half" idx="10"/>
          </p:nvPr>
        </p:nvSpPr>
        <p:spPr/>
        <p:txBody>
          <a:bodyPr/>
          <a:lstStyle>
            <a:lvl1pPr>
              <a:defRPr/>
            </a:lvl1pPr>
          </a:lstStyle>
          <a:p>
            <a:pPr>
              <a:defRPr/>
            </a:pPr>
            <a:fld id="{ACCB4D0B-FC48-446F-A5BA-35105E32A13B}" type="datetimeFigureOut">
              <a:rPr lang="pl-PL"/>
              <a:pPr>
                <a:defRPr/>
              </a:pPr>
              <a:t>08.06.2021</a:t>
            </a:fld>
            <a:endParaRPr lang="pl-PL"/>
          </a:p>
        </p:txBody>
      </p:sp>
      <p:sp>
        <p:nvSpPr>
          <p:cNvPr id="5" name="Footer Placeholder 4">
            <a:extLst>
              <a:ext uri="{FF2B5EF4-FFF2-40B4-BE49-F238E27FC236}">
                <a16:creationId xmlns:a16="http://schemas.microsoft.com/office/drawing/2014/main" id="{6F5E1318-A6A5-4348-935E-088DA248FADB}"/>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B7886A68-3A24-437D-B173-F3B4F8CBBFC6}"/>
              </a:ext>
            </a:extLst>
          </p:cNvPr>
          <p:cNvSpPr>
            <a:spLocks noGrp="1"/>
          </p:cNvSpPr>
          <p:nvPr>
            <p:ph type="sldNum" sz="quarter" idx="12"/>
          </p:nvPr>
        </p:nvSpPr>
        <p:spPr/>
        <p:txBody>
          <a:bodyPr/>
          <a:lstStyle>
            <a:lvl1pPr>
              <a:defRPr/>
            </a:lvl1pPr>
          </a:lstStyle>
          <a:p>
            <a:pPr>
              <a:defRPr/>
            </a:pPr>
            <a:fld id="{45207713-8B1B-487C-B1BC-CFBB5C7CB84F}" type="slidenum">
              <a:rPr lang="pl-PL" altLang="pl-PL"/>
              <a:pPr>
                <a:defRPr/>
              </a:pPr>
              <a:t>‹#›</a:t>
            </a:fld>
            <a:endParaRPr lang="pl-PL" altLang="pl-PL"/>
          </a:p>
        </p:txBody>
      </p:sp>
    </p:spTree>
    <p:extLst>
      <p:ext uri="{BB962C8B-B14F-4D97-AF65-F5344CB8AC3E}">
        <p14:creationId xmlns:p14="http://schemas.microsoft.com/office/powerpoint/2010/main" val="800638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l-PL"/>
              <a:t>Kliknij, aby edytować styl</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05AD61C6-5D0C-4B6D-AAD2-74E54E25ECAD}"/>
              </a:ext>
            </a:extLst>
          </p:cNvPr>
          <p:cNvSpPr>
            <a:spLocks noGrp="1"/>
          </p:cNvSpPr>
          <p:nvPr>
            <p:ph type="dt" sz="half" idx="10"/>
          </p:nvPr>
        </p:nvSpPr>
        <p:spPr/>
        <p:txBody>
          <a:bodyPr/>
          <a:lstStyle>
            <a:lvl1pPr>
              <a:defRPr/>
            </a:lvl1pPr>
          </a:lstStyle>
          <a:p>
            <a:pPr>
              <a:defRPr/>
            </a:pPr>
            <a:fld id="{10B0EE94-BA76-4DFD-AE4F-6F970274231D}" type="datetimeFigureOut">
              <a:rPr lang="pl-PL"/>
              <a:pPr>
                <a:defRPr/>
              </a:pPr>
              <a:t>08.06.2021</a:t>
            </a:fld>
            <a:endParaRPr lang="pl-PL"/>
          </a:p>
        </p:txBody>
      </p:sp>
      <p:sp>
        <p:nvSpPr>
          <p:cNvPr id="5" name="Footer Placeholder 4">
            <a:extLst>
              <a:ext uri="{FF2B5EF4-FFF2-40B4-BE49-F238E27FC236}">
                <a16:creationId xmlns:a16="http://schemas.microsoft.com/office/drawing/2014/main" id="{973A750B-2776-4D6F-B1E4-37D9188597CA}"/>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564CED3A-4E37-44BB-9E10-B9E755306E06}"/>
              </a:ext>
            </a:extLst>
          </p:cNvPr>
          <p:cNvSpPr>
            <a:spLocks noGrp="1"/>
          </p:cNvSpPr>
          <p:nvPr>
            <p:ph type="sldNum" sz="quarter" idx="12"/>
          </p:nvPr>
        </p:nvSpPr>
        <p:spPr/>
        <p:txBody>
          <a:bodyPr/>
          <a:lstStyle>
            <a:lvl1pPr>
              <a:defRPr/>
            </a:lvl1pPr>
          </a:lstStyle>
          <a:p>
            <a:pPr>
              <a:defRPr/>
            </a:pPr>
            <a:fld id="{1D1AF473-1C25-4842-94EE-19A8AA12455F}" type="slidenum">
              <a:rPr lang="pl-PL" altLang="pl-PL"/>
              <a:pPr>
                <a:defRPr/>
              </a:pPr>
              <a:t>‹#›</a:t>
            </a:fld>
            <a:endParaRPr lang="pl-PL" altLang="pl-PL"/>
          </a:p>
        </p:txBody>
      </p:sp>
    </p:spTree>
    <p:extLst>
      <p:ext uri="{BB962C8B-B14F-4D97-AF65-F5344CB8AC3E}">
        <p14:creationId xmlns:p14="http://schemas.microsoft.com/office/powerpoint/2010/main" val="1713368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7752A69-8219-439F-8717-A7FB557FA140}"/>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pl-PL"/>
              <a:t>Kliknij, aby edytować styl</a:t>
            </a:r>
            <a:endParaRPr lang="en-US" altLang="pl-PL"/>
          </a:p>
        </p:txBody>
      </p:sp>
      <p:sp>
        <p:nvSpPr>
          <p:cNvPr id="1027" name="Text Placeholder 2">
            <a:extLst>
              <a:ext uri="{FF2B5EF4-FFF2-40B4-BE49-F238E27FC236}">
                <a16:creationId xmlns:a16="http://schemas.microsoft.com/office/drawing/2014/main" id="{EC34575A-43F6-41F9-A8B4-E986127193C1}"/>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endParaRPr lang="en-US" altLang="pl-PL"/>
          </a:p>
        </p:txBody>
      </p:sp>
      <p:sp>
        <p:nvSpPr>
          <p:cNvPr id="4" name="Date Placeholder 3">
            <a:extLst>
              <a:ext uri="{FF2B5EF4-FFF2-40B4-BE49-F238E27FC236}">
                <a16:creationId xmlns:a16="http://schemas.microsoft.com/office/drawing/2014/main" id="{86D57D0C-D630-4002-A8C1-69AECC5582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70199AA-7122-4869-A72A-5CA2F337C5D0}" type="datetimeFigureOut">
              <a:rPr lang="pl-PL"/>
              <a:pPr>
                <a:defRPr/>
              </a:pPr>
              <a:t>08.06.2021</a:t>
            </a:fld>
            <a:endParaRPr lang="pl-PL"/>
          </a:p>
        </p:txBody>
      </p:sp>
      <p:sp>
        <p:nvSpPr>
          <p:cNvPr id="5" name="Footer Placeholder 4">
            <a:extLst>
              <a:ext uri="{FF2B5EF4-FFF2-40B4-BE49-F238E27FC236}">
                <a16:creationId xmlns:a16="http://schemas.microsoft.com/office/drawing/2014/main" id="{072EA7D1-5CDA-4B99-A180-C333B23139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pl-PL"/>
          </a:p>
        </p:txBody>
      </p:sp>
      <p:sp>
        <p:nvSpPr>
          <p:cNvPr id="6" name="Slide Number Placeholder 5">
            <a:extLst>
              <a:ext uri="{FF2B5EF4-FFF2-40B4-BE49-F238E27FC236}">
                <a16:creationId xmlns:a16="http://schemas.microsoft.com/office/drawing/2014/main" id="{08EC909D-EBA5-4C03-B61A-B9B07AD0B472}"/>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ACC96ACA-B22B-4969-A239-34629814024A}" type="slidenum">
              <a:rPr lang="pl-PL" altLang="pl-PL"/>
              <a:pPr>
                <a:defRPr/>
              </a:pPr>
              <a:t>‹#›</a:t>
            </a:fld>
            <a:endParaRPr lang="pl-PL" altLang="pl-P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7.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5.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image" Target="../media/image5.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chart" Target="../charts/chart8.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5.pn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image" Target="../media/image21.jpg"/><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jpeg"/><Relationship Id="rId7" Type="http://schemas.openxmlformats.org/officeDocument/2006/relationships/diagramQuickStyle" Target="../diagrams/quickStyle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5.png"/><Relationship Id="rId4" Type="http://schemas.openxmlformats.org/officeDocument/2006/relationships/image" Target="../media/image1.jpeg"/><Relationship Id="rId9" Type="http://schemas.microsoft.com/office/2007/relationships/diagramDrawing" Target="../diagrams/drawing1.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chart" Target="../charts/chart1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7.jpeg"/><Relationship Id="rId7" Type="http://schemas.openxmlformats.org/officeDocument/2006/relationships/diagramQuickStyle" Target="../diagrams/quickStyle2.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5.png"/><Relationship Id="rId4" Type="http://schemas.openxmlformats.org/officeDocument/2006/relationships/image" Target="../media/image1.jpeg"/><Relationship Id="rId9" Type="http://schemas.microsoft.com/office/2007/relationships/diagramDrawing" Target="../diagrams/drawing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3"/>
          <a:stretch>
            <a:fillRect/>
          </a:stretch>
        </p:blipFill>
        <p:spPr>
          <a:xfrm>
            <a:off x="0" y="0"/>
            <a:ext cx="12192000" cy="614538"/>
          </a:xfrm>
          <a:prstGeom prst="rect">
            <a:avLst/>
          </a:prstGeom>
        </p:spPr>
      </p:pic>
      <p:sp>
        <p:nvSpPr>
          <p:cNvPr id="13" name="pole tekstowe 12">
            <a:extLst>
              <a:ext uri="{FF2B5EF4-FFF2-40B4-BE49-F238E27FC236}">
                <a16:creationId xmlns:a16="http://schemas.microsoft.com/office/drawing/2014/main" id="{5D41D57A-FAC1-4D49-94D5-7262229AF6A7}"/>
              </a:ext>
            </a:extLst>
          </p:cNvPr>
          <p:cNvSpPr txBox="1"/>
          <p:nvPr/>
        </p:nvSpPr>
        <p:spPr>
          <a:xfrm>
            <a:off x="436069" y="983556"/>
            <a:ext cx="11319862" cy="830997"/>
          </a:xfrm>
          <a:prstGeom prst="rect">
            <a:avLst/>
          </a:prstGeom>
          <a:noFill/>
        </p:spPr>
        <p:txBody>
          <a:bodyPr wrap="square" rtlCol="0">
            <a:spAutoFit/>
          </a:bodyPr>
          <a:lstStyle/>
          <a:p>
            <a:pPr algn="ctr"/>
            <a:r>
              <a:rPr lang="pl-PL" sz="2400" b="1" dirty="0">
                <a:solidFill>
                  <a:srgbClr val="005BA3"/>
                </a:solidFill>
                <a:latin typeface="Roboto" panose="02000000000000000000" pitchFamily="2" charset="0"/>
                <a:ea typeface="Roboto" panose="02000000000000000000" pitchFamily="2" charset="0"/>
                <a:cs typeface="Times New Roman" panose="02020603050405020304" pitchFamily="18" charset="0"/>
              </a:rPr>
              <a:t>Konsultacje społeczne drugiej aktualizacji</a:t>
            </a:r>
          </a:p>
          <a:p>
            <a:pPr algn="ctr"/>
            <a:r>
              <a:rPr lang="pl-PL" sz="2400" b="1" dirty="0">
                <a:solidFill>
                  <a:srgbClr val="005BA3"/>
                </a:solidFill>
                <a:latin typeface="Roboto" panose="02000000000000000000" pitchFamily="2" charset="0"/>
                <a:ea typeface="Roboto" panose="02000000000000000000" pitchFamily="2" charset="0"/>
                <a:cs typeface="Times New Roman" panose="02020603050405020304" pitchFamily="18" charset="0"/>
              </a:rPr>
              <a:t>Planów gospodarowania wodami – </a:t>
            </a:r>
            <a:r>
              <a:rPr lang="pl-PL" sz="2400" b="1" dirty="0" err="1">
                <a:solidFill>
                  <a:srgbClr val="005BA3"/>
                </a:solidFill>
                <a:latin typeface="Roboto" panose="02000000000000000000" pitchFamily="2" charset="0"/>
                <a:ea typeface="Roboto" panose="02000000000000000000" pitchFamily="2" charset="0"/>
                <a:cs typeface="Times New Roman" panose="02020603050405020304" pitchFamily="18" charset="0"/>
              </a:rPr>
              <a:t>IIaPGW</a:t>
            </a:r>
            <a:endParaRPr lang="pl-PL" sz="2400" b="1" dirty="0">
              <a:solidFill>
                <a:srgbClr val="005BA3"/>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Obraz 2" descr="Obraz zawierający tekst, przyroda, góry&#10;&#10;Opis wygenerowany automatycznie">
            <a:extLst>
              <a:ext uri="{FF2B5EF4-FFF2-40B4-BE49-F238E27FC236}">
                <a16:creationId xmlns:a16="http://schemas.microsoft.com/office/drawing/2014/main" id="{DC8F084A-AE67-4F2B-BD9C-1FA02593E9C7}"/>
              </a:ext>
            </a:extLst>
          </p:cNvPr>
          <p:cNvPicPr>
            <a:picLocks noChangeAspect="1"/>
          </p:cNvPicPr>
          <p:nvPr/>
        </p:nvPicPr>
        <p:blipFill>
          <a:blip r:embed="rId4"/>
          <a:stretch>
            <a:fillRect/>
          </a:stretch>
        </p:blipFill>
        <p:spPr>
          <a:xfrm>
            <a:off x="-57303" y="4076700"/>
            <a:ext cx="12192000" cy="2781300"/>
          </a:xfrm>
          <a:prstGeom prst="rect">
            <a:avLst/>
          </a:prstGeom>
        </p:spPr>
      </p:pic>
      <p:sp>
        <p:nvSpPr>
          <p:cNvPr id="7" name="pole tekstowe 6">
            <a:extLst>
              <a:ext uri="{FF2B5EF4-FFF2-40B4-BE49-F238E27FC236}">
                <a16:creationId xmlns:a16="http://schemas.microsoft.com/office/drawing/2014/main" id="{EFC71FF3-7D30-49AD-B58F-905F46269FBB}"/>
              </a:ext>
            </a:extLst>
          </p:cNvPr>
          <p:cNvSpPr txBox="1"/>
          <p:nvPr/>
        </p:nvSpPr>
        <p:spPr>
          <a:xfrm>
            <a:off x="979714" y="3059668"/>
            <a:ext cx="10232571" cy="646331"/>
          </a:xfrm>
          <a:prstGeom prst="rect">
            <a:avLst/>
          </a:prstGeom>
          <a:noFill/>
        </p:spPr>
        <p:txBody>
          <a:bodyPr wrap="square">
            <a:spAutoFit/>
          </a:bodyPr>
          <a:lstStyle/>
          <a:p>
            <a:pPr algn="ctr" eaLnBrk="1" fontAlgn="auto" hangingPunct="1">
              <a:spcBef>
                <a:spcPts val="0"/>
              </a:spcBef>
              <a:spcAft>
                <a:spcPts val="0"/>
              </a:spcAft>
              <a:defRPr/>
            </a:pPr>
            <a:r>
              <a:rPr lang="pl-PL" altLang="pl-PL" sz="1800" b="1" dirty="0">
                <a:solidFill>
                  <a:srgbClr val="2F5597"/>
                </a:solidFill>
                <a:latin typeface="Roboto" panose="02000000000000000000" pitchFamily="2" charset="0"/>
                <a:ea typeface="Roboto" panose="02000000000000000000" pitchFamily="2" charset="0"/>
                <a:cs typeface="+mn-cs"/>
              </a:rPr>
              <a:t>Zestawy działań zaplanowane do realizacji na obszarze dorzecza Wisły, regionu wodnego Górnej-Wschodniej Wisły, obszarze dorzecza Dniestru</a:t>
            </a:r>
          </a:p>
        </p:txBody>
      </p:sp>
    </p:spTree>
    <p:extLst>
      <p:ext uri="{BB962C8B-B14F-4D97-AF65-F5344CB8AC3E}">
        <p14:creationId xmlns:p14="http://schemas.microsoft.com/office/powerpoint/2010/main" val="1778786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Obraz 9">
            <a:extLst>
              <a:ext uri="{FF2B5EF4-FFF2-40B4-BE49-F238E27FC236}">
                <a16:creationId xmlns:a16="http://schemas.microsoft.com/office/drawing/2014/main" id="{50E8D639-5522-4B15-9D04-1DCD8A2289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Obraz 11">
            <a:extLst>
              <a:ext uri="{FF2B5EF4-FFF2-40B4-BE49-F238E27FC236}">
                <a16:creationId xmlns:a16="http://schemas.microsoft.com/office/drawing/2014/main" id="{730D208F-CC55-4BEC-88BF-F8311682FB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081463"/>
            <a:ext cx="12192000"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a:extLst>
              <a:ext uri="{FF2B5EF4-FFF2-40B4-BE49-F238E27FC236}">
                <a16:creationId xmlns:a16="http://schemas.microsoft.com/office/drawing/2014/main" id="{712B9BEA-2542-4A83-8E07-4389C431D443}"/>
              </a:ext>
            </a:extLst>
          </p:cNvPr>
          <p:cNvSpPr/>
          <p:nvPr/>
        </p:nvSpPr>
        <p:spPr>
          <a:xfrm>
            <a:off x="0" y="631825"/>
            <a:ext cx="12192000" cy="555783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5125" name="pole tekstowe 12">
            <a:extLst>
              <a:ext uri="{FF2B5EF4-FFF2-40B4-BE49-F238E27FC236}">
                <a16:creationId xmlns:a16="http://schemas.microsoft.com/office/drawing/2014/main" id="{883BDAEC-B335-4DE1-B3E0-217D89CFDFA8}"/>
              </a:ext>
            </a:extLst>
          </p:cNvPr>
          <p:cNvSpPr txBox="1">
            <a:spLocks noChangeArrowheads="1"/>
          </p:cNvSpPr>
          <p:nvPr/>
        </p:nvSpPr>
        <p:spPr bwMode="auto">
          <a:xfrm>
            <a:off x="436563" y="1500188"/>
            <a:ext cx="113188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rPr>
              <a:t>Z</a:t>
            </a:r>
            <a:r>
              <a:rPr lang="fr-FR" altLang="pl-PL" sz="2400" b="1" dirty="0" err="1">
                <a:solidFill>
                  <a:schemeClr val="bg1"/>
                </a:solidFill>
                <a:latin typeface="Roboto" panose="02000000000000000000" pitchFamily="2" charset="0"/>
                <a:ea typeface="Roboto" panose="02000000000000000000" pitchFamily="2" charset="0"/>
                <a:cs typeface="Times New Roman" panose="02020603050405020304" pitchFamily="18" charset="0"/>
              </a:rPr>
              <a:t>estaw</a:t>
            </a:r>
            <a:r>
              <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rPr>
              <a:t>y działań zaplanowane do realizacji na obszarze dorzecza Wisły, </a:t>
            </a:r>
            <a:br>
              <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rPr>
            </a:br>
            <a:r>
              <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rPr>
              <a:t>r</a:t>
            </a:r>
            <a:r>
              <a:rPr lang="pl-PL" altLang="pl-PL" sz="2400" b="1" dirty="0">
                <a:solidFill>
                  <a:schemeClr val="bg1"/>
                </a:solidFill>
              </a:rPr>
              <a:t>egion wodny Górnej-Wschodniej Wisły oraz obszarze dorzecza Dniestru</a:t>
            </a:r>
            <a:endPar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a:p>
            <a:pPr algn="ctr" eaLnBrk="1" hangingPunct="1"/>
            <a:endPar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sp>
        <p:nvSpPr>
          <p:cNvPr id="5126" name="pole tekstowe 4">
            <a:extLst>
              <a:ext uri="{FF2B5EF4-FFF2-40B4-BE49-F238E27FC236}">
                <a16:creationId xmlns:a16="http://schemas.microsoft.com/office/drawing/2014/main" id="{66A7B622-E797-4E98-AC28-B77A25F31384}"/>
              </a:ext>
            </a:extLst>
          </p:cNvPr>
          <p:cNvSpPr txBox="1">
            <a:spLocks noChangeArrowheads="1"/>
          </p:cNvSpPr>
          <p:nvPr/>
        </p:nvSpPr>
        <p:spPr bwMode="auto">
          <a:xfrm>
            <a:off x="1081088" y="3497263"/>
            <a:ext cx="104790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600" i="1" dirty="0">
                <a:solidFill>
                  <a:schemeClr val="bg1"/>
                </a:solidFill>
                <a:latin typeface="Roboto" panose="02000000000000000000" pitchFamily="2" charset="0"/>
                <a:ea typeface="Roboto" panose="02000000000000000000" pitchFamily="2" charset="0"/>
                <a:cs typeface="Times New Roman" panose="02020603050405020304" pitchFamily="18" charset="0"/>
              </a:rPr>
              <a:t>Sylwia Horska-Schwarz – CDM Smith Sp. z o.o. </a:t>
            </a:r>
          </a:p>
          <a:p>
            <a:pPr eaLnBrk="1" hangingPunct="1"/>
            <a:r>
              <a:rPr lang="pl-PL" altLang="pl-PL" sz="1600" i="1" dirty="0">
                <a:solidFill>
                  <a:schemeClr val="bg1"/>
                </a:solidFill>
                <a:latin typeface="Roboto" panose="02000000000000000000" pitchFamily="2" charset="0"/>
                <a:ea typeface="Roboto" panose="02000000000000000000" pitchFamily="2" charset="0"/>
                <a:cs typeface="Times New Roman" panose="02020603050405020304" pitchFamily="18" charset="0"/>
              </a:rPr>
              <a:t>Agnieszka Kowalczyk – CDM Smith Sp. z o.o., PIG-PIB</a:t>
            </a:r>
          </a:p>
        </p:txBody>
      </p:sp>
      <p:cxnSp>
        <p:nvCxnSpPr>
          <p:cNvPr id="4" name="Łącznik prosty 3">
            <a:extLst>
              <a:ext uri="{FF2B5EF4-FFF2-40B4-BE49-F238E27FC236}">
                <a16:creationId xmlns:a16="http://schemas.microsoft.com/office/drawing/2014/main" id="{3BD5DC27-4C0A-4163-8931-9A04909680F9}"/>
              </a:ext>
            </a:extLst>
          </p:cNvPr>
          <p:cNvCxnSpPr/>
          <p:nvPr/>
        </p:nvCxnSpPr>
        <p:spPr>
          <a:xfrm>
            <a:off x="0" y="614363"/>
            <a:ext cx="12192000" cy="0"/>
          </a:xfrm>
          <a:prstGeom prst="line">
            <a:avLst/>
          </a:prstGeom>
          <a:ln w="412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128" name="Grupa 5">
            <a:extLst>
              <a:ext uri="{FF2B5EF4-FFF2-40B4-BE49-F238E27FC236}">
                <a16:creationId xmlns:a16="http://schemas.microsoft.com/office/drawing/2014/main" id="{630D2CEF-5585-464E-A404-D1DE581E7EBD}"/>
              </a:ext>
            </a:extLst>
          </p:cNvPr>
          <p:cNvGrpSpPr>
            <a:grpSpLocks/>
          </p:cNvGrpSpPr>
          <p:nvPr/>
        </p:nvGrpSpPr>
        <p:grpSpPr bwMode="auto">
          <a:xfrm>
            <a:off x="436563" y="4556125"/>
            <a:ext cx="1208087" cy="1208088"/>
            <a:chOff x="436562" y="4624863"/>
            <a:chExt cx="1207343" cy="1207343"/>
          </a:xfrm>
        </p:grpSpPr>
        <p:pic>
          <p:nvPicPr>
            <p:cNvPr id="5130" name="Obraz 9">
              <a:extLst>
                <a:ext uri="{FF2B5EF4-FFF2-40B4-BE49-F238E27FC236}">
                  <a16:creationId xmlns:a16="http://schemas.microsoft.com/office/drawing/2014/main" id="{DFCDE732-4F24-4378-B02C-D6364AE2A3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62" y="4624863"/>
              <a:ext cx="1207343" cy="120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Obraz 10">
              <a:extLst>
                <a:ext uri="{FF2B5EF4-FFF2-40B4-BE49-F238E27FC236}">
                  <a16:creationId xmlns:a16="http://schemas.microsoft.com/office/drawing/2014/main" id="{B967D04F-4688-4109-97A9-638818D193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78889"/>
            <a:stretch>
              <a:fillRect/>
            </a:stretch>
          </p:blipFill>
          <p:spPr bwMode="auto">
            <a:xfrm>
              <a:off x="781113" y="4662314"/>
              <a:ext cx="518240" cy="49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Obraz 11">
            <a:extLst>
              <a:ext uri="{FF2B5EF4-FFF2-40B4-BE49-F238E27FC236}">
                <a16:creationId xmlns:a16="http://schemas.microsoft.com/office/drawing/2014/main" id="{476183F4-D582-4EC4-BF2F-E148E3DDB1B9}"/>
              </a:ext>
            </a:extLst>
          </p:cNvPr>
          <p:cNvPicPr>
            <a:picLocks noChangeAspect="1"/>
          </p:cNvPicPr>
          <p:nvPr/>
        </p:nvPicPr>
        <p:blipFill>
          <a:blip r:embed="rId7"/>
          <a:stretch>
            <a:fillRect/>
          </a:stretch>
        </p:blipFill>
        <p:spPr>
          <a:xfrm>
            <a:off x="7707520" y="3072667"/>
            <a:ext cx="3517496" cy="15263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Obraz 7">
            <a:extLst>
              <a:ext uri="{FF2B5EF4-FFF2-40B4-BE49-F238E27FC236}">
                <a16:creationId xmlns:a16="http://schemas.microsoft.com/office/drawing/2014/main" id="{44B16F31-11F7-4D6B-9441-5743D549888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Obraz 9">
            <a:extLst>
              <a:ext uri="{FF2B5EF4-FFF2-40B4-BE49-F238E27FC236}">
                <a16:creationId xmlns:a16="http://schemas.microsoft.com/office/drawing/2014/main" id="{9256CCA8-45AF-4918-A03C-63E5F537DC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34">
            <a:extLst>
              <a:ext uri="{FF2B5EF4-FFF2-40B4-BE49-F238E27FC236}">
                <a16:creationId xmlns:a16="http://schemas.microsoft.com/office/drawing/2014/main" id="{DD4DA55D-7C2F-418C-AD4C-C560DDCCA675}"/>
              </a:ext>
            </a:extLst>
          </p:cNvPr>
          <p:cNvSpPr txBox="1">
            <a:spLocks noChangeArrowheads="1"/>
          </p:cNvSpPr>
          <p:nvPr/>
        </p:nvSpPr>
        <p:spPr bwMode="auto">
          <a:xfrm>
            <a:off x="441325" y="1351751"/>
            <a:ext cx="4003675" cy="4547399"/>
          </a:xfrm>
          <a:prstGeom prst="rect">
            <a:avLst/>
          </a:prstGeom>
          <a:noFill/>
          <a:ln>
            <a:noFill/>
          </a:ln>
          <a:effec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None/>
            </a:pPr>
            <a:r>
              <a:rPr lang="pl-PL" altLang="pl-PL" sz="1300" b="1" dirty="0">
                <a:solidFill>
                  <a:srgbClr val="2F5597"/>
                </a:solidFill>
                <a:latin typeface="Roboto" panose="02000000000000000000" pitchFamily="2" charset="0"/>
                <a:ea typeface="Roboto" panose="02000000000000000000" pitchFamily="2" charset="0"/>
              </a:rPr>
              <a:t>W obszarze dorzecza Wisły zestawy działań opracowano łącznie dla 76 % wszystkich jcw w obszarze dorzecza</a:t>
            </a:r>
            <a:r>
              <a:rPr lang="pl-PL" altLang="pl-PL" sz="1400" dirty="0">
                <a:solidFill>
                  <a:schemeClr val="accent1"/>
                </a:solidFill>
              </a:rPr>
              <a:t>,</a:t>
            </a:r>
            <a:r>
              <a:rPr lang="pl-PL" altLang="pl-PL" sz="1400" dirty="0"/>
              <a:t> w tym dla:</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376 jcw w regionie Środkowej Wisły (zestaw działań opracowany dla 84 %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latin typeface="Roboto" panose="02000000000000000000" pitchFamily="2" charset="0"/>
                <a:ea typeface="Roboto" panose="02000000000000000000" pitchFamily="2" charset="0"/>
              </a:rPr>
              <a:t>303 jcw w regionie Narwi (zestaw działań opracowany dla 76 %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55 jcw w regionie Małej Wisły (zestaw działań opracowany dla 96%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latin typeface="Roboto" panose="02000000000000000000" pitchFamily="2" charset="0"/>
                <a:ea typeface="Roboto" panose="02000000000000000000" pitchFamily="2" charset="0"/>
              </a:rPr>
              <a:t>215 jcw w regionie Górnej-Zachodniej Wisły (zestaw działań opracowany </a:t>
            </a:r>
            <a:r>
              <a:rPr lang="pl-PL" altLang="pl-PL" sz="1300">
                <a:latin typeface="Roboto" panose="02000000000000000000" pitchFamily="2" charset="0"/>
                <a:ea typeface="Roboto" panose="02000000000000000000" pitchFamily="2" charset="0"/>
              </a:rPr>
              <a:t>dla 83% </a:t>
            </a:r>
            <a:r>
              <a:rPr lang="pl-PL" altLang="pl-PL" sz="1300" dirty="0">
                <a:latin typeface="Roboto" panose="02000000000000000000" pitchFamily="2" charset="0"/>
                <a:ea typeface="Roboto" panose="02000000000000000000" pitchFamily="2" charset="0"/>
              </a:rPr>
              <a:t>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b="1" dirty="0">
                <a:solidFill>
                  <a:schemeClr val="accent1">
                    <a:lumMod val="75000"/>
                  </a:schemeClr>
                </a:solidFill>
                <a:latin typeface="Roboto" panose="02000000000000000000" pitchFamily="2" charset="0"/>
                <a:ea typeface="Roboto" panose="02000000000000000000" pitchFamily="2" charset="0"/>
              </a:rPr>
              <a:t>194 jcw w regionie Górnej-Wschodniej Wisły (zestaw działań opracowany dla 87%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551 w regionie Dolnej Wisły (zestaw działań opracowany dla 81 %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latin typeface="Roboto" panose="02000000000000000000" pitchFamily="2" charset="0"/>
                <a:ea typeface="Roboto" panose="02000000000000000000" pitchFamily="2" charset="0"/>
              </a:rPr>
              <a:t>237 w regionie Bugu (zestaw działań opracowany dla 83 % wszystkich jcw regionu) </a:t>
            </a:r>
            <a:endParaRPr lang="pl-PL" altLang="pl-PL" sz="1200" dirty="0">
              <a:latin typeface="Arial" panose="020B0604020202020204" pitchFamily="34" charset="0"/>
            </a:endParaRPr>
          </a:p>
        </p:txBody>
      </p:sp>
      <p:graphicFrame>
        <p:nvGraphicFramePr>
          <p:cNvPr id="16938" name="Group 554">
            <a:extLst>
              <a:ext uri="{FF2B5EF4-FFF2-40B4-BE49-F238E27FC236}">
                <a16:creationId xmlns:a16="http://schemas.microsoft.com/office/drawing/2014/main" id="{AF23A6EF-A0AE-43D2-B5E1-4EE8D7837FA7}"/>
              </a:ext>
            </a:extLst>
          </p:cNvPr>
          <p:cNvGraphicFramePr>
            <a:graphicFrameLocks noGrp="1"/>
          </p:cNvGraphicFramePr>
          <p:nvPr>
            <p:extLst>
              <p:ext uri="{D42A27DB-BD31-4B8C-83A1-F6EECF244321}">
                <p14:modId xmlns:p14="http://schemas.microsoft.com/office/powerpoint/2010/main" val="704967081"/>
              </p:ext>
            </p:extLst>
          </p:nvPr>
        </p:nvGraphicFramePr>
        <p:xfrm>
          <a:off x="8746808" y="5899150"/>
          <a:ext cx="3237230" cy="213088"/>
        </p:xfrm>
        <a:graphic>
          <a:graphicData uri="http://schemas.openxmlformats.org/drawingml/2006/table">
            <a:tbl>
              <a:tblPr/>
              <a:tblGrid>
                <a:gridCol w="3237230">
                  <a:extLst>
                    <a:ext uri="{9D8B030D-6E8A-4147-A177-3AD203B41FA5}">
                      <a16:colId xmlns:a16="http://schemas.microsoft.com/office/drawing/2014/main" val="20000"/>
                    </a:ext>
                  </a:extLst>
                </a:gridCol>
              </a:tblGrid>
              <a:tr h="21272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jcwpd 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obszar</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dorzecza</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T="45584" marB="45584"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27655" name="Obraz 9">
            <a:extLst>
              <a:ext uri="{FF2B5EF4-FFF2-40B4-BE49-F238E27FC236}">
                <a16:creationId xmlns:a16="http://schemas.microsoft.com/office/drawing/2014/main" id="{55F65055-B168-49D3-A24C-A242F5806E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A8F32958-1D0D-4B1B-9086-185BF361AE9C}"/>
              </a:ext>
            </a:extLst>
          </p:cNvPr>
          <p:cNvSpPr txBox="1">
            <a:spLocks noChangeArrowheads="1"/>
          </p:cNvSpPr>
          <p:nvPr/>
        </p:nvSpPr>
        <p:spPr bwMode="auto">
          <a:xfrm>
            <a:off x="263525" y="787400"/>
            <a:ext cx="10498138" cy="3683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jednolitych części wód – obszar dorzecza Wisły</a:t>
            </a:r>
          </a:p>
        </p:txBody>
      </p:sp>
      <p:graphicFrame>
        <p:nvGraphicFramePr>
          <p:cNvPr id="12" name="Group 554">
            <a:extLst>
              <a:ext uri="{FF2B5EF4-FFF2-40B4-BE49-F238E27FC236}">
                <a16:creationId xmlns:a16="http://schemas.microsoft.com/office/drawing/2014/main" id="{FFC1E8D2-6F6E-43A1-AF97-292E4E67F31E}"/>
              </a:ext>
            </a:extLst>
          </p:cNvPr>
          <p:cNvGraphicFramePr>
            <a:graphicFrameLocks noGrp="1"/>
          </p:cNvGraphicFramePr>
          <p:nvPr>
            <p:extLst>
              <p:ext uri="{D42A27DB-BD31-4B8C-83A1-F6EECF244321}">
                <p14:modId xmlns:p14="http://schemas.microsoft.com/office/powerpoint/2010/main" val="3911573482"/>
              </p:ext>
            </p:extLst>
          </p:nvPr>
        </p:nvGraphicFramePr>
        <p:xfrm>
          <a:off x="4886325" y="5932669"/>
          <a:ext cx="4584700" cy="214313"/>
        </p:xfrm>
        <a:graphic>
          <a:graphicData uri="http://schemas.openxmlformats.org/drawingml/2006/table">
            <a:tbl>
              <a:tblPr/>
              <a:tblGrid>
                <a:gridCol w="4584700">
                  <a:extLst>
                    <a:ext uri="{9D8B030D-6E8A-4147-A177-3AD203B41FA5}">
                      <a16:colId xmlns:a16="http://schemas.microsoft.com/office/drawing/2014/main" val="20000"/>
                    </a:ext>
                  </a:extLst>
                </a:gridCol>
              </a:tblGrid>
              <a:tr h="21431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jcwp</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obszar</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dorzecza</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T="45924" marB="45924"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27661" name="Obraz 14">
            <a:extLst>
              <a:ext uri="{FF2B5EF4-FFF2-40B4-BE49-F238E27FC236}">
                <a16:creationId xmlns:a16="http://schemas.microsoft.com/office/drawing/2014/main" id="{A7B24A5B-1499-4212-BB9C-C73275B949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8850" y="547688"/>
            <a:ext cx="3355975"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braz 3" descr="Obraz zawierający mapa&#10;&#10;Opis wygenerowany automatycznie">
            <a:extLst>
              <a:ext uri="{FF2B5EF4-FFF2-40B4-BE49-F238E27FC236}">
                <a16:creationId xmlns:a16="http://schemas.microsoft.com/office/drawing/2014/main" id="{C033778A-6202-4165-8D7B-6BD74F468537}"/>
              </a:ext>
            </a:extLst>
          </p:cNvPr>
          <p:cNvPicPr>
            <a:picLocks noChangeAspect="1"/>
          </p:cNvPicPr>
          <p:nvPr/>
        </p:nvPicPr>
        <p:blipFill>
          <a:blip r:embed="rId6"/>
          <a:stretch>
            <a:fillRect/>
          </a:stretch>
        </p:blipFill>
        <p:spPr>
          <a:xfrm>
            <a:off x="4558283" y="1330003"/>
            <a:ext cx="3620517" cy="4522296"/>
          </a:xfrm>
          <a:prstGeom prst="rect">
            <a:avLst/>
          </a:prstGeom>
        </p:spPr>
      </p:pic>
      <p:pic>
        <p:nvPicPr>
          <p:cNvPr id="6" name="Obraz 5" descr="Obraz zawierający mapa&#10;&#10;Opis wygenerowany automatycznie">
            <a:extLst>
              <a:ext uri="{FF2B5EF4-FFF2-40B4-BE49-F238E27FC236}">
                <a16:creationId xmlns:a16="http://schemas.microsoft.com/office/drawing/2014/main" id="{0F3AAFD7-4C47-407D-B6B6-2B984D97F7B8}"/>
              </a:ext>
            </a:extLst>
          </p:cNvPr>
          <p:cNvPicPr>
            <a:picLocks noChangeAspect="1"/>
          </p:cNvPicPr>
          <p:nvPr/>
        </p:nvPicPr>
        <p:blipFill>
          <a:blip r:embed="rId7"/>
          <a:stretch>
            <a:fillRect/>
          </a:stretch>
        </p:blipFill>
        <p:spPr>
          <a:xfrm>
            <a:off x="8292083" y="1328737"/>
            <a:ext cx="3620518" cy="45222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descr="Obraz zawierający mapa&#10;&#10;Opis wygenerowany automatycznie">
            <a:extLst>
              <a:ext uri="{FF2B5EF4-FFF2-40B4-BE49-F238E27FC236}">
                <a16:creationId xmlns:a16="http://schemas.microsoft.com/office/drawing/2014/main" id="{00DA38B7-D872-4A51-B1B4-31262EA1FAB4}"/>
              </a:ext>
            </a:extLst>
          </p:cNvPr>
          <p:cNvPicPr>
            <a:picLocks noChangeAspect="1"/>
          </p:cNvPicPr>
          <p:nvPr/>
        </p:nvPicPr>
        <p:blipFill rotWithShape="1">
          <a:blip r:embed="rId3"/>
          <a:srcRect r="12139"/>
          <a:stretch/>
        </p:blipFill>
        <p:spPr>
          <a:xfrm>
            <a:off x="7207212" y="503199"/>
            <a:ext cx="4930814" cy="5612033"/>
          </a:xfrm>
          <a:prstGeom prst="rect">
            <a:avLst/>
          </a:prstGeom>
        </p:spPr>
      </p:pic>
      <p:sp>
        <p:nvSpPr>
          <p:cNvPr id="7" name="Prostokąt: zaokrąglone rogi 6">
            <a:extLst>
              <a:ext uri="{FF2B5EF4-FFF2-40B4-BE49-F238E27FC236}">
                <a16:creationId xmlns:a16="http://schemas.microsoft.com/office/drawing/2014/main" id="{467766AD-379E-4D2F-9C6E-3C88E8FB0745}"/>
              </a:ext>
            </a:extLst>
          </p:cNvPr>
          <p:cNvSpPr/>
          <p:nvPr/>
        </p:nvSpPr>
        <p:spPr bwMode="auto">
          <a:xfrm>
            <a:off x="8321675" y="1349375"/>
            <a:ext cx="1712913" cy="7366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 rzeczne (RW)</a:t>
            </a:r>
          </a:p>
          <a:p>
            <a:pPr algn="ctr">
              <a:defRPr/>
            </a:pPr>
            <a:r>
              <a:rPr lang="pl-PL" altLang="pl-PL" sz="1000" b="1" dirty="0">
                <a:solidFill>
                  <a:schemeClr val="bg1"/>
                </a:solidFill>
                <a:latin typeface="Roboto" panose="02000000000000000000" pitchFamily="2" charset="0"/>
                <a:ea typeface="Roboto" panose="02000000000000000000" pitchFamily="2" charset="0"/>
              </a:rPr>
              <a:t>10 355 działań </a:t>
            </a:r>
            <a:br>
              <a:rPr lang="pl-PL" alt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(80% wszystkich działań)</a:t>
            </a:r>
          </a:p>
        </p:txBody>
      </p:sp>
      <p:sp>
        <p:nvSpPr>
          <p:cNvPr id="19" name="Prostokąt: zaokrąglone rogi 18">
            <a:extLst>
              <a:ext uri="{FF2B5EF4-FFF2-40B4-BE49-F238E27FC236}">
                <a16:creationId xmlns:a16="http://schemas.microsoft.com/office/drawing/2014/main" id="{027CE89B-07FE-48D0-83CA-05A223160829}"/>
              </a:ext>
            </a:extLst>
          </p:cNvPr>
          <p:cNvSpPr/>
          <p:nvPr/>
        </p:nvSpPr>
        <p:spPr bwMode="auto">
          <a:xfrm>
            <a:off x="10289543" y="2756694"/>
            <a:ext cx="1712912" cy="7366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 zbiornikowe (</a:t>
            </a:r>
            <a:r>
              <a:rPr lang="pl-PL" sz="1000" b="1" dirty="0" err="1">
                <a:solidFill>
                  <a:schemeClr val="bg1"/>
                </a:solidFill>
                <a:latin typeface="Roboto" panose="02000000000000000000" pitchFamily="2" charset="0"/>
                <a:ea typeface="Roboto" panose="02000000000000000000" pitchFamily="2" charset="0"/>
              </a:rPr>
              <a:t>RWr</a:t>
            </a:r>
            <a:r>
              <a:rPr lang="pl-PL" sz="1000" b="1" dirty="0">
                <a:solidFill>
                  <a:schemeClr val="bg1"/>
                </a:solidFill>
                <a:latin typeface="Roboto" panose="02000000000000000000" pitchFamily="2" charset="0"/>
                <a:ea typeface="Roboto" panose="02000000000000000000" pitchFamily="2" charset="0"/>
              </a:rPr>
              <a:t>)</a:t>
            </a:r>
          </a:p>
          <a:p>
            <a:pPr algn="ctr">
              <a:defRPr/>
            </a:pPr>
            <a:r>
              <a:rPr lang="pl-PL" sz="1000" b="1" dirty="0">
                <a:solidFill>
                  <a:schemeClr val="bg1"/>
                </a:solidFill>
                <a:latin typeface="Roboto" panose="02000000000000000000" pitchFamily="2" charset="0"/>
                <a:ea typeface="Roboto" panose="02000000000000000000" pitchFamily="2" charset="0"/>
              </a:rPr>
              <a:t>94 działania</a:t>
            </a:r>
            <a:br>
              <a:rPr 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(1% wszystkich działań)</a:t>
            </a:r>
          </a:p>
        </p:txBody>
      </p:sp>
      <p:sp>
        <p:nvSpPr>
          <p:cNvPr id="20" name="Prostokąt: zaokrąglone rogi 19">
            <a:extLst>
              <a:ext uri="{FF2B5EF4-FFF2-40B4-BE49-F238E27FC236}">
                <a16:creationId xmlns:a16="http://schemas.microsoft.com/office/drawing/2014/main" id="{99485755-8552-45EE-BB20-EDD19A56AFD0}"/>
              </a:ext>
            </a:extLst>
          </p:cNvPr>
          <p:cNvSpPr/>
          <p:nvPr/>
        </p:nvSpPr>
        <p:spPr bwMode="auto">
          <a:xfrm>
            <a:off x="8321675" y="2973387"/>
            <a:ext cx="1712913" cy="7366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 jeziorne (LW)</a:t>
            </a:r>
          </a:p>
          <a:p>
            <a:pPr algn="ctr">
              <a:defRPr/>
            </a:pPr>
            <a:r>
              <a:rPr lang="pl-PL" sz="1000" b="1" dirty="0">
                <a:solidFill>
                  <a:schemeClr val="bg1"/>
                </a:solidFill>
                <a:latin typeface="Roboto" panose="02000000000000000000" pitchFamily="2" charset="0"/>
                <a:ea typeface="Roboto" panose="02000000000000000000" pitchFamily="2" charset="0"/>
              </a:rPr>
              <a:t>2  009 działań </a:t>
            </a:r>
            <a:br>
              <a:rPr 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(16% wszystkich działań)</a:t>
            </a:r>
          </a:p>
        </p:txBody>
      </p:sp>
      <p:sp>
        <p:nvSpPr>
          <p:cNvPr id="21" name="Prostokąt: zaokrąglone rogi 20">
            <a:extLst>
              <a:ext uri="{FF2B5EF4-FFF2-40B4-BE49-F238E27FC236}">
                <a16:creationId xmlns:a16="http://schemas.microsoft.com/office/drawing/2014/main" id="{7A7BCACF-5324-423B-A51E-A090FAEEA4EA}"/>
              </a:ext>
            </a:extLst>
          </p:cNvPr>
          <p:cNvSpPr/>
          <p:nvPr/>
        </p:nvSpPr>
        <p:spPr bwMode="auto">
          <a:xfrm>
            <a:off x="10390034" y="3931840"/>
            <a:ext cx="1712912" cy="8332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 przybrzeżne i przejściowe (TW i CW)</a:t>
            </a:r>
          </a:p>
          <a:p>
            <a:pPr algn="ctr">
              <a:defRPr/>
            </a:pPr>
            <a:r>
              <a:rPr lang="pl-PL" sz="1000" b="1" dirty="0">
                <a:solidFill>
                  <a:schemeClr val="bg1"/>
                </a:solidFill>
                <a:latin typeface="Roboto" panose="02000000000000000000" pitchFamily="2" charset="0"/>
                <a:ea typeface="Roboto" panose="02000000000000000000" pitchFamily="2" charset="0"/>
              </a:rPr>
              <a:t>68 działań</a:t>
            </a:r>
            <a:br>
              <a:rPr 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(ok. 1% wszystkich działań</a:t>
            </a:r>
          </a:p>
        </p:txBody>
      </p:sp>
      <p:sp>
        <p:nvSpPr>
          <p:cNvPr id="22" name="Prostokąt: zaokrąglone rogi 21">
            <a:extLst>
              <a:ext uri="{FF2B5EF4-FFF2-40B4-BE49-F238E27FC236}">
                <a16:creationId xmlns:a16="http://schemas.microsoft.com/office/drawing/2014/main" id="{E31A31C2-F19A-48F5-8890-E7E6CA4DD468}"/>
              </a:ext>
            </a:extLst>
          </p:cNvPr>
          <p:cNvSpPr/>
          <p:nvPr/>
        </p:nvSpPr>
        <p:spPr bwMode="auto">
          <a:xfrm>
            <a:off x="8321675" y="4406900"/>
            <a:ext cx="1712913" cy="7366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jcwpd 258 działań</a:t>
            </a:r>
            <a:br>
              <a:rPr 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(ok. 2% wszystkich działań</a:t>
            </a:r>
          </a:p>
        </p:txBody>
      </p:sp>
      <p:pic>
        <p:nvPicPr>
          <p:cNvPr id="29699" name="Obraz 7">
            <a:extLst>
              <a:ext uri="{FF2B5EF4-FFF2-40B4-BE49-F238E27FC236}">
                <a16:creationId xmlns:a16="http://schemas.microsoft.com/office/drawing/2014/main" id="{B8D8284C-3099-48A2-AAED-A209A4720A5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Obraz 9">
            <a:extLst>
              <a:ext uri="{FF2B5EF4-FFF2-40B4-BE49-F238E27FC236}">
                <a16:creationId xmlns:a16="http://schemas.microsoft.com/office/drawing/2014/main" id="{5F46EE10-22C8-4B9C-82FB-01FD0887CDB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938" name="Group 554">
            <a:extLst>
              <a:ext uri="{FF2B5EF4-FFF2-40B4-BE49-F238E27FC236}">
                <a16:creationId xmlns:a16="http://schemas.microsoft.com/office/drawing/2014/main" id="{F72DCE22-D155-4799-ACE9-343CD1184D00}"/>
              </a:ext>
            </a:extLst>
          </p:cNvPr>
          <p:cNvGraphicFramePr>
            <a:graphicFrameLocks noGrp="1"/>
          </p:cNvGraphicFramePr>
          <p:nvPr>
            <p:extLst>
              <p:ext uri="{D42A27DB-BD31-4B8C-83A1-F6EECF244321}">
                <p14:modId xmlns:p14="http://schemas.microsoft.com/office/powerpoint/2010/main" val="4109280921"/>
              </p:ext>
            </p:extLst>
          </p:nvPr>
        </p:nvGraphicFramePr>
        <p:xfrm>
          <a:off x="8724900" y="5840413"/>
          <a:ext cx="3162300" cy="213088"/>
        </p:xfrm>
        <a:graphic>
          <a:graphicData uri="http://schemas.openxmlformats.org/drawingml/2006/table">
            <a:tbl>
              <a:tblPr/>
              <a:tblGrid>
                <a:gridCol w="3162300">
                  <a:extLst>
                    <a:ext uri="{9D8B030D-6E8A-4147-A177-3AD203B41FA5}">
                      <a16:colId xmlns:a16="http://schemas.microsoft.com/office/drawing/2014/main" val="20000"/>
                    </a:ext>
                  </a:extLst>
                </a:gridCol>
              </a:tblGrid>
              <a:tr h="21272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Liczba działań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obszar</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dorzecza</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38" marR="91438" marT="45584" marB="45584"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29703" name="Obraz 9">
            <a:extLst>
              <a:ext uri="{FF2B5EF4-FFF2-40B4-BE49-F238E27FC236}">
                <a16:creationId xmlns:a16="http://schemas.microsoft.com/office/drawing/2014/main" id="{A7C275A1-F7BA-4258-A10A-59A2101ED14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DEFDDD5B-DC05-4E52-BB76-D2EBC917E11A}"/>
              </a:ext>
            </a:extLst>
          </p:cNvPr>
          <p:cNvSpPr txBox="1">
            <a:spLocks noChangeArrowheads="1"/>
          </p:cNvSpPr>
          <p:nvPr/>
        </p:nvSpPr>
        <p:spPr bwMode="auto">
          <a:xfrm>
            <a:off x="263525" y="787400"/>
            <a:ext cx="10498138" cy="3683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 – obszar dorzecza Wisły</a:t>
            </a:r>
          </a:p>
        </p:txBody>
      </p:sp>
      <p:sp>
        <p:nvSpPr>
          <p:cNvPr id="11" name="Text Box 500">
            <a:extLst>
              <a:ext uri="{FF2B5EF4-FFF2-40B4-BE49-F238E27FC236}">
                <a16:creationId xmlns:a16="http://schemas.microsoft.com/office/drawing/2014/main" id="{1AD026E2-4A7E-4DAB-BF94-012E24C10C5E}"/>
              </a:ext>
            </a:extLst>
          </p:cNvPr>
          <p:cNvSpPr txBox="1">
            <a:spLocks noChangeArrowheads="1"/>
          </p:cNvSpPr>
          <p:nvPr/>
        </p:nvSpPr>
        <p:spPr bwMode="auto">
          <a:xfrm>
            <a:off x="263525" y="1197620"/>
            <a:ext cx="7567613" cy="5900077"/>
          </a:xfrm>
          <a:prstGeom prst="rect">
            <a:avLst/>
          </a:prstGeom>
          <a:noFill/>
          <a:ln>
            <a:noFill/>
          </a:ln>
          <a:effec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ts val="300"/>
              </a:spcBef>
              <a:spcAft>
                <a:spcPts val="300"/>
              </a:spcAft>
              <a:buFontTx/>
              <a:buNone/>
            </a:pPr>
            <a:r>
              <a:rPr lang="pl-PL" altLang="pl-PL" sz="1300" b="1" dirty="0">
                <a:solidFill>
                  <a:srgbClr val="2F5597"/>
                </a:solidFill>
                <a:latin typeface="Roboto" panose="02000000000000000000" pitchFamily="2" charset="0"/>
                <a:ea typeface="Roboto" panose="02000000000000000000" pitchFamily="2" charset="0"/>
              </a:rPr>
              <a:t>W obszarze dorzecza Wisły opracowano łącznie 12 784 działań, </a:t>
            </a:r>
            <a:r>
              <a:rPr lang="pl-PL" altLang="pl-PL" sz="1300" dirty="0">
                <a:latin typeface="Roboto" panose="02000000000000000000" pitchFamily="2" charset="0"/>
                <a:ea typeface="Roboto" panose="02000000000000000000" pitchFamily="2" charset="0"/>
              </a:rPr>
              <a:t>których szacunkowy koszt określony został na ponad 16,6 mld zł.</a:t>
            </a:r>
          </a:p>
          <a:p>
            <a:pPr algn="just" eaLnBrk="1" hangingPunct="1">
              <a:lnSpc>
                <a:spcPct val="100000"/>
              </a:lnSpc>
              <a:spcBef>
                <a:spcPts val="300"/>
              </a:spcBef>
              <a:spcAft>
                <a:spcPts val="300"/>
              </a:spcAft>
              <a:buFont typeface="Arial" panose="020B0604020202020204" pitchFamily="34" charset="0"/>
              <a:buNone/>
            </a:pPr>
            <a:r>
              <a:rPr lang="pl-PL" altLang="pl-PL" sz="1300" dirty="0">
                <a:latin typeface="Roboto" panose="02000000000000000000" pitchFamily="2" charset="0"/>
                <a:ea typeface="Roboto" panose="02000000000000000000" pitchFamily="2" charset="0"/>
              </a:rPr>
              <a:t>Największy udział w kosztach zestawu działań mają działania podstawowe - 90%, pozostałe 10% stanowią działania uzupełniające. Największy udział w kosztach mają działania z zakresu gospodarki komunalnej i odpadami - 89%.</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b="1" dirty="0">
                <a:solidFill>
                  <a:srgbClr val="2F5597"/>
                </a:solidFill>
                <a:latin typeface="Roboto" panose="02000000000000000000" pitchFamily="2" charset="0"/>
                <a:ea typeface="Roboto" panose="02000000000000000000" pitchFamily="2" charset="0"/>
              </a:rPr>
              <a:t>jcwp rzeczne: </a:t>
            </a:r>
            <a:r>
              <a:rPr lang="pl-PL" altLang="pl-PL" sz="1300" dirty="0">
                <a:latin typeface="Roboto" panose="02000000000000000000" pitchFamily="2" charset="0"/>
                <a:ea typeface="Roboto" panose="02000000000000000000" pitchFamily="2" charset="0"/>
              </a:rPr>
              <a:t>78% stanowią działania podstawowe, a 22% uzupełniające. Najliczniejszą grupę działań stanowią działania związane z poprawą warunków dla obszarów chronionych 4 482 działania; działania związane z gospodarką ściekową - 1 480 działań, działania ukierunkowane na odtwarzanie ciągłości, ochronę i odtwarzanie naturalnych procesów hydromorfologicznych w korycie – 1 072 działania.</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b="1" dirty="0">
                <a:solidFill>
                  <a:srgbClr val="2F5597"/>
                </a:solidFill>
                <a:latin typeface="Roboto" panose="02000000000000000000" pitchFamily="2" charset="0"/>
                <a:ea typeface="Roboto" panose="02000000000000000000" pitchFamily="2" charset="0"/>
              </a:rPr>
              <a:t>jcwp zbiornikowe: </a:t>
            </a:r>
            <a:r>
              <a:rPr lang="pl-PL" altLang="pl-PL" sz="1300" dirty="0">
                <a:latin typeface="Roboto" panose="02000000000000000000" pitchFamily="2" charset="0"/>
                <a:ea typeface="Roboto" panose="02000000000000000000" pitchFamily="2" charset="0"/>
              </a:rPr>
              <a:t>60% stanowią działania podstawowe, a 40% uzupełniające. Najliczniejszą grupę działań stanowią działania związane z poprawą warunków dla obszarów chronionych 29 działań; gospodarka ściekowa w aglomeracjach – 24 działania, ograniczenie spływu zanieczyszczeń z terenów zurbanizowanych  – 12 działań.</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dirty="0">
                <a:latin typeface="Roboto" panose="02000000000000000000" pitchFamily="2" charset="0"/>
                <a:ea typeface="Roboto" panose="02000000000000000000" pitchFamily="2" charset="0"/>
              </a:rPr>
              <a:t> </a:t>
            </a:r>
            <a:r>
              <a:rPr lang="pl-PL" altLang="pl-PL" sz="1300" b="1" dirty="0">
                <a:solidFill>
                  <a:srgbClr val="2F5597"/>
                </a:solidFill>
                <a:latin typeface="Roboto" panose="02000000000000000000" pitchFamily="2" charset="0"/>
                <a:ea typeface="Roboto" panose="02000000000000000000" pitchFamily="2" charset="0"/>
              </a:rPr>
              <a:t>jcwp jeziorne:</a:t>
            </a:r>
            <a:r>
              <a:rPr lang="pl-PL" altLang="pl-PL" sz="1300" dirty="0">
                <a:solidFill>
                  <a:srgbClr val="2F5597"/>
                </a:solidFill>
                <a:latin typeface="Roboto" panose="02000000000000000000" pitchFamily="2" charset="0"/>
                <a:ea typeface="Roboto" panose="02000000000000000000" pitchFamily="2" charset="0"/>
              </a:rPr>
              <a:t> </a:t>
            </a:r>
            <a:r>
              <a:rPr lang="pl-PL" altLang="pl-PL" sz="1300" dirty="0">
                <a:latin typeface="Roboto" panose="02000000000000000000" pitchFamily="2" charset="0"/>
                <a:ea typeface="Roboto" panose="02000000000000000000" pitchFamily="2" charset="0"/>
              </a:rPr>
              <a:t>62% działania podstawowe, 38% uzupełniające. Najliczniejszą grupę działań stanowią działania związane z poprawą warunków dla obszarów chronionych – 619 działania; weryfikacja programu ochrony środowiska – 245 działań, działania kontrolne i monitoringowe – 233 działania.</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b="1" dirty="0">
                <a:solidFill>
                  <a:srgbClr val="2F5597"/>
                </a:solidFill>
                <a:latin typeface="Roboto" panose="02000000000000000000" pitchFamily="2" charset="0"/>
                <a:ea typeface="Roboto" panose="02000000000000000000" pitchFamily="2" charset="0"/>
              </a:rPr>
              <a:t>jcwp przejściowe i przybrzeżne: </a:t>
            </a:r>
            <a:r>
              <a:rPr lang="pl-PL" altLang="pl-PL" sz="1300" dirty="0">
                <a:latin typeface="Roboto" panose="02000000000000000000" pitchFamily="2" charset="0"/>
                <a:ea typeface="Roboto" panose="02000000000000000000" pitchFamily="2" charset="0"/>
              </a:rPr>
              <a:t>40 % działania podstawowe, 60% uzupełniające. Najliczniejszą grupę działań stanowią działania związane z poprawą warunków dla obszarów chronionych 37 działań.</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b="1" dirty="0">
                <a:solidFill>
                  <a:srgbClr val="2F5597"/>
                </a:solidFill>
                <a:latin typeface="Roboto" panose="02000000000000000000" pitchFamily="2" charset="0"/>
                <a:ea typeface="Roboto" panose="02000000000000000000" pitchFamily="2" charset="0"/>
              </a:rPr>
              <a:t>jcwpd: </a:t>
            </a:r>
            <a:r>
              <a:rPr lang="pl-PL" altLang="pl-PL" sz="1300" dirty="0">
                <a:latin typeface="Roboto" panose="02000000000000000000" pitchFamily="2" charset="0"/>
                <a:ea typeface="Roboto" panose="02000000000000000000" pitchFamily="2" charset="0"/>
              </a:rPr>
              <a:t>36% działania podstawowe, 64% działania uzupełniające</a:t>
            </a:r>
            <a:r>
              <a:rPr lang="pl-PL" altLang="pl-PL" sz="1300" b="1" dirty="0">
                <a:solidFill>
                  <a:srgbClr val="2F5597"/>
                </a:solidFill>
                <a:latin typeface="Roboto" panose="02000000000000000000" pitchFamily="2" charset="0"/>
                <a:ea typeface="Roboto" panose="02000000000000000000" pitchFamily="2" charset="0"/>
              </a:rPr>
              <a:t>. </a:t>
            </a:r>
            <a:endParaRPr lang="pl-PL" altLang="pl-PL" sz="1400" dirty="0"/>
          </a:p>
          <a:p>
            <a:pPr algn="just">
              <a:buFontTx/>
              <a:buChar char="-"/>
            </a:pPr>
            <a:endParaRPr lang="pl-PL" altLang="pl-PL" sz="1400" dirty="0"/>
          </a:p>
          <a:p>
            <a:pPr algn="just" eaLnBrk="1" hangingPunct="1">
              <a:lnSpc>
                <a:spcPct val="110000"/>
              </a:lnSpc>
              <a:spcBef>
                <a:spcPts val="400"/>
              </a:spcBef>
              <a:spcAft>
                <a:spcPts val="400"/>
              </a:spcAft>
              <a:buClr>
                <a:srgbClr val="2F5597"/>
              </a:buClr>
              <a:buFont typeface="Wingdings" panose="05000000000000000000" pitchFamily="2" charset="2"/>
              <a:buChar char="Ø"/>
            </a:pPr>
            <a:endParaRPr lang="pl-PL" altLang="pl-PL" sz="1300" dirty="0">
              <a:latin typeface="Roboto" panose="02000000000000000000" pitchFamily="2" charset="0"/>
              <a:ea typeface="Roboto" panose="02000000000000000000" pitchFamily="2" charset="0"/>
            </a:endParaRPr>
          </a:p>
          <a:p>
            <a:pPr algn="just" eaLnBrk="1" hangingPunct="1">
              <a:lnSpc>
                <a:spcPct val="100000"/>
              </a:lnSpc>
              <a:spcBef>
                <a:spcPts val="600"/>
              </a:spcBef>
              <a:spcAft>
                <a:spcPts val="600"/>
              </a:spcAft>
              <a:buFont typeface="Arial" panose="020B0604020202020204" pitchFamily="34" charset="0"/>
              <a:buNone/>
            </a:pPr>
            <a:endParaRPr lang="pl-PL" altLang="pl-PL" sz="1200" dirty="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descr="Obraz zawierający mapa&#10;&#10;Opis wygenerowany automatycznie">
            <a:extLst>
              <a:ext uri="{FF2B5EF4-FFF2-40B4-BE49-F238E27FC236}">
                <a16:creationId xmlns:a16="http://schemas.microsoft.com/office/drawing/2014/main" id="{0C1A2202-7819-4A6A-BCFB-E52B7F075F74}"/>
              </a:ext>
            </a:extLst>
          </p:cNvPr>
          <p:cNvPicPr>
            <a:picLocks noChangeAspect="1"/>
          </p:cNvPicPr>
          <p:nvPr/>
        </p:nvPicPr>
        <p:blipFill>
          <a:blip r:embed="rId3"/>
          <a:stretch>
            <a:fillRect/>
          </a:stretch>
        </p:blipFill>
        <p:spPr>
          <a:xfrm>
            <a:off x="7461856" y="1781737"/>
            <a:ext cx="4616730" cy="4198967"/>
          </a:xfrm>
          <a:prstGeom prst="rect">
            <a:avLst/>
          </a:prstGeom>
        </p:spPr>
      </p:pic>
      <p:pic>
        <p:nvPicPr>
          <p:cNvPr id="3" name="Obraz 2" descr="Obraz zawierający mapa&#10;&#10;Opis wygenerowany automatycznie">
            <a:extLst>
              <a:ext uri="{FF2B5EF4-FFF2-40B4-BE49-F238E27FC236}">
                <a16:creationId xmlns:a16="http://schemas.microsoft.com/office/drawing/2014/main" id="{6496BE2C-B543-4E1E-A711-E31F00661DFD}"/>
              </a:ext>
            </a:extLst>
          </p:cNvPr>
          <p:cNvPicPr>
            <a:picLocks noChangeAspect="1"/>
          </p:cNvPicPr>
          <p:nvPr/>
        </p:nvPicPr>
        <p:blipFill>
          <a:blip r:embed="rId4"/>
          <a:stretch>
            <a:fillRect/>
          </a:stretch>
        </p:blipFill>
        <p:spPr>
          <a:xfrm>
            <a:off x="354802" y="1729119"/>
            <a:ext cx="4618651" cy="4200714"/>
          </a:xfrm>
          <a:prstGeom prst="rect">
            <a:avLst/>
          </a:prstGeom>
        </p:spPr>
      </p:pic>
      <p:pic>
        <p:nvPicPr>
          <p:cNvPr id="31746" name="Obraz 7">
            <a:extLst>
              <a:ext uri="{FF2B5EF4-FFF2-40B4-BE49-F238E27FC236}">
                <a16:creationId xmlns:a16="http://schemas.microsoft.com/office/drawing/2014/main" id="{1BEB36A7-67EF-4A51-84A1-42B83DF140E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Obraz 9">
            <a:extLst>
              <a:ext uri="{FF2B5EF4-FFF2-40B4-BE49-F238E27FC236}">
                <a16:creationId xmlns:a16="http://schemas.microsoft.com/office/drawing/2014/main" id="{877EBAA2-D7E9-477B-9137-B1FE51D4F90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34">
            <a:extLst>
              <a:ext uri="{FF2B5EF4-FFF2-40B4-BE49-F238E27FC236}">
                <a16:creationId xmlns:a16="http://schemas.microsoft.com/office/drawing/2014/main" id="{D94A7F2C-A9EE-4548-A8AB-42A03E0CCAF5}"/>
              </a:ext>
            </a:extLst>
          </p:cNvPr>
          <p:cNvSpPr txBox="1">
            <a:spLocks noChangeArrowheads="1"/>
          </p:cNvSpPr>
          <p:nvPr/>
        </p:nvSpPr>
        <p:spPr bwMode="auto">
          <a:xfrm>
            <a:off x="4880875" y="2516427"/>
            <a:ext cx="2557056" cy="2142125"/>
          </a:xfrm>
          <a:prstGeom prst="rect">
            <a:avLst/>
          </a:prstGeom>
          <a:noFill/>
          <a:ln>
            <a:noFill/>
          </a:ln>
          <a:effec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a:lnSpc>
                <a:spcPct val="90000"/>
              </a:lnSpc>
              <a:spcBef>
                <a:spcPts val="600"/>
              </a:spcBef>
              <a:spcAft>
                <a:spcPts val="300"/>
              </a:spcAft>
              <a:buClr>
                <a:srgbClr val="2F5597"/>
              </a:buClr>
              <a:buFont typeface="Wingdings" panose="05000000000000000000" pitchFamily="2" charset="2"/>
              <a:buChar char="Ø"/>
            </a:pPr>
            <a:r>
              <a:rPr lang="pl-PL" altLang="pl-PL" sz="1100" dirty="0">
                <a:latin typeface="Roboto" panose="02000000000000000000" pitchFamily="2" charset="0"/>
                <a:ea typeface="Roboto" panose="02000000000000000000" pitchFamily="2" charset="0"/>
              </a:rPr>
              <a:t> </a:t>
            </a:r>
            <a:r>
              <a:rPr lang="pl-PL" altLang="pl-PL" sz="1100" b="1" dirty="0">
                <a:solidFill>
                  <a:schemeClr val="accent1">
                    <a:lumMod val="75000"/>
                  </a:schemeClr>
                </a:solidFill>
                <a:latin typeface="Roboto" panose="02000000000000000000" pitchFamily="2" charset="0"/>
                <a:ea typeface="Roboto" panose="02000000000000000000" pitchFamily="2" charset="0"/>
              </a:rPr>
              <a:t>Dla</a:t>
            </a:r>
            <a:r>
              <a:rPr lang="pl-PL" altLang="pl-PL" sz="1100" dirty="0">
                <a:latin typeface="Roboto" panose="02000000000000000000" pitchFamily="2" charset="0"/>
                <a:ea typeface="Roboto" panose="02000000000000000000" pitchFamily="2" charset="0"/>
              </a:rPr>
              <a:t> </a:t>
            </a:r>
            <a:r>
              <a:rPr lang="pl-PL" altLang="pl-PL" sz="1100" b="1" dirty="0">
                <a:solidFill>
                  <a:schemeClr val="accent1">
                    <a:lumMod val="75000"/>
                  </a:schemeClr>
                </a:solidFill>
                <a:latin typeface="Roboto" panose="02000000000000000000" pitchFamily="2" charset="0"/>
              </a:rPr>
              <a:t>180 jcwp RW </a:t>
            </a:r>
            <a:r>
              <a:rPr lang="pl-PL" altLang="pl-PL" sz="1100" dirty="0">
                <a:solidFill>
                  <a:srgbClr val="000000"/>
                </a:solidFill>
                <a:latin typeface="Roboto" panose="02000000000000000000" pitchFamily="2" charset="0"/>
              </a:rPr>
              <a:t>opracowano 1218 działań naprawczych (</a:t>
            </a:r>
            <a:r>
              <a:rPr lang="pl-PL" altLang="pl-PL" sz="1100" dirty="0">
                <a:solidFill>
                  <a:srgbClr val="000000"/>
                </a:solidFill>
                <a:latin typeface="Roboto" panose="02000000000000000000" pitchFamily="2" charset="0"/>
                <a:ea typeface="Roboto" panose="02000000000000000000" pitchFamily="2" charset="0"/>
              </a:rPr>
              <a:t>80% - działania podstawowe, 20% - uzupełniające).</a:t>
            </a:r>
          </a:p>
          <a:p>
            <a:pPr defTabSz="914400">
              <a:lnSpc>
                <a:spcPct val="90000"/>
              </a:lnSpc>
              <a:spcBef>
                <a:spcPts val="600"/>
              </a:spcBef>
              <a:spcAft>
                <a:spcPts val="300"/>
              </a:spcAft>
              <a:buClr>
                <a:srgbClr val="2F5597"/>
              </a:buClr>
              <a:buFont typeface="Wingdings" panose="05000000000000000000" pitchFamily="2" charset="2"/>
              <a:buChar char="Ø"/>
            </a:pPr>
            <a:r>
              <a:rPr lang="pl-PL" altLang="pl-PL" sz="1100" dirty="0">
                <a:solidFill>
                  <a:srgbClr val="000000"/>
                </a:solidFill>
                <a:latin typeface="Roboto" panose="02000000000000000000" pitchFamily="2" charset="0"/>
                <a:ea typeface="Roboto" panose="02000000000000000000" pitchFamily="2" charset="0"/>
              </a:rPr>
              <a:t> </a:t>
            </a:r>
            <a:r>
              <a:rPr lang="pl-PL" altLang="pl-PL" sz="1100" b="1" dirty="0">
                <a:solidFill>
                  <a:schemeClr val="accent1">
                    <a:lumMod val="75000"/>
                  </a:schemeClr>
                </a:solidFill>
                <a:latin typeface="Roboto" panose="02000000000000000000" pitchFamily="2" charset="0"/>
                <a:ea typeface="Roboto" panose="02000000000000000000" pitchFamily="2" charset="0"/>
              </a:rPr>
              <a:t>Dla 4 jcwp </a:t>
            </a:r>
            <a:r>
              <a:rPr lang="pl-PL" altLang="pl-PL" sz="1100" b="1" dirty="0" err="1">
                <a:solidFill>
                  <a:schemeClr val="accent1">
                    <a:lumMod val="75000"/>
                  </a:schemeClr>
                </a:solidFill>
                <a:latin typeface="Roboto" panose="02000000000000000000" pitchFamily="2" charset="0"/>
                <a:ea typeface="Roboto" panose="02000000000000000000" pitchFamily="2" charset="0"/>
              </a:rPr>
              <a:t>RWr</a:t>
            </a:r>
            <a:r>
              <a:rPr lang="pl-PL" altLang="pl-PL" sz="1100" b="1" dirty="0">
                <a:solidFill>
                  <a:schemeClr val="accent1">
                    <a:lumMod val="75000"/>
                  </a:schemeClr>
                </a:solidFill>
                <a:latin typeface="Roboto" panose="02000000000000000000" pitchFamily="2" charset="0"/>
                <a:ea typeface="Roboto" panose="02000000000000000000" pitchFamily="2" charset="0"/>
              </a:rPr>
              <a:t> </a:t>
            </a:r>
            <a:r>
              <a:rPr lang="pl-PL" altLang="pl-PL" sz="1100" dirty="0">
                <a:solidFill>
                  <a:srgbClr val="000000"/>
                </a:solidFill>
                <a:latin typeface="Roboto" panose="02000000000000000000" pitchFamily="2" charset="0"/>
                <a:ea typeface="Roboto" panose="02000000000000000000" pitchFamily="2" charset="0"/>
              </a:rPr>
              <a:t>opracowano </a:t>
            </a:r>
            <a:br>
              <a:rPr lang="pl-PL" altLang="pl-PL" sz="1100" dirty="0">
                <a:solidFill>
                  <a:srgbClr val="000000"/>
                </a:solidFill>
                <a:latin typeface="Roboto" panose="02000000000000000000" pitchFamily="2" charset="0"/>
                <a:ea typeface="Roboto" panose="02000000000000000000" pitchFamily="2" charset="0"/>
              </a:rPr>
            </a:br>
            <a:r>
              <a:rPr lang="pl-PL" altLang="pl-PL" sz="1100" dirty="0">
                <a:solidFill>
                  <a:srgbClr val="000000"/>
                </a:solidFill>
                <a:latin typeface="Roboto" panose="02000000000000000000" pitchFamily="2" charset="0"/>
                <a:ea typeface="Roboto" panose="02000000000000000000" pitchFamily="2" charset="0"/>
              </a:rPr>
              <a:t>6 działań naprawczych </a:t>
            </a:r>
            <a:br>
              <a:rPr lang="pl-PL" altLang="pl-PL" sz="1100" dirty="0">
                <a:solidFill>
                  <a:srgbClr val="000000"/>
                </a:solidFill>
                <a:latin typeface="Roboto" panose="02000000000000000000" pitchFamily="2" charset="0"/>
                <a:ea typeface="Roboto" panose="02000000000000000000" pitchFamily="2" charset="0"/>
              </a:rPr>
            </a:br>
            <a:r>
              <a:rPr lang="pl-PL" altLang="pl-PL" sz="1100" dirty="0">
                <a:solidFill>
                  <a:srgbClr val="000000"/>
                </a:solidFill>
                <a:latin typeface="Roboto" panose="02000000000000000000" pitchFamily="2" charset="0"/>
                <a:ea typeface="Roboto" panose="02000000000000000000" pitchFamily="2" charset="0"/>
              </a:rPr>
              <a:t>(33%–działania  podstawowe, </a:t>
            </a:r>
            <a:br>
              <a:rPr lang="pl-PL" altLang="pl-PL" sz="1100" dirty="0">
                <a:solidFill>
                  <a:srgbClr val="000000"/>
                </a:solidFill>
                <a:latin typeface="Roboto" panose="02000000000000000000" pitchFamily="2" charset="0"/>
                <a:ea typeface="Roboto" panose="02000000000000000000" pitchFamily="2" charset="0"/>
              </a:rPr>
            </a:br>
            <a:r>
              <a:rPr lang="pl-PL" altLang="pl-PL" sz="1100" dirty="0">
                <a:solidFill>
                  <a:srgbClr val="000000"/>
                </a:solidFill>
                <a:latin typeface="Roboto" panose="02000000000000000000" pitchFamily="2" charset="0"/>
                <a:ea typeface="Roboto" panose="02000000000000000000" pitchFamily="2" charset="0"/>
              </a:rPr>
              <a:t>77% - uzupełniające)</a:t>
            </a:r>
          </a:p>
          <a:p>
            <a:pPr defTabSz="914400">
              <a:lnSpc>
                <a:spcPct val="90000"/>
              </a:lnSpc>
              <a:spcBef>
                <a:spcPts val="600"/>
              </a:spcBef>
              <a:spcAft>
                <a:spcPts val="300"/>
              </a:spcAft>
              <a:buClr>
                <a:srgbClr val="2F5597"/>
              </a:buClr>
              <a:buFont typeface="Wingdings" panose="05000000000000000000" pitchFamily="2" charset="2"/>
              <a:buChar char="Ø"/>
            </a:pPr>
            <a:r>
              <a:rPr lang="pl-PL" altLang="pl-PL" sz="1100" b="1" dirty="0">
                <a:solidFill>
                  <a:schemeClr val="accent1">
                    <a:lumMod val="75000"/>
                  </a:schemeClr>
                </a:solidFill>
                <a:latin typeface="Roboto" panose="02000000000000000000" pitchFamily="2" charset="0"/>
                <a:ea typeface="Roboto" panose="02000000000000000000" pitchFamily="2" charset="0"/>
              </a:rPr>
              <a:t>Dla 10 jcwpd </a:t>
            </a:r>
            <a:r>
              <a:rPr lang="pl-PL" altLang="pl-PL" sz="1100" dirty="0">
                <a:solidFill>
                  <a:srgbClr val="000000"/>
                </a:solidFill>
                <a:latin typeface="Roboto" panose="02000000000000000000" pitchFamily="2" charset="0"/>
                <a:ea typeface="Roboto" panose="02000000000000000000" pitchFamily="2" charset="0"/>
              </a:rPr>
              <a:t>opracowano 43 działania naprawcze (51% - działania podstawowe, 49% - uzupełniające</a:t>
            </a:r>
            <a:r>
              <a:rPr lang="pl-PL" altLang="pl-PL" sz="1100" dirty="0">
                <a:solidFill>
                  <a:srgbClr val="000000"/>
                </a:solidFill>
              </a:rPr>
              <a:t>)</a:t>
            </a:r>
          </a:p>
          <a:p>
            <a:pPr algn="just" defTabSz="914400">
              <a:spcBef>
                <a:spcPts val="600"/>
              </a:spcBef>
              <a:spcAft>
                <a:spcPts val="300"/>
              </a:spcAft>
              <a:buClr>
                <a:srgbClr val="2F5597"/>
              </a:buClr>
              <a:buFont typeface="Wingdings" panose="05000000000000000000" pitchFamily="2" charset="2"/>
              <a:buChar char="Ø"/>
            </a:pPr>
            <a:endParaRPr lang="pl-PL" altLang="pl-PL" sz="130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pic>
        <p:nvPicPr>
          <p:cNvPr id="31751" name="Obraz 9">
            <a:extLst>
              <a:ext uri="{FF2B5EF4-FFF2-40B4-BE49-F238E27FC236}">
                <a16:creationId xmlns:a16="http://schemas.microsoft.com/office/drawing/2014/main" id="{63FEA208-AE93-40D4-A973-0AB41159901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0A3D921A-044B-4DBB-911D-F8BF428CFCE9}"/>
              </a:ext>
            </a:extLst>
          </p:cNvPr>
          <p:cNvSpPr txBox="1">
            <a:spLocks noChangeArrowheads="1"/>
          </p:cNvSpPr>
          <p:nvPr/>
        </p:nvSpPr>
        <p:spPr bwMode="auto">
          <a:xfrm>
            <a:off x="263525" y="787400"/>
            <a:ext cx="10498138" cy="3683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 – region wodny Górnej-Wschodniej Wisły</a:t>
            </a:r>
          </a:p>
        </p:txBody>
      </p:sp>
      <p:graphicFrame>
        <p:nvGraphicFramePr>
          <p:cNvPr id="12" name="Group 554">
            <a:extLst>
              <a:ext uri="{FF2B5EF4-FFF2-40B4-BE49-F238E27FC236}">
                <a16:creationId xmlns:a16="http://schemas.microsoft.com/office/drawing/2014/main" id="{24187AD6-1921-46E4-9D77-0E3B49841CDD}"/>
              </a:ext>
            </a:extLst>
          </p:cNvPr>
          <p:cNvGraphicFramePr>
            <a:graphicFrameLocks noGrp="1"/>
          </p:cNvGraphicFramePr>
          <p:nvPr>
            <p:extLst>
              <p:ext uri="{D42A27DB-BD31-4B8C-83A1-F6EECF244321}">
                <p14:modId xmlns:p14="http://schemas.microsoft.com/office/powerpoint/2010/main" val="4192678792"/>
              </p:ext>
            </p:extLst>
          </p:nvPr>
        </p:nvGraphicFramePr>
        <p:xfrm>
          <a:off x="7573350" y="5838132"/>
          <a:ext cx="5650918" cy="334963"/>
        </p:xfrm>
        <a:graphic>
          <a:graphicData uri="http://schemas.openxmlformats.org/drawingml/2006/table">
            <a:tbl>
              <a:tblPr/>
              <a:tblGrid>
                <a:gridCol w="5650918">
                  <a:extLst>
                    <a:ext uri="{9D8B030D-6E8A-4147-A177-3AD203B41FA5}">
                      <a16:colId xmlns:a16="http://schemas.microsoft.com/office/drawing/2014/main" val="20000"/>
                    </a:ext>
                  </a:extLst>
                </a:gridCol>
              </a:tblGrid>
              <a:tr h="33496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jcwp</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region wodny Górnej-Wschodniej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51" marR="91451" marT="45677" marB="45677"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1" name="pole tekstowe 10">
            <a:extLst>
              <a:ext uri="{FF2B5EF4-FFF2-40B4-BE49-F238E27FC236}">
                <a16:creationId xmlns:a16="http://schemas.microsoft.com/office/drawing/2014/main" id="{6B77AC11-AA33-41CD-896C-628C5E145B7D}"/>
              </a:ext>
            </a:extLst>
          </p:cNvPr>
          <p:cNvSpPr txBox="1"/>
          <p:nvPr/>
        </p:nvSpPr>
        <p:spPr>
          <a:xfrm>
            <a:off x="263524" y="1196188"/>
            <a:ext cx="11815061" cy="492443"/>
          </a:xfrm>
          <a:prstGeom prst="rect">
            <a:avLst/>
          </a:prstGeom>
          <a:noFill/>
        </p:spPr>
        <p:txBody>
          <a:bodyPr wrap="square">
            <a:spAutoFit/>
          </a:bodyPr>
          <a:lstStyle/>
          <a:p>
            <a:pPr defTabSz="914400"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W regionie wodnym </a:t>
            </a:r>
            <a:r>
              <a:rPr lang="pl-PL" altLang="pl-PL" sz="1300" b="1" dirty="0">
                <a:solidFill>
                  <a:srgbClr val="2F5597"/>
                </a:solidFill>
                <a:latin typeface="Roboto" panose="02000000000000000000" pitchFamily="2" charset="0"/>
              </a:rPr>
              <a:t>Górnej-Wschodniej Wisły opracowano zestawy działań dla 194 jcw (87 % wszystkich jcw): </a:t>
            </a:r>
            <a:r>
              <a:rPr lang="pl-PL" altLang="pl-PL" sz="1300" dirty="0">
                <a:latin typeface="Roboto" panose="02000000000000000000" pitchFamily="2" charset="0"/>
              </a:rPr>
              <a:t>łącznie  1267 działań: 1000 działań podstawowych, 267 działań uzupełniających).</a:t>
            </a:r>
          </a:p>
        </p:txBody>
      </p:sp>
      <p:graphicFrame>
        <p:nvGraphicFramePr>
          <p:cNvPr id="14" name="Group 554">
            <a:extLst>
              <a:ext uri="{FF2B5EF4-FFF2-40B4-BE49-F238E27FC236}">
                <a16:creationId xmlns:a16="http://schemas.microsoft.com/office/drawing/2014/main" id="{F8C53150-85B5-4E74-ACDE-82C3EABF4A27}"/>
              </a:ext>
            </a:extLst>
          </p:cNvPr>
          <p:cNvGraphicFramePr>
            <a:graphicFrameLocks noGrp="1"/>
          </p:cNvGraphicFramePr>
          <p:nvPr>
            <p:extLst>
              <p:ext uri="{D42A27DB-BD31-4B8C-83A1-F6EECF244321}">
                <p14:modId xmlns:p14="http://schemas.microsoft.com/office/powerpoint/2010/main" val="3876221513"/>
              </p:ext>
            </p:extLst>
          </p:nvPr>
        </p:nvGraphicFramePr>
        <p:xfrm>
          <a:off x="445082" y="5838132"/>
          <a:ext cx="5650918" cy="334963"/>
        </p:xfrm>
        <a:graphic>
          <a:graphicData uri="http://schemas.openxmlformats.org/drawingml/2006/table">
            <a:tbl>
              <a:tblPr/>
              <a:tblGrid>
                <a:gridCol w="5650918">
                  <a:extLst>
                    <a:ext uri="{9D8B030D-6E8A-4147-A177-3AD203B41FA5}">
                      <a16:colId xmlns:a16="http://schemas.microsoft.com/office/drawing/2014/main" val="20000"/>
                    </a:ext>
                  </a:extLst>
                </a:gridCol>
              </a:tblGrid>
              <a:tr h="33496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jcwp</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region wodny Górnej-Wschodniej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51" marR="91451" marT="45677" marB="45677"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Obraz 7">
            <a:extLst>
              <a:ext uri="{FF2B5EF4-FFF2-40B4-BE49-F238E27FC236}">
                <a16:creationId xmlns:a16="http://schemas.microsoft.com/office/drawing/2014/main" id="{8B6EBDEC-19CD-4737-875A-E157346388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Obraz 9">
            <a:extLst>
              <a:ext uri="{FF2B5EF4-FFF2-40B4-BE49-F238E27FC236}">
                <a16:creationId xmlns:a16="http://schemas.microsoft.com/office/drawing/2014/main" id="{6F4B7F4A-3C2C-461A-9D06-654162CB77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8FA055BC-9C90-4062-B7D2-59D3B9B874D5}"/>
              </a:ext>
            </a:extLst>
          </p:cNvPr>
          <p:cNvSpPr txBox="1">
            <a:spLocks noChangeArrowheads="1"/>
          </p:cNvSpPr>
          <p:nvPr/>
        </p:nvSpPr>
        <p:spPr bwMode="auto">
          <a:xfrm>
            <a:off x="257175" y="868363"/>
            <a:ext cx="10523538"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 region wodny Górnej-Wschodniej Wisły</a:t>
            </a:r>
          </a:p>
        </p:txBody>
      </p:sp>
      <p:sp>
        <p:nvSpPr>
          <p:cNvPr id="35845" name="pole tekstowe 12">
            <a:extLst>
              <a:ext uri="{FF2B5EF4-FFF2-40B4-BE49-F238E27FC236}">
                <a16:creationId xmlns:a16="http://schemas.microsoft.com/office/drawing/2014/main" id="{F7BE4C07-191D-4FD1-BA47-A335C2720FF5}"/>
              </a:ext>
            </a:extLst>
          </p:cNvPr>
          <p:cNvSpPr txBox="1">
            <a:spLocks noChangeArrowheads="1"/>
          </p:cNvSpPr>
          <p:nvPr/>
        </p:nvSpPr>
        <p:spPr bwMode="auto">
          <a:xfrm>
            <a:off x="540765" y="1698212"/>
            <a:ext cx="564770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rPr>
              <a:t>Harmonogram wdrożenia działań (łącznie wszystkie kategorie wód jcwp)</a:t>
            </a:r>
          </a:p>
        </p:txBody>
      </p:sp>
      <p:sp>
        <p:nvSpPr>
          <p:cNvPr id="33799" name="pole tekstowe 14">
            <a:extLst>
              <a:ext uri="{FF2B5EF4-FFF2-40B4-BE49-F238E27FC236}">
                <a16:creationId xmlns:a16="http://schemas.microsoft.com/office/drawing/2014/main" id="{EA9DD42B-DFCF-4FAA-B244-6923E50DB55E}"/>
              </a:ext>
            </a:extLst>
          </p:cNvPr>
          <p:cNvSpPr txBox="1">
            <a:spLocks noChangeArrowheads="1"/>
          </p:cNvSpPr>
          <p:nvPr/>
        </p:nvSpPr>
        <p:spPr bwMode="auto">
          <a:xfrm>
            <a:off x="6795516" y="2616465"/>
            <a:ext cx="4679950" cy="292388"/>
          </a:xfrm>
          <a:prstGeom prst="rect">
            <a:avLst/>
          </a:prstGeom>
          <a:noFill/>
          <a:ln w="25400">
            <a:solidFill>
              <a:schemeClr val="accent4"/>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pl-PL" altLang="pl-PL" sz="1300" b="1" dirty="0">
                <a:solidFill>
                  <a:srgbClr val="2F5597"/>
                </a:solidFill>
                <a:latin typeface="Roboto" panose="02000000000000000000" pitchFamily="2" charset="0"/>
                <a:ea typeface="Roboto" panose="02000000000000000000" pitchFamily="2" charset="0"/>
              </a:rPr>
              <a:t>Koszt realizacji działań jcwp – łącznie </a:t>
            </a:r>
            <a:r>
              <a:rPr lang="pl-PL" altLang="pl-PL" sz="1300" b="1" dirty="0">
                <a:solidFill>
                  <a:srgbClr val="2F5597"/>
                </a:solidFill>
                <a:latin typeface="Roboto" panose="02000000000000000000" pitchFamily="2" charset="0"/>
              </a:rPr>
              <a:t>1 442 222 835,50 zł</a:t>
            </a:r>
            <a:endParaRPr lang="pl-PL" altLang="pl-PL" sz="1300" dirty="0">
              <a:solidFill>
                <a:srgbClr val="2F5597"/>
              </a:solidFill>
              <a:latin typeface="Roboto" panose="02000000000000000000" pitchFamily="2" charset="0"/>
              <a:ea typeface="Roboto" panose="02000000000000000000" pitchFamily="2" charset="0"/>
            </a:endParaRPr>
          </a:p>
        </p:txBody>
      </p:sp>
      <p:sp>
        <p:nvSpPr>
          <p:cNvPr id="5" name="Strzałka w prawo 4">
            <a:extLst>
              <a:ext uri="{FF2B5EF4-FFF2-40B4-BE49-F238E27FC236}">
                <a16:creationId xmlns:a16="http://schemas.microsoft.com/office/drawing/2014/main" id="{3C40ADFC-F483-42D8-8D9A-4365888E974E}"/>
              </a:ext>
            </a:extLst>
          </p:cNvPr>
          <p:cNvSpPr/>
          <p:nvPr/>
        </p:nvSpPr>
        <p:spPr>
          <a:xfrm rot="5400000">
            <a:off x="8721153" y="3366122"/>
            <a:ext cx="828675" cy="314325"/>
          </a:xfrm>
          <a:prstGeom prst="rightArrow">
            <a:avLst/>
          </a:prstGeom>
          <a:solidFill>
            <a:srgbClr val="2F5597"/>
          </a:solidFill>
          <a:ln>
            <a:solidFill>
              <a:srgbClr val="2F5597"/>
            </a:solidFill>
          </a:ln>
        </p:spPr>
        <p:style>
          <a:lnRef idx="1">
            <a:schemeClr val="accent5"/>
          </a:lnRef>
          <a:fillRef idx="2">
            <a:schemeClr val="accent5"/>
          </a:fillRef>
          <a:effectRef idx="1">
            <a:schemeClr val="accent5"/>
          </a:effectRef>
          <a:fontRef idx="minor">
            <a:schemeClr val="dk1"/>
          </a:fontRef>
        </p:style>
        <p:txBody>
          <a:bodyPr anchor="ctr"/>
          <a:lstStyle/>
          <a:p>
            <a:pPr algn="ctr" eaLnBrk="1" fontAlgn="auto" hangingPunct="1">
              <a:spcBef>
                <a:spcPts val="0"/>
              </a:spcBef>
              <a:spcAft>
                <a:spcPts val="0"/>
              </a:spcAft>
              <a:defRPr/>
            </a:pPr>
            <a:endParaRPr lang="pl-PL"/>
          </a:p>
        </p:txBody>
      </p:sp>
      <p:sp>
        <p:nvSpPr>
          <p:cNvPr id="16" name="pole tekstowe 15">
            <a:extLst>
              <a:ext uri="{FF2B5EF4-FFF2-40B4-BE49-F238E27FC236}">
                <a16:creationId xmlns:a16="http://schemas.microsoft.com/office/drawing/2014/main" id="{D2A98C6F-97AF-406F-BC41-AC413DDC3362}"/>
              </a:ext>
            </a:extLst>
          </p:cNvPr>
          <p:cNvSpPr txBox="1"/>
          <p:nvPr/>
        </p:nvSpPr>
        <p:spPr>
          <a:xfrm>
            <a:off x="6795516" y="4137716"/>
            <a:ext cx="4679950" cy="1092200"/>
          </a:xfrm>
          <a:prstGeom prst="rect">
            <a:avLst/>
          </a:prstGeom>
          <a:noFill/>
          <a:ln w="25400">
            <a:solidFill>
              <a:schemeClr val="accent4"/>
            </a:solidFill>
          </a:ln>
        </p:spPr>
        <p:txBody>
          <a:bodyPr>
            <a:spAutoFit/>
          </a:bodyPr>
          <a:lstStyle/>
          <a:p>
            <a:pPr eaLnBrk="1" fontAlgn="auto" hangingPunct="1">
              <a:spcBef>
                <a:spcPts val="0"/>
              </a:spcBef>
              <a:spcAft>
                <a:spcPts val="0"/>
              </a:spcAft>
              <a:defRPr/>
            </a:pPr>
            <a:r>
              <a:rPr lang="pl-PL" sz="1300" b="1" dirty="0">
                <a:solidFill>
                  <a:srgbClr val="2F5597"/>
                </a:solidFill>
                <a:latin typeface="Roboto" panose="02000000000000000000" pitchFamily="2" charset="0"/>
                <a:ea typeface="Roboto" panose="02000000000000000000" pitchFamily="2" charset="0"/>
                <a:cs typeface="+mn-cs"/>
              </a:rPr>
              <a:t>Źródło środków</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własne</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Budżet państwa</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NFOŚiGW/</a:t>
            </a:r>
            <a:r>
              <a:rPr lang="pl-PL" sz="1300" dirty="0" err="1">
                <a:latin typeface="Roboto" panose="02000000000000000000" pitchFamily="2" charset="0"/>
                <a:ea typeface="Roboto" panose="02000000000000000000" pitchFamily="2" charset="0"/>
                <a:cs typeface="+mn-cs"/>
              </a:rPr>
              <a:t>WFOŚiGW</a:t>
            </a:r>
            <a:endParaRPr lang="pl-PL" sz="1300" dirty="0">
              <a:latin typeface="Roboto" panose="02000000000000000000" pitchFamily="2" charset="0"/>
              <a:ea typeface="Roboto" panose="02000000000000000000" pitchFamily="2" charset="0"/>
              <a:cs typeface="+mn-cs"/>
            </a:endParaRP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UE</a:t>
            </a:r>
          </a:p>
        </p:txBody>
      </p:sp>
      <p:pic>
        <p:nvPicPr>
          <p:cNvPr id="17" name="Obraz 15">
            <a:extLst>
              <a:ext uri="{FF2B5EF4-FFF2-40B4-BE49-F238E27FC236}">
                <a16:creationId xmlns:a16="http://schemas.microsoft.com/office/drawing/2014/main" id="{4A1DBC88-887B-4B4D-9D80-C42447320E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6025" y="1307147"/>
            <a:ext cx="3355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Wykres 11">
            <a:extLst>
              <a:ext uri="{FF2B5EF4-FFF2-40B4-BE49-F238E27FC236}">
                <a16:creationId xmlns:a16="http://schemas.microsoft.com/office/drawing/2014/main" id="{07F03229-860A-46CD-93B7-F50CDE96C63E}"/>
              </a:ext>
            </a:extLst>
          </p:cNvPr>
          <p:cNvGraphicFramePr>
            <a:graphicFrameLocks/>
          </p:cNvGraphicFramePr>
          <p:nvPr>
            <p:extLst>
              <p:ext uri="{D42A27DB-BD31-4B8C-83A1-F6EECF244321}">
                <p14:modId xmlns:p14="http://schemas.microsoft.com/office/powerpoint/2010/main" val="1957517851"/>
              </p:ext>
            </p:extLst>
          </p:nvPr>
        </p:nvGraphicFramePr>
        <p:xfrm>
          <a:off x="540764" y="2008955"/>
          <a:ext cx="6114679" cy="398068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024668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Obraz 7">
            <a:extLst>
              <a:ext uri="{FF2B5EF4-FFF2-40B4-BE49-F238E27FC236}">
                <a16:creationId xmlns:a16="http://schemas.microsoft.com/office/drawing/2014/main" id="{8B6EBDEC-19CD-4737-875A-E157346388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Obraz 9">
            <a:extLst>
              <a:ext uri="{FF2B5EF4-FFF2-40B4-BE49-F238E27FC236}">
                <a16:creationId xmlns:a16="http://schemas.microsoft.com/office/drawing/2014/main" id="{6F4B7F4A-3C2C-461A-9D06-654162CB77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8FA055BC-9C90-4062-B7D2-59D3B9B874D5}"/>
              </a:ext>
            </a:extLst>
          </p:cNvPr>
          <p:cNvSpPr txBox="1">
            <a:spLocks noChangeArrowheads="1"/>
          </p:cNvSpPr>
          <p:nvPr/>
        </p:nvSpPr>
        <p:spPr bwMode="auto">
          <a:xfrm>
            <a:off x="257175" y="868363"/>
            <a:ext cx="10523538"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 region wodny Górnej-Wschodniej Wisły</a:t>
            </a:r>
          </a:p>
        </p:txBody>
      </p:sp>
      <p:sp>
        <p:nvSpPr>
          <p:cNvPr id="35846" name="pole tekstowe 13">
            <a:extLst>
              <a:ext uri="{FF2B5EF4-FFF2-40B4-BE49-F238E27FC236}">
                <a16:creationId xmlns:a16="http://schemas.microsoft.com/office/drawing/2014/main" id="{7D4A34C9-CCEC-4114-97D9-8A5EDB9E84B1}"/>
              </a:ext>
            </a:extLst>
          </p:cNvPr>
          <p:cNvSpPr txBox="1">
            <a:spLocks noChangeArrowheads="1"/>
          </p:cNvSpPr>
          <p:nvPr/>
        </p:nvSpPr>
        <p:spPr bwMode="auto">
          <a:xfrm>
            <a:off x="257175" y="1334533"/>
            <a:ext cx="923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rPr>
              <a:t>Jednostki</a:t>
            </a:r>
            <a:r>
              <a:rPr lang="pl-PL" altLang="pl-PL" sz="1800" dirty="0">
                <a:ea typeface="Roboto" panose="02000000000000000000" pitchFamily="2" charset="0"/>
              </a:rPr>
              <a:t> </a:t>
            </a:r>
            <a:r>
              <a:rPr lang="pl-PL" altLang="pl-PL" sz="1300" b="1" dirty="0">
                <a:solidFill>
                  <a:srgbClr val="2F5597"/>
                </a:solidFill>
                <a:latin typeface="Roboto" panose="02000000000000000000" pitchFamily="2" charset="0"/>
                <a:ea typeface="Roboto" panose="02000000000000000000" pitchFamily="2" charset="0"/>
              </a:rPr>
              <a:t>odpowiedzialne za realizację (łącznie wszystkie kategorie wód jcwp – region wodny Górnej-Wschodniej Wisły)</a:t>
            </a:r>
          </a:p>
        </p:txBody>
      </p:sp>
      <p:graphicFrame>
        <p:nvGraphicFramePr>
          <p:cNvPr id="8" name="Wykres 7">
            <a:extLst>
              <a:ext uri="{FF2B5EF4-FFF2-40B4-BE49-F238E27FC236}">
                <a16:creationId xmlns:a16="http://schemas.microsoft.com/office/drawing/2014/main" id="{79C842BD-E21D-4B86-9D2B-B80CDF6E1C9A}"/>
              </a:ext>
            </a:extLst>
          </p:cNvPr>
          <p:cNvGraphicFramePr>
            <a:graphicFrameLocks/>
          </p:cNvGraphicFramePr>
          <p:nvPr>
            <p:extLst>
              <p:ext uri="{D42A27DB-BD31-4B8C-83A1-F6EECF244321}">
                <p14:modId xmlns:p14="http://schemas.microsoft.com/office/powerpoint/2010/main" val="1851347976"/>
              </p:ext>
            </p:extLst>
          </p:nvPr>
        </p:nvGraphicFramePr>
        <p:xfrm>
          <a:off x="622481" y="1800702"/>
          <a:ext cx="9700079" cy="401081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95186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Obraz 7">
            <a:extLst>
              <a:ext uri="{FF2B5EF4-FFF2-40B4-BE49-F238E27FC236}">
                <a16:creationId xmlns:a16="http://schemas.microsoft.com/office/drawing/2014/main" id="{C30C9890-54FE-44D4-9CDB-50F82FC01A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Obraz 9">
            <a:extLst>
              <a:ext uri="{FF2B5EF4-FFF2-40B4-BE49-F238E27FC236}">
                <a16:creationId xmlns:a16="http://schemas.microsoft.com/office/drawing/2014/main" id="{01C218E6-3784-4E6F-95A5-38ABAA5051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ole tekstowe 1">
            <a:extLst>
              <a:ext uri="{FF2B5EF4-FFF2-40B4-BE49-F238E27FC236}">
                <a16:creationId xmlns:a16="http://schemas.microsoft.com/office/drawing/2014/main" id="{115507F4-9B72-4C27-855F-C9E746F50DC4}"/>
              </a:ext>
            </a:extLst>
          </p:cNvPr>
          <p:cNvSpPr txBox="1"/>
          <p:nvPr/>
        </p:nvSpPr>
        <p:spPr>
          <a:xfrm>
            <a:off x="257174" y="868363"/>
            <a:ext cx="11099083" cy="646331"/>
          </a:xfrm>
          <a:prstGeom prst="rect">
            <a:avLst/>
          </a:prstGeom>
          <a:noFill/>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rzeczne – udział poszczególnych typów działań - region wodny </a:t>
            </a:r>
            <a:b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br>
            <a:r>
              <a:rPr lang="pl-PL" altLang="pl-PL" b="1" dirty="0">
                <a:solidFill>
                  <a:srgbClr val="2F5597"/>
                </a:solidFill>
                <a:latin typeface="Roboto" panose="02000000000000000000" pitchFamily="2" charset="0"/>
                <a:cs typeface="Times New Roman" panose="02020603050405020304" pitchFamily="18" charset="0"/>
              </a:rPr>
              <a:t>Górnej-Wschodniej Wisły</a:t>
            </a:r>
          </a:p>
        </p:txBody>
      </p:sp>
      <p:sp>
        <p:nvSpPr>
          <p:cNvPr id="67617" name="Text Box 33">
            <a:extLst>
              <a:ext uri="{FF2B5EF4-FFF2-40B4-BE49-F238E27FC236}">
                <a16:creationId xmlns:a16="http://schemas.microsoft.com/office/drawing/2014/main" id="{45397678-B7B2-45C3-9B0D-C90AFA4536B0}"/>
              </a:ext>
            </a:extLst>
          </p:cNvPr>
          <p:cNvSpPr txBox="1">
            <a:spLocks noChangeArrowheads="1"/>
          </p:cNvSpPr>
          <p:nvPr/>
        </p:nvSpPr>
        <p:spPr bwMode="auto">
          <a:xfrm>
            <a:off x="1571113" y="2746533"/>
            <a:ext cx="593090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a:defRPr>
                <a:solidFill>
                  <a:schemeClr val="tx1"/>
                </a:solidFill>
                <a:latin typeface="Calibri" panose="020F0502020204030204" pitchFamily="34" charset="0"/>
                <a:cs typeface="Arial" panose="020B0604020202020204" pitchFamily="34" charset="0"/>
              </a:defRPr>
            </a:lvl2pPr>
            <a:lvl3pPr>
              <a:defRPr>
                <a:solidFill>
                  <a:schemeClr val="tx1"/>
                </a:solidFill>
                <a:latin typeface="Calibri" panose="020F0502020204030204" pitchFamily="34" charset="0"/>
                <a:cs typeface="Arial" panose="020B0604020202020204" pitchFamily="34" charset="0"/>
              </a:defRPr>
            </a:lvl3pPr>
            <a:lvl4pPr>
              <a:defRPr>
                <a:solidFill>
                  <a:schemeClr val="tx1"/>
                </a:solidFill>
                <a:latin typeface="Calibri" panose="020F0502020204030204" pitchFamily="34" charset="0"/>
                <a:cs typeface="Arial" panose="020B0604020202020204" pitchFamily="34" charset="0"/>
              </a:defRPr>
            </a:lvl4pPr>
            <a:lvl5pPr>
              <a:defRPr>
                <a:solidFill>
                  <a:schemeClr val="tx1"/>
                </a:solidFill>
                <a:latin typeface="Calibri" panose="020F0502020204030204" pitchFamily="34" charset="0"/>
                <a:cs typeface="Arial" panose="020B0604020202020204" pitchFamily="34" charset="0"/>
              </a:defRPr>
            </a:lvl5pPr>
            <a:lvl6pPr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defTabSz="914400"/>
            <a:r>
              <a:rPr lang="pl-PL" altLang="pl-PL" sz="1300" b="1" dirty="0">
                <a:solidFill>
                  <a:schemeClr val="accent4"/>
                </a:solidFill>
                <a:latin typeface="Roboto" panose="02000000000000000000" pitchFamily="2" charset="0"/>
                <a:ea typeface="Roboto" panose="02000000000000000000" pitchFamily="2" charset="0"/>
              </a:rPr>
              <a:t>Udział typów działań nakierowanych na redukcję presji – jcwp RW</a:t>
            </a:r>
          </a:p>
        </p:txBody>
      </p:sp>
      <p:sp>
        <p:nvSpPr>
          <p:cNvPr id="67619" name="Text Box 35">
            <a:extLst>
              <a:ext uri="{FF2B5EF4-FFF2-40B4-BE49-F238E27FC236}">
                <a16:creationId xmlns:a16="http://schemas.microsoft.com/office/drawing/2014/main" id="{65AC2BDE-615B-4C99-85A7-847FF9815FBC}"/>
              </a:ext>
            </a:extLst>
          </p:cNvPr>
          <p:cNvSpPr txBox="1">
            <a:spLocks noChangeArrowheads="1"/>
          </p:cNvSpPr>
          <p:nvPr/>
        </p:nvSpPr>
        <p:spPr bwMode="auto">
          <a:xfrm>
            <a:off x="257175" y="1603876"/>
            <a:ext cx="11099083" cy="95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a:defRPr>
                <a:solidFill>
                  <a:schemeClr val="tx1"/>
                </a:solidFill>
                <a:latin typeface="Calibri" panose="020F0502020204030204" pitchFamily="34" charset="0"/>
                <a:cs typeface="Arial" panose="020B0604020202020204" pitchFamily="34" charset="0"/>
              </a:defRPr>
            </a:lvl2pPr>
            <a:lvl3pPr>
              <a:defRPr>
                <a:solidFill>
                  <a:schemeClr val="tx1"/>
                </a:solidFill>
                <a:latin typeface="Calibri" panose="020F0502020204030204" pitchFamily="34" charset="0"/>
                <a:cs typeface="Arial" panose="020B0604020202020204" pitchFamily="34" charset="0"/>
              </a:defRPr>
            </a:lvl3pPr>
            <a:lvl4pPr>
              <a:defRPr>
                <a:solidFill>
                  <a:schemeClr val="tx1"/>
                </a:solidFill>
                <a:latin typeface="Calibri" panose="020F0502020204030204" pitchFamily="34" charset="0"/>
                <a:cs typeface="Arial" panose="020B0604020202020204" pitchFamily="34" charset="0"/>
              </a:defRPr>
            </a:lvl4pPr>
            <a:lvl5pPr>
              <a:defRPr>
                <a:solidFill>
                  <a:schemeClr val="tx1"/>
                </a:solidFill>
                <a:latin typeface="Calibri" panose="020F0502020204030204" pitchFamily="34" charset="0"/>
                <a:cs typeface="Arial" panose="020B0604020202020204" pitchFamily="34" charset="0"/>
              </a:defRPr>
            </a:lvl5pPr>
            <a:lvl6pPr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110000"/>
              </a:lnSpc>
              <a:spcBef>
                <a:spcPts val="600"/>
              </a:spcBef>
              <a:spcAft>
                <a:spcPts val="300"/>
              </a:spcAft>
              <a:buClr>
                <a:srgbClr val="2F5597"/>
              </a:buClr>
              <a:defRPr/>
            </a:pPr>
            <a:r>
              <a:rPr lang="pl-PL" altLang="pl-PL" sz="1300" dirty="0">
                <a:latin typeface="Roboto" panose="02000000000000000000" pitchFamily="2" charset="0"/>
                <a:ea typeface="Roboto" panose="02000000000000000000" pitchFamily="2" charset="0"/>
              </a:rPr>
              <a:t>W regionie wodnym Górnej-Wschodniej Wisły</a:t>
            </a:r>
            <a:r>
              <a:rPr lang="pl-PL" altLang="pl-PL" sz="1300" dirty="0">
                <a:solidFill>
                  <a:srgbClr val="000000"/>
                </a:solidFill>
                <a:latin typeface="Roboto" panose="02000000000000000000" pitchFamily="2" charset="0"/>
                <a:ea typeface="Roboto" panose="02000000000000000000" pitchFamily="2" charset="0"/>
              </a:rPr>
              <a:t> dla 180 jcwp RW opracowano 1218 działań naprawczych, z czego 528 to działania nietechniczne, 288 techniczne, 402 nietechniczno/techniczne. Działania naprawcze nakierowane na redukcję presji znaczących, w tym </a:t>
            </a:r>
            <a:r>
              <a:rPr lang="pl-PL" altLang="pl-PL" sz="1300" b="1" dirty="0">
                <a:solidFill>
                  <a:srgbClr val="2F5597"/>
                </a:solidFill>
                <a:latin typeface="Roboto" panose="02000000000000000000" pitchFamily="2" charset="0"/>
                <a:ea typeface="Roboto" panose="02000000000000000000" pitchFamily="2" charset="0"/>
              </a:rPr>
              <a:t>presji skumulowanych (RWC) </a:t>
            </a:r>
            <a:r>
              <a:rPr lang="pl-PL" altLang="pl-PL" sz="1300" dirty="0">
                <a:solidFill>
                  <a:srgbClr val="000000"/>
                </a:solidFill>
                <a:latin typeface="Roboto" panose="02000000000000000000" pitchFamily="2" charset="0"/>
                <a:ea typeface="Roboto" panose="02000000000000000000" pitchFamily="2" charset="0"/>
              </a:rPr>
              <a:t>stanowią łącznie 40% wszystkich działań. Działania nakierowane na </a:t>
            </a:r>
            <a:r>
              <a:rPr lang="pl-PL" altLang="pl-PL" sz="1300" b="1" dirty="0">
                <a:solidFill>
                  <a:srgbClr val="2F5597"/>
                </a:solidFill>
                <a:latin typeface="Roboto" panose="02000000000000000000" pitchFamily="2" charset="0"/>
                <a:ea typeface="Roboto" panose="02000000000000000000" pitchFamily="2" charset="0"/>
              </a:rPr>
              <a:t>presje fizykochemiczne i chemiczne (RWP) </a:t>
            </a:r>
            <a:r>
              <a:rPr lang="pl-PL" altLang="pl-PL" sz="1300" dirty="0">
                <a:solidFill>
                  <a:srgbClr val="000000"/>
                </a:solidFill>
                <a:latin typeface="Roboto" panose="02000000000000000000" pitchFamily="2" charset="0"/>
                <a:ea typeface="Roboto" panose="02000000000000000000" pitchFamily="2" charset="0"/>
              </a:rPr>
              <a:t>stanowią 33 % wszystkich działań. Działania nakierowane na </a:t>
            </a:r>
            <a:r>
              <a:rPr lang="pl-PL" altLang="pl-PL" sz="1300" b="1" dirty="0">
                <a:solidFill>
                  <a:srgbClr val="2F5597"/>
                </a:solidFill>
                <a:latin typeface="Roboto" panose="02000000000000000000" pitchFamily="2" charset="0"/>
                <a:ea typeface="Roboto" panose="02000000000000000000" pitchFamily="2" charset="0"/>
              </a:rPr>
              <a:t>presje hydromorfologiczne </a:t>
            </a:r>
            <a:r>
              <a:rPr lang="pl-PL" altLang="pl-PL" sz="1300" dirty="0">
                <a:solidFill>
                  <a:srgbClr val="000000"/>
                </a:solidFill>
                <a:latin typeface="Roboto" panose="02000000000000000000" pitchFamily="2" charset="0"/>
                <a:ea typeface="Roboto" panose="02000000000000000000" pitchFamily="2" charset="0"/>
              </a:rPr>
              <a:t>stanowią 26%, zaś 1% stanowią działania nakierowane na redukcje </a:t>
            </a:r>
            <a:r>
              <a:rPr lang="pl-PL" altLang="pl-PL" sz="1300" b="1" dirty="0">
                <a:solidFill>
                  <a:srgbClr val="2F5597"/>
                </a:solidFill>
                <a:latin typeface="Roboto" panose="02000000000000000000" pitchFamily="2" charset="0"/>
                <a:ea typeface="Roboto" panose="02000000000000000000" pitchFamily="2" charset="0"/>
              </a:rPr>
              <a:t>presji hydrologicznej.</a:t>
            </a:r>
          </a:p>
        </p:txBody>
      </p:sp>
      <p:graphicFrame>
        <p:nvGraphicFramePr>
          <p:cNvPr id="9" name="Wykres 8">
            <a:extLst>
              <a:ext uri="{FF2B5EF4-FFF2-40B4-BE49-F238E27FC236}">
                <a16:creationId xmlns:a16="http://schemas.microsoft.com/office/drawing/2014/main" id="{A47A965E-6512-4D43-A08A-BDB3F2AC473C}"/>
              </a:ext>
            </a:extLst>
          </p:cNvPr>
          <p:cNvGraphicFramePr>
            <a:graphicFrameLocks/>
          </p:cNvGraphicFramePr>
          <p:nvPr>
            <p:extLst>
              <p:ext uri="{D42A27DB-BD31-4B8C-83A1-F6EECF244321}">
                <p14:modId xmlns:p14="http://schemas.microsoft.com/office/powerpoint/2010/main" val="476994276"/>
              </p:ext>
            </p:extLst>
          </p:nvPr>
        </p:nvGraphicFramePr>
        <p:xfrm>
          <a:off x="3012436" y="3332408"/>
          <a:ext cx="5588560" cy="2749826"/>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Obraz 7">
            <a:extLst>
              <a:ext uri="{FF2B5EF4-FFF2-40B4-BE49-F238E27FC236}">
                <a16:creationId xmlns:a16="http://schemas.microsoft.com/office/drawing/2014/main" id="{8B6EBDEC-19CD-4737-875A-E157346388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Obraz 9">
            <a:extLst>
              <a:ext uri="{FF2B5EF4-FFF2-40B4-BE49-F238E27FC236}">
                <a16:creationId xmlns:a16="http://schemas.microsoft.com/office/drawing/2014/main" id="{6F4B7F4A-3C2C-461A-9D06-654162CB77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8FA055BC-9C90-4062-B7D2-59D3B9B874D5}"/>
              </a:ext>
            </a:extLst>
          </p:cNvPr>
          <p:cNvSpPr txBox="1">
            <a:spLocks noChangeArrowheads="1"/>
          </p:cNvSpPr>
          <p:nvPr/>
        </p:nvSpPr>
        <p:spPr bwMode="auto">
          <a:xfrm>
            <a:off x="257175" y="868363"/>
            <a:ext cx="10523538"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rzeczne – region wodny Górnej-Wschodniej Wisły</a:t>
            </a:r>
          </a:p>
        </p:txBody>
      </p:sp>
      <p:sp>
        <p:nvSpPr>
          <p:cNvPr id="35845" name="pole tekstowe 12">
            <a:extLst>
              <a:ext uri="{FF2B5EF4-FFF2-40B4-BE49-F238E27FC236}">
                <a16:creationId xmlns:a16="http://schemas.microsoft.com/office/drawing/2014/main" id="{F7BE4C07-191D-4FD1-BA47-A335C2720FF5}"/>
              </a:ext>
            </a:extLst>
          </p:cNvPr>
          <p:cNvSpPr txBox="1">
            <a:spLocks noChangeArrowheads="1"/>
          </p:cNvSpPr>
          <p:nvPr/>
        </p:nvSpPr>
        <p:spPr bwMode="auto">
          <a:xfrm>
            <a:off x="540765" y="1698212"/>
            <a:ext cx="346441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rPr>
              <a:t>Harmonogram wdrożenia działań - jcwp RW</a:t>
            </a:r>
          </a:p>
        </p:txBody>
      </p:sp>
      <p:sp>
        <p:nvSpPr>
          <p:cNvPr id="33799" name="pole tekstowe 14">
            <a:extLst>
              <a:ext uri="{FF2B5EF4-FFF2-40B4-BE49-F238E27FC236}">
                <a16:creationId xmlns:a16="http://schemas.microsoft.com/office/drawing/2014/main" id="{EA9DD42B-DFCF-4FAA-B244-6923E50DB55E}"/>
              </a:ext>
            </a:extLst>
          </p:cNvPr>
          <p:cNvSpPr txBox="1">
            <a:spLocks noChangeArrowheads="1"/>
          </p:cNvSpPr>
          <p:nvPr/>
        </p:nvSpPr>
        <p:spPr bwMode="auto">
          <a:xfrm>
            <a:off x="6795515" y="2616465"/>
            <a:ext cx="4855711" cy="292388"/>
          </a:xfrm>
          <a:prstGeom prst="rect">
            <a:avLst/>
          </a:prstGeom>
          <a:noFill/>
          <a:ln w="25400">
            <a:solidFill>
              <a:schemeClr val="accent4"/>
            </a:solid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pl-PL" altLang="pl-PL" sz="1300" b="1" dirty="0">
                <a:solidFill>
                  <a:srgbClr val="2F5597"/>
                </a:solidFill>
                <a:latin typeface="Roboto" panose="02000000000000000000" pitchFamily="2" charset="0"/>
                <a:ea typeface="Roboto" panose="02000000000000000000" pitchFamily="2" charset="0"/>
              </a:rPr>
              <a:t>Koszt realizacji działań jcwp RW– łącznie </a:t>
            </a:r>
            <a:r>
              <a:rPr lang="pl-PL" altLang="pl-PL" sz="1300" b="1" dirty="0">
                <a:solidFill>
                  <a:srgbClr val="2F5597"/>
                </a:solidFill>
                <a:latin typeface="Roboto" panose="02000000000000000000" pitchFamily="2" charset="0"/>
              </a:rPr>
              <a:t>1 442 053 808,00 zł</a:t>
            </a:r>
            <a:endParaRPr lang="pl-PL" altLang="pl-PL" sz="1300" dirty="0">
              <a:solidFill>
                <a:srgbClr val="2F5597"/>
              </a:solidFill>
              <a:latin typeface="Roboto" panose="02000000000000000000" pitchFamily="2" charset="0"/>
              <a:ea typeface="Roboto" panose="02000000000000000000" pitchFamily="2" charset="0"/>
            </a:endParaRPr>
          </a:p>
        </p:txBody>
      </p:sp>
      <p:sp>
        <p:nvSpPr>
          <p:cNvPr id="5" name="Strzałka w prawo 4">
            <a:extLst>
              <a:ext uri="{FF2B5EF4-FFF2-40B4-BE49-F238E27FC236}">
                <a16:creationId xmlns:a16="http://schemas.microsoft.com/office/drawing/2014/main" id="{3C40ADFC-F483-42D8-8D9A-4365888E974E}"/>
              </a:ext>
            </a:extLst>
          </p:cNvPr>
          <p:cNvSpPr/>
          <p:nvPr/>
        </p:nvSpPr>
        <p:spPr>
          <a:xfrm rot="5400000">
            <a:off x="8721153" y="3366122"/>
            <a:ext cx="828675" cy="314325"/>
          </a:xfrm>
          <a:prstGeom prst="rightArrow">
            <a:avLst/>
          </a:prstGeom>
          <a:solidFill>
            <a:srgbClr val="2F5597"/>
          </a:solidFill>
          <a:ln>
            <a:solidFill>
              <a:srgbClr val="2F5597"/>
            </a:solidFill>
          </a:ln>
        </p:spPr>
        <p:style>
          <a:lnRef idx="1">
            <a:schemeClr val="accent5"/>
          </a:lnRef>
          <a:fillRef idx="2">
            <a:schemeClr val="accent5"/>
          </a:fillRef>
          <a:effectRef idx="1">
            <a:schemeClr val="accent5"/>
          </a:effectRef>
          <a:fontRef idx="minor">
            <a:schemeClr val="dk1"/>
          </a:fontRef>
        </p:style>
        <p:txBody>
          <a:bodyPr anchor="ctr"/>
          <a:lstStyle/>
          <a:p>
            <a:pPr algn="ctr" eaLnBrk="1" fontAlgn="auto" hangingPunct="1">
              <a:spcBef>
                <a:spcPts val="0"/>
              </a:spcBef>
              <a:spcAft>
                <a:spcPts val="0"/>
              </a:spcAft>
              <a:defRPr/>
            </a:pPr>
            <a:endParaRPr lang="pl-PL"/>
          </a:p>
        </p:txBody>
      </p:sp>
      <p:sp>
        <p:nvSpPr>
          <p:cNvPr id="16" name="pole tekstowe 15">
            <a:extLst>
              <a:ext uri="{FF2B5EF4-FFF2-40B4-BE49-F238E27FC236}">
                <a16:creationId xmlns:a16="http://schemas.microsoft.com/office/drawing/2014/main" id="{D2A98C6F-97AF-406F-BC41-AC413DDC3362}"/>
              </a:ext>
            </a:extLst>
          </p:cNvPr>
          <p:cNvSpPr txBox="1"/>
          <p:nvPr/>
        </p:nvSpPr>
        <p:spPr>
          <a:xfrm>
            <a:off x="6795516" y="4137716"/>
            <a:ext cx="4855710" cy="1092200"/>
          </a:xfrm>
          <a:prstGeom prst="rect">
            <a:avLst/>
          </a:prstGeom>
          <a:noFill/>
          <a:ln w="25400">
            <a:solidFill>
              <a:schemeClr val="accent4"/>
            </a:solidFill>
          </a:ln>
        </p:spPr>
        <p:txBody>
          <a:bodyPr wrap="square">
            <a:spAutoFit/>
          </a:bodyPr>
          <a:lstStyle/>
          <a:p>
            <a:pPr eaLnBrk="1" fontAlgn="auto" hangingPunct="1">
              <a:spcBef>
                <a:spcPts val="0"/>
              </a:spcBef>
              <a:spcAft>
                <a:spcPts val="0"/>
              </a:spcAft>
              <a:defRPr/>
            </a:pPr>
            <a:r>
              <a:rPr lang="pl-PL" sz="1300" b="1" dirty="0">
                <a:solidFill>
                  <a:srgbClr val="2F5597"/>
                </a:solidFill>
                <a:latin typeface="Roboto" panose="02000000000000000000" pitchFamily="2" charset="0"/>
                <a:ea typeface="Roboto" panose="02000000000000000000" pitchFamily="2" charset="0"/>
                <a:cs typeface="+mn-cs"/>
              </a:rPr>
              <a:t>Źródło środków</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własne</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Budżet państwa</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NFOŚiGW/</a:t>
            </a:r>
            <a:r>
              <a:rPr lang="pl-PL" sz="1300" dirty="0" err="1">
                <a:latin typeface="Roboto" panose="02000000000000000000" pitchFamily="2" charset="0"/>
                <a:ea typeface="Roboto" panose="02000000000000000000" pitchFamily="2" charset="0"/>
                <a:cs typeface="+mn-cs"/>
              </a:rPr>
              <a:t>WFOŚiGW</a:t>
            </a:r>
            <a:endParaRPr lang="pl-PL" sz="1300" dirty="0">
              <a:latin typeface="Roboto" panose="02000000000000000000" pitchFamily="2" charset="0"/>
              <a:ea typeface="Roboto" panose="02000000000000000000" pitchFamily="2" charset="0"/>
              <a:cs typeface="+mn-cs"/>
            </a:endParaRP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UE</a:t>
            </a:r>
          </a:p>
        </p:txBody>
      </p:sp>
      <p:pic>
        <p:nvPicPr>
          <p:cNvPr id="17" name="Obraz 15">
            <a:extLst>
              <a:ext uri="{FF2B5EF4-FFF2-40B4-BE49-F238E27FC236}">
                <a16:creationId xmlns:a16="http://schemas.microsoft.com/office/drawing/2014/main" id="{4A1DBC88-887B-4B4D-9D80-C42447320E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6025" y="1247630"/>
            <a:ext cx="3355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Wykres 11">
            <a:extLst>
              <a:ext uri="{FF2B5EF4-FFF2-40B4-BE49-F238E27FC236}">
                <a16:creationId xmlns:a16="http://schemas.microsoft.com/office/drawing/2014/main" id="{5D6F4CA4-05FC-4C18-A2B4-7DEC3A1B12D4}"/>
              </a:ext>
            </a:extLst>
          </p:cNvPr>
          <p:cNvGraphicFramePr>
            <a:graphicFrameLocks/>
          </p:cNvGraphicFramePr>
          <p:nvPr>
            <p:extLst>
              <p:ext uri="{D42A27DB-BD31-4B8C-83A1-F6EECF244321}">
                <p14:modId xmlns:p14="http://schemas.microsoft.com/office/powerpoint/2010/main" val="2398241498"/>
              </p:ext>
            </p:extLst>
          </p:nvPr>
        </p:nvGraphicFramePr>
        <p:xfrm>
          <a:off x="637794" y="2184742"/>
          <a:ext cx="5693557" cy="320890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509531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Obraz 7">
            <a:extLst>
              <a:ext uri="{FF2B5EF4-FFF2-40B4-BE49-F238E27FC236}">
                <a16:creationId xmlns:a16="http://schemas.microsoft.com/office/drawing/2014/main" id="{8B6EBDEC-19CD-4737-875A-E157346388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Obraz 9">
            <a:extLst>
              <a:ext uri="{FF2B5EF4-FFF2-40B4-BE49-F238E27FC236}">
                <a16:creationId xmlns:a16="http://schemas.microsoft.com/office/drawing/2014/main" id="{6F4B7F4A-3C2C-461A-9D06-654162CB77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8FA055BC-9C90-4062-B7D2-59D3B9B874D5}"/>
              </a:ext>
            </a:extLst>
          </p:cNvPr>
          <p:cNvSpPr txBox="1">
            <a:spLocks noChangeArrowheads="1"/>
          </p:cNvSpPr>
          <p:nvPr/>
        </p:nvSpPr>
        <p:spPr bwMode="auto">
          <a:xfrm>
            <a:off x="257175" y="868363"/>
            <a:ext cx="10523538"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rzeczne – region wodny Górnej-Wschodniej Wisły</a:t>
            </a:r>
          </a:p>
        </p:txBody>
      </p:sp>
      <p:sp>
        <p:nvSpPr>
          <p:cNvPr id="35846" name="pole tekstowe 13">
            <a:extLst>
              <a:ext uri="{FF2B5EF4-FFF2-40B4-BE49-F238E27FC236}">
                <a16:creationId xmlns:a16="http://schemas.microsoft.com/office/drawing/2014/main" id="{7D4A34C9-CCEC-4114-97D9-8A5EDB9E84B1}"/>
              </a:ext>
            </a:extLst>
          </p:cNvPr>
          <p:cNvSpPr txBox="1">
            <a:spLocks noChangeArrowheads="1"/>
          </p:cNvSpPr>
          <p:nvPr/>
        </p:nvSpPr>
        <p:spPr bwMode="auto">
          <a:xfrm>
            <a:off x="257175" y="1334533"/>
            <a:ext cx="4515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rPr>
              <a:t>Jednostki</a:t>
            </a:r>
            <a:r>
              <a:rPr lang="pl-PL" altLang="pl-PL" sz="1800" dirty="0">
                <a:ea typeface="Roboto" panose="02000000000000000000" pitchFamily="2" charset="0"/>
              </a:rPr>
              <a:t> </a:t>
            </a:r>
            <a:r>
              <a:rPr lang="pl-PL" altLang="pl-PL" sz="1300" b="1" dirty="0">
                <a:solidFill>
                  <a:srgbClr val="2F5597"/>
                </a:solidFill>
                <a:latin typeface="Roboto" panose="02000000000000000000" pitchFamily="2" charset="0"/>
                <a:ea typeface="Roboto" panose="02000000000000000000" pitchFamily="2" charset="0"/>
              </a:rPr>
              <a:t>odpowiedzialne za realizację działań –jcwp RW</a:t>
            </a:r>
          </a:p>
        </p:txBody>
      </p:sp>
      <p:graphicFrame>
        <p:nvGraphicFramePr>
          <p:cNvPr id="8" name="Wykres 7">
            <a:extLst>
              <a:ext uri="{FF2B5EF4-FFF2-40B4-BE49-F238E27FC236}">
                <a16:creationId xmlns:a16="http://schemas.microsoft.com/office/drawing/2014/main" id="{4F5A5ADB-2B51-449D-B968-2231750516A5}"/>
              </a:ext>
            </a:extLst>
          </p:cNvPr>
          <p:cNvGraphicFramePr>
            <a:graphicFrameLocks/>
          </p:cNvGraphicFramePr>
          <p:nvPr>
            <p:extLst>
              <p:ext uri="{D42A27DB-BD31-4B8C-83A1-F6EECF244321}">
                <p14:modId xmlns:p14="http://schemas.microsoft.com/office/powerpoint/2010/main" val="1003640898"/>
              </p:ext>
            </p:extLst>
          </p:nvPr>
        </p:nvGraphicFramePr>
        <p:xfrm>
          <a:off x="1365115" y="1917157"/>
          <a:ext cx="9415598" cy="404651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64470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Obraz 7">
            <a:extLst>
              <a:ext uri="{FF2B5EF4-FFF2-40B4-BE49-F238E27FC236}">
                <a16:creationId xmlns:a16="http://schemas.microsoft.com/office/drawing/2014/main" id="{00A103A0-2D01-4DC2-AA9A-ED705CF65B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Obraz 9">
            <a:extLst>
              <a:ext uri="{FF2B5EF4-FFF2-40B4-BE49-F238E27FC236}">
                <a16:creationId xmlns:a16="http://schemas.microsoft.com/office/drawing/2014/main" id="{AD42607D-ACF7-4628-B9FE-6A2370DDF02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3FC945BC-7448-47E8-88F5-C9CD3D77772F}"/>
              </a:ext>
            </a:extLst>
          </p:cNvPr>
          <p:cNvSpPr txBox="1">
            <a:spLocks noChangeArrowheads="1"/>
          </p:cNvSpPr>
          <p:nvPr/>
        </p:nvSpPr>
        <p:spPr bwMode="auto">
          <a:xfrm>
            <a:off x="257175" y="868363"/>
            <a:ext cx="10523538" cy="366712"/>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rzeczne – region wodny Górnej-Wschodniej Wisły</a:t>
            </a:r>
          </a:p>
        </p:txBody>
      </p:sp>
      <p:pic>
        <p:nvPicPr>
          <p:cNvPr id="112646" name="Picture 6">
            <a:extLst>
              <a:ext uri="{FF2B5EF4-FFF2-40B4-BE49-F238E27FC236}">
                <a16:creationId xmlns:a16="http://schemas.microsoft.com/office/drawing/2014/main" id="{F7B02C4E-A623-49FD-AB64-9B37C2ED4B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91" t="-348" r="1465" b="6250"/>
          <a:stretch>
            <a:fillRect/>
          </a:stretch>
        </p:blipFill>
        <p:spPr bwMode="auto">
          <a:xfrm>
            <a:off x="1768475" y="1201738"/>
            <a:ext cx="8655050" cy="462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47" name="Text Box 7">
            <a:extLst>
              <a:ext uri="{FF2B5EF4-FFF2-40B4-BE49-F238E27FC236}">
                <a16:creationId xmlns:a16="http://schemas.microsoft.com/office/drawing/2014/main" id="{86ED5A38-B8D9-4E01-A216-ACD04424996E}"/>
              </a:ext>
            </a:extLst>
          </p:cNvPr>
          <p:cNvSpPr txBox="1">
            <a:spLocks noChangeArrowheads="1"/>
          </p:cNvSpPr>
          <p:nvPr/>
        </p:nvSpPr>
        <p:spPr bwMode="auto">
          <a:xfrm>
            <a:off x="1768475" y="5829300"/>
            <a:ext cx="266451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eaLnBrk="0" hangingPunct="0">
              <a:defRPr>
                <a:solidFill>
                  <a:schemeClr val="tx1"/>
                </a:solidFill>
                <a:latin typeface="Arial" panose="020B0604020202020204" pitchFamily="34" charset="0"/>
                <a:cs typeface="Arial" panose="020B0604020202020204" pitchFamily="34" charset="0"/>
              </a:defRPr>
            </a:lvl4pPr>
            <a:lvl5pPr eaLnBrk="0" hangingPunct="0">
              <a:defRPr>
                <a:solidFill>
                  <a:schemeClr val="tx1"/>
                </a:solidFill>
                <a:latin typeface="Arial" panose="020B0604020202020204" pitchFamily="34" charset="0"/>
                <a:cs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pl-PL" altLang="pl-PL" sz="1000" dirty="0">
                <a:solidFill>
                  <a:schemeClr val="accent1">
                    <a:lumMod val="75000"/>
                  </a:schemeClr>
                </a:solidFill>
                <a:latin typeface="Roboto" panose="02000000000000000000" pitchFamily="2" charset="0"/>
                <a:ea typeface="Roboto" panose="02000000000000000000" pitchFamily="2" charset="0"/>
              </a:rPr>
              <a:t>Załącznik 7.3 </a:t>
            </a:r>
            <a:r>
              <a:rPr lang="pl-PL" altLang="pl-PL" sz="1000" dirty="0" err="1">
                <a:solidFill>
                  <a:schemeClr val="accent1">
                    <a:lumMod val="75000"/>
                  </a:schemeClr>
                </a:solidFill>
                <a:latin typeface="Roboto" panose="02000000000000000000" pitchFamily="2" charset="0"/>
                <a:ea typeface="Roboto" panose="02000000000000000000" pitchFamily="2" charset="0"/>
              </a:rPr>
              <a:t>Zestaw_działań_RW_ODWisła</a:t>
            </a:r>
            <a:endParaRPr lang="pl-PL" altLang="pl-PL" sz="1000" dirty="0">
              <a:solidFill>
                <a:schemeClr val="accent1">
                  <a:lumMod val="75000"/>
                </a:schemeClr>
              </a:solidFill>
              <a:latin typeface="Roboto" panose="02000000000000000000" pitchFamily="2" charset="0"/>
              <a:ea typeface="Roboto" panose="02000000000000000000"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Obraz 7">
            <a:extLst>
              <a:ext uri="{FF2B5EF4-FFF2-40B4-BE49-F238E27FC236}">
                <a16:creationId xmlns:a16="http://schemas.microsoft.com/office/drawing/2014/main" id="{22266996-EC24-4419-A5BA-8063C5FB70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6" name="Obraz 9">
            <a:extLst>
              <a:ext uri="{FF2B5EF4-FFF2-40B4-BE49-F238E27FC236}">
                <a16:creationId xmlns:a16="http://schemas.microsoft.com/office/drawing/2014/main" id="{AD5439B9-1BB2-4D66-907D-BAB0EFDCDD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pole tekstowe 1">
            <a:extLst>
              <a:ext uri="{FF2B5EF4-FFF2-40B4-BE49-F238E27FC236}">
                <a16:creationId xmlns:a16="http://schemas.microsoft.com/office/drawing/2014/main" id="{A97AB4E2-BC4B-41F6-8CBD-9A44EC884AC0}"/>
              </a:ext>
            </a:extLst>
          </p:cNvPr>
          <p:cNvSpPr txBox="1">
            <a:spLocks noChangeArrowheads="1"/>
          </p:cNvSpPr>
          <p:nvPr/>
        </p:nvSpPr>
        <p:spPr bwMode="auto">
          <a:xfrm>
            <a:off x="244475" y="671513"/>
            <a:ext cx="11031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RW – region wodny Górnej-Wschodniej Wisły  </a:t>
            </a:r>
            <a:b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b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przykład jcwp San od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zb.</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Myczkowce do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Tyrawki</a:t>
            </a:r>
            <a:endPar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35881" name="pole tekstowe 5">
            <a:extLst>
              <a:ext uri="{FF2B5EF4-FFF2-40B4-BE49-F238E27FC236}">
                <a16:creationId xmlns:a16="http://schemas.microsoft.com/office/drawing/2014/main" id="{D177AED4-2798-49DE-9319-5C44924AAF29}"/>
              </a:ext>
            </a:extLst>
          </p:cNvPr>
          <p:cNvSpPr txBox="1">
            <a:spLocks noChangeArrowheads="1"/>
          </p:cNvSpPr>
          <p:nvPr/>
        </p:nvSpPr>
        <p:spPr bwMode="auto">
          <a:xfrm>
            <a:off x="296069" y="2962276"/>
            <a:ext cx="6405674" cy="246221"/>
          </a:xfrm>
          <a:prstGeom prst="rect">
            <a:avLst/>
          </a:prstGeom>
          <a:noFill/>
          <a:ln w="25400">
            <a:solidFill>
              <a:schemeClr val="accent4"/>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300"/>
              </a:spcBef>
              <a:spcAft>
                <a:spcPts val="300"/>
              </a:spcAft>
            </a:pPr>
            <a:r>
              <a:rPr lang="pl-PL" altLang="pl-PL" sz="1000" b="1">
                <a:solidFill>
                  <a:srgbClr val="2F5597"/>
                </a:solidFill>
                <a:latin typeface="Roboto" panose="02000000000000000000" pitchFamily="2" charset="0"/>
              </a:rPr>
              <a:t>Działania uzupełniające: 4 nietechniczne </a:t>
            </a:r>
          </a:p>
        </p:txBody>
      </p:sp>
      <p:graphicFrame>
        <p:nvGraphicFramePr>
          <p:cNvPr id="37130" name="Group 266">
            <a:extLst>
              <a:ext uri="{FF2B5EF4-FFF2-40B4-BE49-F238E27FC236}">
                <a16:creationId xmlns:a16="http://schemas.microsoft.com/office/drawing/2014/main" id="{72E4E6AD-8F4E-4A7A-8FA1-06A2AE9B233A}"/>
              </a:ext>
            </a:extLst>
          </p:cNvPr>
          <p:cNvGraphicFramePr>
            <a:graphicFrameLocks noGrp="1"/>
          </p:cNvGraphicFramePr>
          <p:nvPr>
            <p:extLst>
              <p:ext uri="{D42A27DB-BD31-4B8C-83A1-F6EECF244321}">
                <p14:modId xmlns:p14="http://schemas.microsoft.com/office/powerpoint/2010/main" val="2481800108"/>
              </p:ext>
            </p:extLst>
          </p:nvPr>
        </p:nvGraphicFramePr>
        <p:xfrm>
          <a:off x="257175" y="1319213"/>
          <a:ext cx="6431471" cy="1516786"/>
        </p:xfrm>
        <a:graphic>
          <a:graphicData uri="http://schemas.openxmlformats.org/drawingml/2006/table">
            <a:tbl>
              <a:tblPr/>
              <a:tblGrid>
                <a:gridCol w="698148">
                  <a:extLst>
                    <a:ext uri="{9D8B030D-6E8A-4147-A177-3AD203B41FA5}">
                      <a16:colId xmlns:a16="http://schemas.microsoft.com/office/drawing/2014/main" val="2041578262"/>
                    </a:ext>
                  </a:extLst>
                </a:gridCol>
                <a:gridCol w="1962442">
                  <a:extLst>
                    <a:ext uri="{9D8B030D-6E8A-4147-A177-3AD203B41FA5}">
                      <a16:colId xmlns:a16="http://schemas.microsoft.com/office/drawing/2014/main" val="827934221"/>
                    </a:ext>
                  </a:extLst>
                </a:gridCol>
                <a:gridCol w="868285">
                  <a:extLst>
                    <a:ext uri="{9D8B030D-6E8A-4147-A177-3AD203B41FA5}">
                      <a16:colId xmlns:a16="http://schemas.microsoft.com/office/drawing/2014/main" val="3327859119"/>
                    </a:ext>
                  </a:extLst>
                </a:gridCol>
                <a:gridCol w="1701370">
                  <a:extLst>
                    <a:ext uri="{9D8B030D-6E8A-4147-A177-3AD203B41FA5}">
                      <a16:colId xmlns:a16="http://schemas.microsoft.com/office/drawing/2014/main" val="2764314470"/>
                    </a:ext>
                  </a:extLst>
                </a:gridCol>
                <a:gridCol w="1201226">
                  <a:extLst>
                    <a:ext uri="{9D8B030D-6E8A-4147-A177-3AD203B41FA5}">
                      <a16:colId xmlns:a16="http://schemas.microsoft.com/office/drawing/2014/main" val="1117603333"/>
                    </a:ext>
                  </a:extLst>
                </a:gridCol>
              </a:tblGrid>
              <a:tr h="286186">
                <a:tc gridSpan="5">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l-PL"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rPr>
                        <a:t>San od </a:t>
                      </a:r>
                      <a:r>
                        <a:rPr kumimoji="0" lang="pl-PL" altLang="pl-PL" sz="1000" b="1" i="0" u="none" strike="noStrike" cap="none" normalizeH="0" baseline="0" dirty="0" err="1">
                          <a:ln>
                            <a:noFill/>
                          </a:ln>
                          <a:solidFill>
                            <a:schemeClr val="bg1"/>
                          </a:solidFill>
                          <a:effectLst/>
                          <a:latin typeface="Roboto" panose="02000000000000000000" pitchFamily="2" charset="0"/>
                          <a:ea typeface="Roboto" panose="02000000000000000000" pitchFamily="2" charset="0"/>
                        </a:rPr>
                        <a:t>zb.</a:t>
                      </a:r>
                      <a:r>
                        <a:rPr kumimoji="0" lang="pl-PL"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rPr>
                        <a:t> Myczkowce do </a:t>
                      </a:r>
                      <a:r>
                        <a:rPr kumimoji="0" lang="pl-PL" altLang="pl-PL" sz="1000" b="1" i="0" u="none" strike="noStrike" cap="none" normalizeH="0" baseline="0" dirty="0" err="1">
                          <a:ln>
                            <a:noFill/>
                          </a:ln>
                          <a:solidFill>
                            <a:schemeClr val="bg1"/>
                          </a:solidFill>
                          <a:effectLst/>
                          <a:latin typeface="Roboto" panose="02000000000000000000" pitchFamily="2" charset="0"/>
                          <a:ea typeface="Roboto" panose="02000000000000000000" pitchFamily="2" charset="0"/>
                        </a:rPr>
                        <a:t>Tyrawki</a:t>
                      </a:r>
                      <a:endParaRPr kumimoji="0" lang="pl-PL"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30549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815400897"/>
                  </a:ext>
                </a:extLst>
              </a:tr>
              <a:tr h="589861">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rPr>
                        <a:t>KOD</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rPr>
                        <a:t>RW200008223319</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rPr>
                        <a:t>status</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rPr>
                        <a:t>naturalna</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rowSpan="2">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rPr>
                        <a:t>BIO_HM, CHEM, CHEM_B, OCH</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val="2608223081"/>
                  </a:ext>
                </a:extLst>
              </a:tr>
              <a:tr h="640739">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rPr>
                        <a:t>NAZWA</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en-US" sz="1000" b="1" i="0" u="none" strike="noStrike" cap="none" normalizeH="0" baseline="0">
                          <a:ln>
                            <a:noFill/>
                          </a:ln>
                          <a:solidFill>
                            <a:schemeClr val="accent1">
                              <a:lumMod val="75000"/>
                            </a:schemeClr>
                          </a:solidFill>
                          <a:effectLst/>
                          <a:latin typeface="Roboto" panose="02000000000000000000" pitchFamily="2" charset="0"/>
                          <a:ea typeface="Roboto" panose="02000000000000000000" pitchFamily="2" charset="0"/>
                        </a:rPr>
                        <a:t>San od zb. Myczkowce do Tyrawki</a:t>
                      </a:r>
                    </a:p>
                  </a:txBody>
                  <a:tcPr marL="9525" marR="9525" marT="952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rPr>
                        <a:t>Ocena stanu 2019</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rPr>
                        <a:t>zagrożona</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vMerge="1">
                  <a:txBody>
                    <a:bodyPr/>
                    <a:lstStyle/>
                    <a:p>
                      <a:endParaRPr lang="pl-PL"/>
                    </a:p>
                  </a:txBody>
                  <a:tcPr/>
                </a:tc>
                <a:extLst>
                  <a:ext uri="{0D108BD9-81ED-4DB2-BD59-A6C34878D82A}">
                    <a16:rowId xmlns:a16="http://schemas.microsoft.com/office/drawing/2014/main" val="3476575243"/>
                  </a:ext>
                </a:extLst>
              </a:tr>
            </a:tbl>
          </a:graphicData>
        </a:graphic>
      </p:graphicFrame>
      <p:graphicFrame>
        <p:nvGraphicFramePr>
          <p:cNvPr id="3" name="Tabela 2">
            <a:extLst>
              <a:ext uri="{FF2B5EF4-FFF2-40B4-BE49-F238E27FC236}">
                <a16:creationId xmlns:a16="http://schemas.microsoft.com/office/drawing/2014/main" id="{410AAE98-0B4A-410B-8414-EFFE3112148A}"/>
              </a:ext>
            </a:extLst>
          </p:cNvPr>
          <p:cNvGraphicFramePr>
            <a:graphicFrameLocks noGrp="1"/>
          </p:cNvGraphicFramePr>
          <p:nvPr>
            <p:extLst>
              <p:ext uri="{D42A27DB-BD31-4B8C-83A1-F6EECF244321}">
                <p14:modId xmlns:p14="http://schemas.microsoft.com/office/powerpoint/2010/main" val="2339825152"/>
              </p:ext>
            </p:extLst>
          </p:nvPr>
        </p:nvGraphicFramePr>
        <p:xfrm>
          <a:off x="270271" y="3334774"/>
          <a:ext cx="6431471" cy="2093160"/>
        </p:xfrm>
        <a:graphic>
          <a:graphicData uri="http://schemas.openxmlformats.org/drawingml/2006/table">
            <a:tbl>
              <a:tblPr/>
              <a:tblGrid>
                <a:gridCol w="3302260">
                  <a:extLst>
                    <a:ext uri="{9D8B030D-6E8A-4147-A177-3AD203B41FA5}">
                      <a16:colId xmlns:a16="http://schemas.microsoft.com/office/drawing/2014/main" val="3602019837"/>
                    </a:ext>
                  </a:extLst>
                </a:gridCol>
                <a:gridCol w="3129211">
                  <a:extLst>
                    <a:ext uri="{9D8B030D-6E8A-4147-A177-3AD203B41FA5}">
                      <a16:colId xmlns:a16="http://schemas.microsoft.com/office/drawing/2014/main" val="2451832325"/>
                    </a:ext>
                  </a:extLst>
                </a:gridCol>
              </a:tblGrid>
              <a:tr h="299999">
                <a:tc>
                  <a:txBody>
                    <a:bodyPr/>
                    <a:lstStyle/>
                    <a:p>
                      <a:pPr algn="ctr" rtl="0" fontAlgn="ctr"/>
                      <a:r>
                        <a:rPr lang="pl-PL" sz="1000" b="1" i="0" u="none" strike="noStrike" dirty="0">
                          <a:solidFill>
                            <a:srgbClr val="2F5597"/>
                          </a:solidFill>
                          <a:effectLst/>
                          <a:latin typeface="Roboto" panose="02000000000000000000" pitchFamily="2" charset="0"/>
                        </a:rPr>
                        <a:t>RWHM (3 działania)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ctr" rtl="0" fontAlgn="ctr"/>
                      <a:r>
                        <a:rPr lang="pl-PL" sz="1000" b="1" i="0" u="none" strike="noStrike">
                          <a:solidFill>
                            <a:srgbClr val="2F5597"/>
                          </a:solidFill>
                          <a:effectLst/>
                          <a:latin typeface="Roboto" panose="02000000000000000000" pitchFamily="2" charset="0"/>
                        </a:rPr>
                        <a:t>RWP(1 działanie)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090435308"/>
                  </a:ext>
                </a:extLst>
              </a:tr>
              <a:tr h="647860">
                <a:tc>
                  <a:txBody>
                    <a:bodyPr/>
                    <a:lstStyle/>
                    <a:p>
                      <a:pPr algn="ctr" rtl="0" fontAlgn="ctr"/>
                      <a:r>
                        <a:rPr lang="pl-PL" sz="1000" b="1" i="0" u="none" strike="noStrike" dirty="0">
                          <a:solidFill>
                            <a:srgbClr val="2F5597"/>
                          </a:solidFill>
                          <a:effectLst/>
                          <a:latin typeface="Roboto" panose="02000000000000000000" pitchFamily="2" charset="0"/>
                        </a:rPr>
                        <a:t>Działania w zakresie odtwarzania ciągłości biologicznej</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ctr" rtl="0" fontAlgn="ctr"/>
                      <a:r>
                        <a:rPr lang="pl-PL" sz="1000" b="1" i="0" u="none" strike="noStrike" dirty="0">
                          <a:solidFill>
                            <a:srgbClr val="2F5597"/>
                          </a:solidFill>
                          <a:effectLst/>
                          <a:latin typeface="Roboto" panose="02000000000000000000" pitchFamily="2" charset="0"/>
                        </a:rPr>
                        <a:t>Weryfikacja i aktualizacja programu ochrony środowiska pod kątem poprawy efektywności dotyczącej ograniczania dopływu zanieczyszczeń do jcwp</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4086908189"/>
                  </a:ext>
                </a:extLst>
              </a:tr>
              <a:tr h="840501">
                <a:tc>
                  <a:txBody>
                    <a:bodyPr/>
                    <a:lstStyle/>
                    <a:p>
                      <a:pPr algn="just" rtl="0" fontAlgn="ctr">
                        <a:buClr>
                          <a:srgbClr val="000000"/>
                        </a:buClr>
                        <a:buSzPts val="1000"/>
                        <a:buFont typeface="Arial" panose="020B0604020202020204" pitchFamily="34" charset="0"/>
                        <a:buChar char="•"/>
                      </a:pPr>
                      <a:r>
                        <a:rPr lang="pl-PL" sz="1000" b="0" i="0" u="none" strike="noStrike" dirty="0">
                          <a:solidFill>
                            <a:srgbClr val="2F5597"/>
                          </a:solidFill>
                          <a:effectLst/>
                          <a:latin typeface="Roboto" panose="02000000000000000000" pitchFamily="2" charset="0"/>
                        </a:rPr>
                        <a:t>Ocena wpływu budowli poprzecznych na ciągłość biologiczną i cele środowiskowe jcwp</a:t>
                      </a:r>
                    </a:p>
                    <a:p>
                      <a:pPr marL="0" marR="0" lvl="0" indent="0" algn="just" defTabSz="914400" rtl="0" eaLnBrk="1" fontAlgn="ctr" latinLnBrk="0" hangingPunct="1">
                        <a:lnSpc>
                          <a:spcPct val="100000"/>
                        </a:lnSpc>
                        <a:spcBef>
                          <a:spcPts val="0"/>
                        </a:spcBef>
                        <a:spcAft>
                          <a:spcPts val="0"/>
                        </a:spcAft>
                        <a:buClr>
                          <a:srgbClr val="000000"/>
                        </a:buClr>
                        <a:buSzPts val="1000"/>
                        <a:buFont typeface="Arial" panose="020B0604020202020204" pitchFamily="34" charset="0"/>
                        <a:buChar char="•"/>
                        <a:tabLst/>
                        <a:defRPr/>
                      </a:pPr>
                      <a:r>
                        <a:rPr lang="pl-PL" sz="1000" b="0" i="0" u="none" strike="noStrike" dirty="0">
                          <a:solidFill>
                            <a:srgbClr val="2F5597"/>
                          </a:solidFill>
                          <a:effectLst/>
                          <a:latin typeface="Roboto" panose="02000000000000000000" pitchFamily="2" charset="0"/>
                        </a:rPr>
                        <a:t>Kontrola funkcjonowania urządzeń do migracji ryb.</a:t>
                      </a:r>
                      <a:endParaRPr lang="pl-PL" sz="1000" b="0" i="0" u="none" strike="noStrike" dirty="0">
                        <a:solidFill>
                          <a:srgbClr val="000000"/>
                        </a:solidFill>
                        <a:effectLst/>
                        <a:latin typeface="Arial" panose="020B0604020202020204" pitchFamily="34" charset="0"/>
                      </a:endParaRPr>
                    </a:p>
                    <a:p>
                      <a:pPr algn="just" rtl="0" fontAlgn="ctr">
                        <a:buClr>
                          <a:srgbClr val="000000"/>
                        </a:buClr>
                        <a:buSzPts val="1000"/>
                        <a:buFont typeface="Arial" panose="020B0604020202020204" pitchFamily="34" charset="0"/>
                        <a:buChar char="•"/>
                      </a:pPr>
                      <a:r>
                        <a:rPr lang="pl-PL" sz="1000" b="0" i="0" u="none" strike="noStrike" dirty="0">
                          <a:solidFill>
                            <a:srgbClr val="2F5597"/>
                          </a:solidFill>
                          <a:effectLst/>
                          <a:latin typeface="Roboto" panose="02000000000000000000" pitchFamily="2" charset="0"/>
                        </a:rPr>
                        <a:t>Monitoring skuteczności istniejących urządzeń do migracji ryb</a:t>
                      </a:r>
                      <a:endParaRPr lang="pl-PL" sz="1000" b="0" i="0" u="none" strike="noStrike" dirty="0">
                        <a:solidFill>
                          <a:srgbClr val="000000"/>
                        </a:solidFill>
                        <a:effectLst/>
                        <a:latin typeface="Arial" panose="020B0604020202020204" pitchFamily="34"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9EBF5"/>
                    </a:solidFill>
                  </a:tcPr>
                </a:tc>
                <a:tc rowSpan="3">
                  <a:txBody>
                    <a:bodyPr/>
                    <a:lstStyle/>
                    <a:p>
                      <a:pPr algn="just" rtl="0" fontAlgn="ctr"/>
                      <a:r>
                        <a:rPr lang="pl-PL" sz="1000" b="0" i="0" u="none" strike="noStrike" dirty="0">
                          <a:solidFill>
                            <a:srgbClr val="2F5597"/>
                          </a:solidFill>
                          <a:effectLst/>
                          <a:latin typeface="Roboto" panose="02000000000000000000" pitchFamily="2" charset="0"/>
                        </a:rPr>
                        <a:t>Weryfikacja programu ochrony środowiska w celu ograniczenia emisji zanieczyszczeń do wody i powietrza, substancji będących czynnikami stwierdzonej presji chemicznej w wodzie oraz redukcji dopływu substancji priorytetowych ze zlewni do jcwp.</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350357951"/>
                  </a:ext>
                </a:extLst>
              </a:tr>
              <a:tr h="42672">
                <a:tc>
                  <a:txBody>
                    <a:bodyPr/>
                    <a:lstStyle/>
                    <a:p>
                      <a:pPr algn="just" rtl="0" fontAlgn="ctr">
                        <a:buClr>
                          <a:srgbClr val="000000"/>
                        </a:buClr>
                        <a:buSzPts val="1000"/>
                        <a:buFont typeface="Arial" panose="020B0604020202020204" pitchFamily="34" charset="0"/>
                        <a:buChar char="•"/>
                      </a:pPr>
                      <a:endParaRPr lang="pl-PL" sz="1000" b="0" i="0" u="none" strike="noStrike" dirty="0">
                        <a:solidFill>
                          <a:srgbClr val="000000"/>
                        </a:solidFill>
                        <a:effectLs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E9EBF5"/>
                    </a:solidFill>
                  </a:tcPr>
                </a:tc>
                <a:tc vMerge="1">
                  <a:txBody>
                    <a:bodyPr/>
                    <a:lstStyle/>
                    <a:p>
                      <a:endParaRPr lang="pl-PL"/>
                    </a:p>
                  </a:txBody>
                  <a:tcPr/>
                </a:tc>
                <a:extLst>
                  <a:ext uri="{0D108BD9-81ED-4DB2-BD59-A6C34878D82A}">
                    <a16:rowId xmlns:a16="http://schemas.microsoft.com/office/drawing/2014/main" val="900629598"/>
                  </a:ext>
                </a:extLst>
              </a:tr>
              <a:tr h="0">
                <a:tc>
                  <a:txBody>
                    <a:bodyPr/>
                    <a:lstStyle/>
                    <a:p>
                      <a:pPr algn="just" rtl="0" fontAlgn="ctr">
                        <a:buClr>
                          <a:srgbClr val="000000"/>
                        </a:buClr>
                        <a:buSzPts val="1000"/>
                        <a:buFont typeface="Arial" panose="020B0604020202020204" pitchFamily="34" charset="0"/>
                        <a:buChar char="•"/>
                      </a:pPr>
                      <a:endParaRPr lang="pl-PL" sz="1000" b="0" i="0" u="none" strike="noStrike" dirty="0">
                        <a:solidFill>
                          <a:srgbClr val="000000"/>
                        </a:solidFill>
                        <a:effectLs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E9EBF5"/>
                    </a:solidFill>
                  </a:tcPr>
                </a:tc>
                <a:tc vMerge="1">
                  <a:txBody>
                    <a:bodyPr/>
                    <a:lstStyle/>
                    <a:p>
                      <a:endParaRPr lang="pl-PL"/>
                    </a:p>
                  </a:txBody>
                  <a:tcPr/>
                </a:tc>
                <a:extLst>
                  <a:ext uri="{0D108BD9-81ED-4DB2-BD59-A6C34878D82A}">
                    <a16:rowId xmlns:a16="http://schemas.microsoft.com/office/drawing/2014/main" val="1195113591"/>
                  </a:ext>
                </a:extLst>
              </a:tr>
            </a:tbl>
          </a:graphicData>
        </a:graphic>
      </p:graphicFrame>
      <p:pic>
        <p:nvPicPr>
          <p:cNvPr id="5" name="Obraz 4" descr="Obraz zawierający mapa&#10;&#10;Opis wygenerowany automatycznie">
            <a:extLst>
              <a:ext uri="{FF2B5EF4-FFF2-40B4-BE49-F238E27FC236}">
                <a16:creationId xmlns:a16="http://schemas.microsoft.com/office/drawing/2014/main" id="{B2BBA931-ADB3-464B-9680-0DFE3688D55C}"/>
              </a:ext>
            </a:extLst>
          </p:cNvPr>
          <p:cNvPicPr>
            <a:picLocks noChangeAspect="1"/>
          </p:cNvPicPr>
          <p:nvPr/>
        </p:nvPicPr>
        <p:blipFill>
          <a:blip r:embed="rId5"/>
          <a:stretch>
            <a:fillRect/>
          </a:stretch>
        </p:blipFill>
        <p:spPr>
          <a:xfrm>
            <a:off x="6855401" y="1155981"/>
            <a:ext cx="5336599" cy="485369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Obraz 7">
            <a:extLst>
              <a:ext uri="{FF2B5EF4-FFF2-40B4-BE49-F238E27FC236}">
                <a16:creationId xmlns:a16="http://schemas.microsoft.com/office/drawing/2014/main" id="{E7DC054B-C1C4-4C58-AF90-03FE06155A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7" name="Obraz 9">
            <a:extLst>
              <a:ext uri="{FF2B5EF4-FFF2-40B4-BE49-F238E27FC236}">
                <a16:creationId xmlns:a16="http://schemas.microsoft.com/office/drawing/2014/main" id="{8493E704-B86C-4044-A83D-ABAF9732E3B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pole tekstowe 1">
            <a:extLst>
              <a:ext uri="{FF2B5EF4-FFF2-40B4-BE49-F238E27FC236}">
                <a16:creationId xmlns:a16="http://schemas.microsoft.com/office/drawing/2014/main" id="{793639FE-45D3-49DD-85E4-AAB0CF344701}"/>
              </a:ext>
            </a:extLst>
          </p:cNvPr>
          <p:cNvSpPr txBox="1">
            <a:spLocks noChangeArrowheads="1"/>
          </p:cNvSpPr>
          <p:nvPr/>
        </p:nvSpPr>
        <p:spPr bwMode="auto">
          <a:xfrm>
            <a:off x="244475" y="671513"/>
            <a:ext cx="11031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RW – region wodny Górnej-Wschodniej Wisły  </a:t>
            </a:r>
            <a:b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b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przykład jcwp San od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zb.</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Myczkowce do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Tyrawki</a:t>
            </a:r>
            <a:endPar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35881" name="pole tekstowe 5">
            <a:extLst>
              <a:ext uri="{FF2B5EF4-FFF2-40B4-BE49-F238E27FC236}">
                <a16:creationId xmlns:a16="http://schemas.microsoft.com/office/drawing/2014/main" id="{BDD79A1F-20F8-47CC-A4E4-2687249AF19C}"/>
              </a:ext>
            </a:extLst>
          </p:cNvPr>
          <p:cNvSpPr txBox="1">
            <a:spLocks noChangeArrowheads="1"/>
          </p:cNvSpPr>
          <p:nvPr/>
        </p:nvSpPr>
        <p:spPr bwMode="auto">
          <a:xfrm>
            <a:off x="296068" y="1436212"/>
            <a:ext cx="11599863" cy="269875"/>
          </a:xfrm>
          <a:prstGeom prst="rect">
            <a:avLst/>
          </a:prstGeom>
          <a:noFill/>
          <a:ln w="25400">
            <a:solidFill>
              <a:schemeClr val="accent4"/>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300"/>
              </a:spcBef>
              <a:spcAft>
                <a:spcPts val="300"/>
              </a:spcAft>
            </a:pPr>
            <a:r>
              <a:rPr lang="pl-PL" altLang="pl-PL" sz="1000" b="1">
                <a:solidFill>
                  <a:srgbClr val="2F5597"/>
                </a:solidFill>
                <a:latin typeface="Roboto" panose="02000000000000000000" pitchFamily="2" charset="0"/>
              </a:rPr>
              <a:t>Działania podstawowe: 12, w tym 4 techniczne, 5 nietechniczne, 3 nietech/techniczne</a:t>
            </a:r>
          </a:p>
        </p:txBody>
      </p:sp>
      <p:graphicFrame>
        <p:nvGraphicFramePr>
          <p:cNvPr id="7" name="Tabela 6">
            <a:extLst>
              <a:ext uri="{FF2B5EF4-FFF2-40B4-BE49-F238E27FC236}">
                <a16:creationId xmlns:a16="http://schemas.microsoft.com/office/drawing/2014/main" id="{DE5BB4E4-1C97-4D07-8F19-DF6CF49701F4}"/>
              </a:ext>
            </a:extLst>
          </p:cNvPr>
          <p:cNvGraphicFramePr>
            <a:graphicFrameLocks noGrp="1"/>
          </p:cNvGraphicFramePr>
          <p:nvPr>
            <p:extLst>
              <p:ext uri="{D42A27DB-BD31-4B8C-83A1-F6EECF244321}">
                <p14:modId xmlns:p14="http://schemas.microsoft.com/office/powerpoint/2010/main" val="1536412592"/>
              </p:ext>
            </p:extLst>
          </p:nvPr>
        </p:nvGraphicFramePr>
        <p:xfrm>
          <a:off x="286671" y="1793496"/>
          <a:ext cx="11599863" cy="4355240"/>
        </p:xfrm>
        <a:graphic>
          <a:graphicData uri="http://schemas.openxmlformats.org/drawingml/2006/table">
            <a:tbl>
              <a:tblPr/>
              <a:tblGrid>
                <a:gridCol w="3655442">
                  <a:extLst>
                    <a:ext uri="{9D8B030D-6E8A-4147-A177-3AD203B41FA5}">
                      <a16:colId xmlns:a16="http://schemas.microsoft.com/office/drawing/2014/main" val="3084122660"/>
                    </a:ext>
                  </a:extLst>
                </a:gridCol>
                <a:gridCol w="5401056">
                  <a:extLst>
                    <a:ext uri="{9D8B030D-6E8A-4147-A177-3AD203B41FA5}">
                      <a16:colId xmlns:a16="http://schemas.microsoft.com/office/drawing/2014/main" val="2498664650"/>
                    </a:ext>
                  </a:extLst>
                </a:gridCol>
                <a:gridCol w="2543365">
                  <a:extLst>
                    <a:ext uri="{9D8B030D-6E8A-4147-A177-3AD203B41FA5}">
                      <a16:colId xmlns:a16="http://schemas.microsoft.com/office/drawing/2014/main" val="3401215544"/>
                    </a:ext>
                  </a:extLst>
                </a:gridCol>
              </a:tblGrid>
              <a:tr h="352816">
                <a:tc>
                  <a:txBody>
                    <a:bodyPr/>
                    <a:lstStyle/>
                    <a:p>
                      <a:pPr algn="ctr">
                        <a:lnSpc>
                          <a:spcPct val="107000"/>
                        </a:lnSpc>
                        <a:spcAft>
                          <a:spcPts val="800"/>
                        </a:spcAft>
                      </a:pPr>
                      <a:r>
                        <a:rPr lang="pl-PL"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RWHM (</a:t>
                      </a:r>
                      <a:r>
                        <a:rPr lang="en-US"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5 d</a:t>
                      </a:r>
                      <a:r>
                        <a:rPr lang="pl-PL"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ziała</a:t>
                      </a:r>
                      <a:r>
                        <a:rPr lang="en-US"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ń</a:t>
                      </a:r>
                      <a:r>
                        <a:rPr lang="pl-PL"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ctr">
                        <a:lnSpc>
                          <a:spcPct val="107000"/>
                        </a:lnSpc>
                        <a:spcAft>
                          <a:spcPts val="800"/>
                        </a:spcAft>
                      </a:pPr>
                      <a:r>
                        <a:rPr lang="pl-PL"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RWC  (5 </a:t>
                      </a:r>
                      <a:r>
                        <a:rPr lang="en-US"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d</a:t>
                      </a:r>
                      <a:r>
                        <a:rPr lang="pl-PL" sz="1000" b="1"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ziałań</a:t>
                      </a:r>
                      <a:r>
                        <a:rPr lang="pl-PL"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ctr">
                        <a:lnSpc>
                          <a:spcPct val="107000"/>
                        </a:lnSpc>
                        <a:spcAft>
                          <a:spcPts val="800"/>
                        </a:spcAft>
                      </a:pPr>
                      <a:r>
                        <a:rPr lang="pl-PL" sz="1000" b="1">
                          <a:solidFill>
                            <a:srgbClr val="2F5597"/>
                          </a:solidFill>
                          <a:effectLst/>
                          <a:latin typeface="Roboto" panose="02000000000000000000" pitchFamily="2" charset="0"/>
                          <a:ea typeface="Roboto" panose="02000000000000000000" pitchFamily="2" charset="0"/>
                          <a:cs typeface="Times New Roman" panose="02020603050405020304" pitchFamily="18" charset="0"/>
                        </a:rPr>
                        <a:t>RWP </a:t>
                      </a:r>
                      <a:endParaRPr lang="pl-PL" sz="1000">
                        <a:effectLst/>
                        <a:latin typeface="Roboto" panose="02000000000000000000" pitchFamily="2" charset="0"/>
                        <a:ea typeface="Roboto" panose="02000000000000000000" pitchFamily="2" charset="0"/>
                        <a:cs typeface="Times New Roman" panose="02020603050405020304" pitchFamily="18" charset="0"/>
                      </a:endParaRPr>
                    </a:p>
                    <a:p>
                      <a:pPr algn="ctr">
                        <a:lnSpc>
                          <a:spcPct val="107000"/>
                        </a:lnSpc>
                        <a:spcAft>
                          <a:spcPts val="800"/>
                        </a:spcAft>
                      </a:pPr>
                      <a:r>
                        <a:rPr lang="pl-PL" sz="1000" b="1">
                          <a:solidFill>
                            <a:srgbClr val="2F5597"/>
                          </a:solidFill>
                          <a:effectLst/>
                          <a:latin typeface="Roboto" panose="02000000000000000000" pitchFamily="2" charset="0"/>
                          <a:ea typeface="Roboto" panose="02000000000000000000" pitchFamily="2" charset="0"/>
                          <a:cs typeface="Times New Roman" panose="02020603050405020304" pitchFamily="18" charset="0"/>
                        </a:rPr>
                        <a:t>(2 działa</a:t>
                      </a:r>
                      <a:r>
                        <a:rPr lang="en-US" sz="1000" b="1">
                          <a:solidFill>
                            <a:srgbClr val="2F5597"/>
                          </a:solidFill>
                          <a:effectLst/>
                          <a:latin typeface="Roboto" panose="02000000000000000000" pitchFamily="2" charset="0"/>
                          <a:ea typeface="Roboto" panose="02000000000000000000" pitchFamily="2" charset="0"/>
                          <a:cs typeface="Times New Roman" panose="02020603050405020304" pitchFamily="18" charset="0"/>
                        </a:rPr>
                        <a:t>n</a:t>
                      </a:r>
                      <a:r>
                        <a:rPr lang="pl-PL" sz="1000" b="1">
                          <a:solidFill>
                            <a:srgbClr val="2F5597"/>
                          </a:solidFill>
                          <a:effectLst/>
                          <a:latin typeface="Roboto" panose="02000000000000000000" pitchFamily="2" charset="0"/>
                          <a:ea typeface="Roboto" panose="02000000000000000000" pitchFamily="2" charset="0"/>
                          <a:cs typeface="Times New Roman" panose="02020603050405020304" pitchFamily="18" charset="0"/>
                        </a:rPr>
                        <a:t>ia)</a:t>
                      </a:r>
                      <a:endParaRPr lang="pl-PL" sz="100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28829351"/>
                  </a:ext>
                </a:extLst>
              </a:tr>
              <a:tr h="365727">
                <a:tc>
                  <a:txBody>
                    <a:bodyPr/>
                    <a:lstStyle/>
                    <a:p>
                      <a:pPr algn="ctr">
                        <a:lnSpc>
                          <a:spcPct val="107000"/>
                        </a:lnSpc>
                        <a:spcAft>
                          <a:spcPts val="800"/>
                        </a:spcAft>
                      </a:pPr>
                      <a:r>
                        <a:rPr lang="pl-PL" sz="1000" b="1">
                          <a:solidFill>
                            <a:srgbClr val="2F5597"/>
                          </a:solidFill>
                          <a:effectLst/>
                          <a:latin typeface="Roboto" panose="02000000000000000000" pitchFamily="2" charset="0"/>
                          <a:ea typeface="Roboto" panose="02000000000000000000" pitchFamily="2" charset="0"/>
                          <a:cs typeface="Times New Roman" panose="02020603050405020304" pitchFamily="18" charset="0"/>
                        </a:rPr>
                        <a:t>Realizacja działań naprawczych dla obszarów chronionych w zakresie utrzymania naturalnego charakteru koryta</a:t>
                      </a:r>
                      <a:endParaRPr lang="pl-PL" sz="100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ctr">
                        <a:lnSpc>
                          <a:spcPct val="107000"/>
                        </a:lnSpc>
                        <a:spcAft>
                          <a:spcPts val="800"/>
                        </a:spcAft>
                      </a:pPr>
                      <a:r>
                        <a:rPr lang="pl-PL"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Realizacja działań wynikających z planów ochrony i planów zadań ochronnych dla obszarów chronionych</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ctr">
                        <a:lnSpc>
                          <a:spcPct val="107000"/>
                        </a:lnSpc>
                        <a:spcAft>
                          <a:spcPts val="800"/>
                        </a:spcAft>
                      </a:pPr>
                      <a:r>
                        <a:rPr lang="pl-PL" sz="1000" b="1"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Realizacja Krajowego Programu Oczyszczania Ścieków Komunalnych</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499123655"/>
                  </a:ext>
                </a:extLst>
              </a:tr>
              <a:tr h="3105284">
                <a:tc>
                  <a:txBody>
                    <a:bodyPr/>
                    <a:lstStyle/>
                    <a:p>
                      <a:pPr marL="182563" marR="238125"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Rozpoznanie zasadności, a w przypadku jej stwierdzenia wprowadzenie w PZO/PO działań ograniczających negatywny wpływ obiektów piętrzących na cele środowiskowe wynikające z wymagań dla obszarów chronionych w zakresie dobrego stanu hydromorfologii (wg celów środowiskowych: wymogów rzek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włosienicznikowych</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wylewy Q50). (Obszar Natura 2000 Dorzecze Górnego Sanu)</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p>
                      <a:pPr marL="182563" marR="238125"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Rozpoznanie zasadności, a w przypadku jej stwierdzenia wprowadzenie w PZO/PO działań dot. wskazań obejmujących: zakres prac utrzymaniowych (modyfikacja, zaniechanie, prowadzenie prac zgodnie z katalogiem dobrych praktyk prac utrzymaniowych itp.), wprowadzenie modyfikacji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renaturyzujących</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w ramach prac utrzymaniowych wg katalogu KPRWP, poprawę warunków siedliskowych w korycie, odtwarzanie siedlisk w korycie i strefie brzegowej w ramach prac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renaturyzacyjnych</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wg KPRWP (zgodnie z celami środowiskowymi dla obszaru chronionego, adekwatnie do natężenia istniejącej presji) (Obszar Natura 2000 Ostoja Góry Słonne, (rez. Przełom Sanu pod Grodziskiem, Obszar Natura 2000 Góry Słonne, Obszar Natura 2000 Dorzecze Górnego Sanu)</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marL="182563" marR="267970"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Budowa oczek wodnych o powierzchni 25 m2 dla aktywnej ochrony płazów, okresowe ich czyszczenie i monitoring (co 2 lata). (Park Krajobrazowy Gór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Słonnych</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p>
                      <a:pPr marL="182563" marR="267970"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Ograniczenie mechanicznego zniszczenia łach i osypisk bocznych i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sródkorytowych</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oraz wysp [minóg strumieniowy, kiełb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białopłetwy</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boleń</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głowacz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białopłetwy</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kiełb Kesslera, brzanka, skójka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gruboskorupowa</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]…(Obszar Natura 2000 Rzeka San)</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p>
                      <a:pPr marL="182563" marR="267970"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Przeprowadzenie cyklicznych lustracji (co 3 lata) mających na celu lokalizację ewentualnych wylotów kanałów odprowadzających wody z miejsc eksploatacji kruszywa do rzeki San [minóg strumieniowy, kiełb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białopłetwy</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boleń</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głowacz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białopłetwy</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kiełb Kesslera, brzanka, skójka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gruboskorupowa</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(Obszar Natura 2000 Rzeka San)</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p>
                      <a:pPr marL="182563" marR="267970"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[3150] Budowa pomostu w celu zapobiegania niszczeniu strefy brzegowej. Zadanie należy rozpocząć w 3 roku obowiązywania planu. Zapobieganie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wypłyceniu</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Pogłębienie starorzecza poprzez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refulację</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części osadów dennych. Działanie uzależnione od wyników ekspertyzy na temat możliwości, konieczności oraz sposobu zahamowania procesu lądowacenia starorzecza poprzez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refulację</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osadów dennych i pogłębianie. Druga połowa obowiązywania PZO. Na całym obszarze Natura 2000. (Obszar Natura 2000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Sanisko</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w Bykowcach)</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p>
                      <a:pPr marL="182563" marR="267970"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[1145, 1166] Uporządkowanie gospodarki wodno-ściekowej w zlewni bezpośredniej poprzez likwidację nielegalnych wylotów ścieków do starorzecza. Działanie uzależnione od wyników uzupełnienia stanu wiedzy w zakresie inwentaryzacji źródeł doprowadzających ścieki bytowe do wód starorzecza. Druga połowa obowiązywania PZO. Cały obszar Natura 2000. (Obszar Natura 2000 </a:t>
                      </a:r>
                      <a:r>
                        <a:rPr lang="pl-PL" sz="1000" dirty="0" err="1">
                          <a:solidFill>
                            <a:srgbClr val="2F5597"/>
                          </a:solidFill>
                          <a:effectLst/>
                          <a:latin typeface="Roboto" panose="02000000000000000000" pitchFamily="2" charset="0"/>
                          <a:ea typeface="Roboto" panose="02000000000000000000" pitchFamily="2" charset="0"/>
                          <a:cs typeface="Times New Roman" panose="02020603050405020304" pitchFamily="18" charset="0"/>
                        </a:rPr>
                        <a:t>Sanisko</a:t>
                      </a: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 w Bykowcach)</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marL="182563" marR="174625"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Modernizacja kanalizacji ogólnospławnej na terenie miasta Lesko w aspekcie rozdzielenia kanalizacji deszczowej od kanalizacji sanitarnej w celu zmniejszenia dopływów wód opadowych do oczyszczalni ścieków</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p>
                      <a:pPr marL="182563" marR="174625" lvl="0" indent="-182563" algn="just">
                        <a:lnSpc>
                          <a:spcPct val="100000"/>
                        </a:lnSpc>
                        <a:spcBef>
                          <a:spcPts val="200"/>
                        </a:spcBef>
                        <a:spcAft>
                          <a:spcPts val="200"/>
                        </a:spcAft>
                        <a:buFont typeface="Arial" panose="020B0604020202020204" pitchFamily="34" charset="0"/>
                        <a:buChar char="•"/>
                        <a:tabLst>
                          <a:tab pos="182563" algn="l"/>
                        </a:tabLst>
                      </a:pPr>
                      <a:r>
                        <a:rPr lang="pl-PL" sz="1000" dirty="0">
                          <a:solidFill>
                            <a:srgbClr val="2F5597"/>
                          </a:solidFill>
                          <a:effectLst/>
                          <a:latin typeface="Roboto" panose="02000000000000000000" pitchFamily="2" charset="0"/>
                          <a:ea typeface="Roboto" panose="02000000000000000000" pitchFamily="2" charset="0"/>
                          <a:cs typeface="Times New Roman" panose="02020603050405020304" pitchFamily="18" charset="0"/>
                        </a:rPr>
                        <a:t>Rozbudowa i modernizacja oczyszczalni ścieków w aglomeracji Lesko w celu poprawy jakości odprowadzanych ścieków (ID oczyszczalni: PLPK0300)</a:t>
                      </a:r>
                      <a:endParaRPr lang="pl-PL" sz="1000" dirty="0">
                        <a:effectLst/>
                        <a:latin typeface="Roboto" panose="02000000000000000000" pitchFamily="2" charset="0"/>
                        <a:ea typeface="Roboto" panose="02000000000000000000" pitchFamily="2" charset="0"/>
                        <a:cs typeface="Times New Roman" panose="02020603050405020304" pitchFamily="18" charset="0"/>
                      </a:endParaRPr>
                    </a:p>
                  </a:txBody>
                  <a:tcPr marL="7397" marR="7397" marT="7397"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537666597"/>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6" name="Obraz 7">
            <a:extLst>
              <a:ext uri="{FF2B5EF4-FFF2-40B4-BE49-F238E27FC236}">
                <a16:creationId xmlns:a16="http://schemas.microsoft.com/office/drawing/2014/main" id="{B0D84B60-589B-4CF0-95F7-7114F6B4CE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7" name="Obraz 9">
            <a:extLst>
              <a:ext uri="{FF2B5EF4-FFF2-40B4-BE49-F238E27FC236}">
                <a16:creationId xmlns:a16="http://schemas.microsoft.com/office/drawing/2014/main" id="{604F59C4-2193-40CD-8F16-B80C4848EA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8" name="pole tekstowe 1">
            <a:extLst>
              <a:ext uri="{FF2B5EF4-FFF2-40B4-BE49-F238E27FC236}">
                <a16:creationId xmlns:a16="http://schemas.microsoft.com/office/drawing/2014/main" id="{37FB0793-786A-4A95-A5FB-7675AF4DFF34}"/>
              </a:ext>
            </a:extLst>
          </p:cNvPr>
          <p:cNvSpPr txBox="1">
            <a:spLocks noChangeArrowheads="1"/>
          </p:cNvSpPr>
          <p:nvPr/>
        </p:nvSpPr>
        <p:spPr bwMode="auto">
          <a:xfrm>
            <a:off x="269875" y="627063"/>
            <a:ext cx="10523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RW – region wodny Górnej-Wschodniej Wisły – działania w zakresie ciągłości biologicznej jcwp</a:t>
            </a:r>
          </a:p>
        </p:txBody>
      </p:sp>
      <p:sp>
        <p:nvSpPr>
          <p:cNvPr id="104463" name="Text Box 15">
            <a:extLst>
              <a:ext uri="{FF2B5EF4-FFF2-40B4-BE49-F238E27FC236}">
                <a16:creationId xmlns:a16="http://schemas.microsoft.com/office/drawing/2014/main" id="{72625070-E126-47B3-84BD-F81E0817EBA6}"/>
              </a:ext>
            </a:extLst>
          </p:cNvPr>
          <p:cNvSpPr txBox="1">
            <a:spLocks noChangeArrowheads="1"/>
          </p:cNvSpPr>
          <p:nvPr/>
        </p:nvSpPr>
        <p:spPr bwMode="auto">
          <a:xfrm>
            <a:off x="4391025" y="5113314"/>
            <a:ext cx="3052439"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eaLnBrk="0" hangingPunct="0">
              <a:defRPr>
                <a:solidFill>
                  <a:schemeClr val="tx1"/>
                </a:solidFill>
                <a:latin typeface="Arial" panose="020B0604020202020204" pitchFamily="34" charset="0"/>
                <a:cs typeface="Arial" panose="020B0604020202020204" pitchFamily="34" charset="0"/>
              </a:defRPr>
            </a:lvl4pPr>
            <a:lvl5pPr eaLnBrk="0" hangingPunct="0">
              <a:defRPr>
                <a:solidFill>
                  <a:schemeClr val="tx1"/>
                </a:solidFill>
                <a:latin typeface="Arial" panose="020B0604020202020204" pitchFamily="34" charset="0"/>
                <a:cs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pl-PL" altLang="pl-PL" sz="900" dirty="0">
                <a:solidFill>
                  <a:srgbClr val="2F5597"/>
                </a:solidFill>
                <a:latin typeface="Roboto" panose="02000000000000000000" pitchFamily="2" charset="0"/>
                <a:ea typeface="Roboto" panose="02000000000000000000" pitchFamily="2" charset="0"/>
              </a:rPr>
              <a:t>Załącznik nr 1 </a:t>
            </a:r>
            <a:r>
              <a:rPr lang="pl-PL" altLang="pl-PL" sz="900" dirty="0" err="1">
                <a:solidFill>
                  <a:srgbClr val="2F5597"/>
                </a:solidFill>
                <a:latin typeface="Roboto" panose="02000000000000000000" pitchFamily="2" charset="0"/>
                <a:ea typeface="Roboto" panose="02000000000000000000" pitchFamily="2" charset="0"/>
              </a:rPr>
              <a:t>IIaPGW_Wykaz</a:t>
            </a:r>
            <a:r>
              <a:rPr lang="pl-PL" altLang="pl-PL" sz="900" dirty="0">
                <a:solidFill>
                  <a:srgbClr val="2F5597"/>
                </a:solidFill>
                <a:latin typeface="Roboto" panose="02000000000000000000" pitchFamily="2" charset="0"/>
                <a:ea typeface="Roboto" panose="02000000000000000000" pitchFamily="2" charset="0"/>
              </a:rPr>
              <a:t> działań dla </a:t>
            </a:r>
            <a:r>
              <a:rPr lang="pl-PL" altLang="pl-PL" sz="900" dirty="0" err="1">
                <a:solidFill>
                  <a:srgbClr val="2F5597"/>
                </a:solidFill>
                <a:latin typeface="Roboto" panose="02000000000000000000" pitchFamily="2" charset="0"/>
                <a:ea typeface="Roboto" panose="02000000000000000000" pitchFamily="2" charset="0"/>
              </a:rPr>
              <a:t>budowli_Wisła</a:t>
            </a:r>
            <a:endParaRPr lang="pl-PL" altLang="pl-PL" sz="900" dirty="0">
              <a:solidFill>
                <a:srgbClr val="2F5597"/>
              </a:solidFill>
              <a:latin typeface="Roboto" panose="02000000000000000000" pitchFamily="2" charset="0"/>
              <a:ea typeface="Roboto" panose="02000000000000000000" pitchFamily="2" charset="0"/>
            </a:endParaRPr>
          </a:p>
        </p:txBody>
      </p:sp>
      <p:sp>
        <p:nvSpPr>
          <p:cNvPr id="104464" name="Text Box 16">
            <a:extLst>
              <a:ext uri="{FF2B5EF4-FFF2-40B4-BE49-F238E27FC236}">
                <a16:creationId xmlns:a16="http://schemas.microsoft.com/office/drawing/2014/main" id="{6149C986-C9BA-4CDC-A893-070B7C5A9B98}"/>
              </a:ext>
            </a:extLst>
          </p:cNvPr>
          <p:cNvSpPr txBox="1">
            <a:spLocks noChangeArrowheads="1"/>
          </p:cNvSpPr>
          <p:nvPr/>
        </p:nvSpPr>
        <p:spPr bwMode="auto">
          <a:xfrm>
            <a:off x="269875" y="1997076"/>
            <a:ext cx="3997325" cy="311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eaLnBrk="0" hangingPunct="0">
              <a:defRPr>
                <a:solidFill>
                  <a:schemeClr val="tx1"/>
                </a:solidFill>
                <a:latin typeface="Arial" panose="020B0604020202020204" pitchFamily="34" charset="0"/>
                <a:cs typeface="Arial" panose="020B0604020202020204" pitchFamily="34" charset="0"/>
              </a:defRPr>
            </a:lvl4pPr>
            <a:lvl5pPr eaLnBrk="0" hangingPunct="0">
              <a:defRPr>
                <a:solidFill>
                  <a:schemeClr val="tx1"/>
                </a:solidFill>
                <a:latin typeface="Arial" panose="020B0604020202020204" pitchFamily="34" charset="0"/>
                <a:cs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hangingPunct="1"/>
            <a:r>
              <a:rPr lang="pl-PL" altLang="pl-PL" sz="1300" b="1" dirty="0">
                <a:solidFill>
                  <a:schemeClr val="accent1">
                    <a:lumMod val="75000"/>
                  </a:schemeClr>
                </a:solidFill>
                <a:latin typeface="Roboto" panose="02000000000000000000" pitchFamily="2" charset="0"/>
                <a:ea typeface="Roboto" panose="02000000000000000000" pitchFamily="2" charset="0"/>
              </a:rPr>
              <a:t>Informacje dotyczące budowli, dla których zaplanowano działania naprawcze zawarte zostały w Załączniku 1: Wykaz działań dla </a:t>
            </a:r>
            <a:r>
              <a:rPr lang="pl-PL" altLang="pl-PL" sz="1300" b="1" dirty="0" err="1">
                <a:solidFill>
                  <a:schemeClr val="accent1">
                    <a:lumMod val="75000"/>
                  </a:schemeClr>
                </a:solidFill>
                <a:latin typeface="Roboto" panose="02000000000000000000" pitchFamily="2" charset="0"/>
                <a:ea typeface="Roboto" panose="02000000000000000000" pitchFamily="2" charset="0"/>
              </a:rPr>
              <a:t>budowli_Wisła</a:t>
            </a:r>
            <a:r>
              <a:rPr lang="pl-PL" altLang="pl-PL" sz="1300" dirty="0">
                <a:latin typeface="Roboto" panose="02000000000000000000" pitchFamily="2" charset="0"/>
                <a:ea typeface="Roboto" panose="02000000000000000000" pitchFamily="2" charset="0"/>
              </a:rPr>
              <a:t> </a:t>
            </a:r>
          </a:p>
          <a:p>
            <a:pPr algn="just" defTabSz="914400" eaLnBrk="1" hangingPunct="1"/>
            <a:endParaRPr lang="pl-PL" altLang="pl-PL" sz="1300" dirty="0">
              <a:latin typeface="Roboto" panose="02000000000000000000" pitchFamily="2" charset="0"/>
              <a:ea typeface="Roboto" panose="02000000000000000000" pitchFamily="2" charset="0"/>
            </a:endParaRPr>
          </a:p>
          <a:p>
            <a:pPr algn="just" defTabSz="914400" eaLnBrk="1" hangingPunct="1"/>
            <a:r>
              <a:rPr lang="pl-PL" altLang="pl-PL" sz="1300" dirty="0">
                <a:latin typeface="Roboto" panose="02000000000000000000" pitchFamily="2" charset="0"/>
                <a:ea typeface="Roboto" panose="02000000000000000000" pitchFamily="2" charset="0"/>
              </a:rPr>
              <a:t>Opis zastawienia zawiera między innymi dane tj.:</a:t>
            </a:r>
          </a:p>
          <a:p>
            <a:pPr marL="285750" indent="-285750" algn="just" defTabSz="914400" eaLnBrk="1" hangingPunct="1">
              <a:spcBef>
                <a:spcPts val="300"/>
              </a:spcBef>
              <a:spcAft>
                <a:spcPts val="300"/>
              </a:spcAft>
              <a:buClr>
                <a:schemeClr val="accent1">
                  <a:lumMod val="75000"/>
                </a:schemeClr>
              </a:buClr>
              <a:buFont typeface="Wingdings" panose="05000000000000000000" pitchFamily="2" charset="2"/>
              <a:buChar char="Ø"/>
            </a:pPr>
            <a:r>
              <a:rPr lang="pl-PL" altLang="pl-PL" sz="1300" dirty="0">
                <a:latin typeface="Roboto" panose="02000000000000000000" pitchFamily="2" charset="0"/>
                <a:ea typeface="Roboto" panose="02000000000000000000" pitchFamily="2" charset="0"/>
              </a:rPr>
              <a:t>Współrzędne budowli</a:t>
            </a:r>
          </a:p>
          <a:p>
            <a:pPr marL="285750" indent="-285750" algn="just" defTabSz="914400" eaLnBrk="1" hangingPunct="1">
              <a:spcBef>
                <a:spcPts val="300"/>
              </a:spcBef>
              <a:spcAft>
                <a:spcPts val="300"/>
              </a:spcAft>
              <a:buClr>
                <a:schemeClr val="accent1">
                  <a:lumMod val="75000"/>
                </a:schemeClr>
              </a:buClr>
              <a:buFont typeface="Wingdings" panose="05000000000000000000" pitchFamily="2" charset="2"/>
              <a:buChar char="Ø"/>
            </a:pPr>
            <a:r>
              <a:rPr lang="pl-PL" altLang="pl-PL" sz="1300" dirty="0">
                <a:latin typeface="Roboto" panose="02000000000000000000" pitchFamily="2" charset="0"/>
                <a:ea typeface="Roboto" panose="02000000000000000000" pitchFamily="2" charset="0"/>
              </a:rPr>
              <a:t>Wysokość piętrzenia</a:t>
            </a:r>
          </a:p>
          <a:p>
            <a:pPr marL="285750" indent="-285750" algn="just" defTabSz="914400" eaLnBrk="1" hangingPunct="1">
              <a:spcBef>
                <a:spcPts val="300"/>
              </a:spcBef>
              <a:spcAft>
                <a:spcPts val="300"/>
              </a:spcAft>
              <a:buClr>
                <a:schemeClr val="accent1">
                  <a:lumMod val="75000"/>
                </a:schemeClr>
              </a:buClr>
              <a:buFont typeface="Wingdings" panose="05000000000000000000" pitchFamily="2" charset="2"/>
              <a:buChar char="Ø"/>
            </a:pPr>
            <a:r>
              <a:rPr lang="pl-PL" altLang="pl-PL" sz="1300" dirty="0">
                <a:latin typeface="Roboto" panose="02000000000000000000" pitchFamily="2" charset="0"/>
                <a:ea typeface="Roboto" panose="02000000000000000000" pitchFamily="2" charset="0"/>
              </a:rPr>
              <a:t>Funkcje obiektu</a:t>
            </a:r>
          </a:p>
          <a:p>
            <a:pPr marL="285750" indent="-285750" algn="just" defTabSz="914400" eaLnBrk="1" hangingPunct="1">
              <a:spcBef>
                <a:spcPts val="300"/>
              </a:spcBef>
              <a:spcAft>
                <a:spcPts val="300"/>
              </a:spcAft>
              <a:buClr>
                <a:schemeClr val="accent1">
                  <a:lumMod val="75000"/>
                </a:schemeClr>
              </a:buClr>
              <a:buFont typeface="Wingdings" panose="05000000000000000000" pitchFamily="2" charset="2"/>
              <a:buChar char="Ø"/>
            </a:pPr>
            <a:r>
              <a:rPr lang="pl-PL" altLang="pl-PL" sz="1300" dirty="0">
                <a:latin typeface="Roboto" panose="02000000000000000000" pitchFamily="2" charset="0"/>
                <a:ea typeface="Roboto" panose="02000000000000000000" pitchFamily="2" charset="0"/>
              </a:rPr>
              <a:t>Ocena potrzeby udrożnienia dla jcwp wg celów środowiskowych</a:t>
            </a:r>
          </a:p>
          <a:p>
            <a:pPr marL="285750" indent="-285750" algn="just" defTabSz="914400" eaLnBrk="1" hangingPunct="1">
              <a:spcBef>
                <a:spcPts val="300"/>
              </a:spcBef>
              <a:spcAft>
                <a:spcPts val="300"/>
              </a:spcAft>
              <a:buClr>
                <a:schemeClr val="accent1">
                  <a:lumMod val="75000"/>
                </a:schemeClr>
              </a:buClr>
              <a:buFont typeface="Wingdings" panose="05000000000000000000" pitchFamily="2" charset="2"/>
              <a:buChar char="Ø"/>
            </a:pPr>
            <a:r>
              <a:rPr lang="pl-PL" altLang="pl-PL" sz="1300" dirty="0">
                <a:latin typeface="Roboto" panose="02000000000000000000" pitchFamily="2" charset="0"/>
                <a:ea typeface="Roboto" panose="02000000000000000000" pitchFamily="2" charset="0"/>
              </a:rPr>
              <a:t>Wyniki ankietyzacji (</a:t>
            </a:r>
            <a:r>
              <a:rPr lang="pl-PL" altLang="pl-PL" sz="1300" dirty="0" err="1">
                <a:latin typeface="Roboto" panose="02000000000000000000" pitchFamily="2" charset="0"/>
                <a:ea typeface="Roboto" panose="02000000000000000000" pitchFamily="2" charset="0"/>
              </a:rPr>
              <a:t>np..czy</a:t>
            </a:r>
            <a:r>
              <a:rPr lang="pl-PL" altLang="pl-PL" sz="1300" dirty="0">
                <a:latin typeface="Roboto" panose="02000000000000000000" pitchFamily="2" charset="0"/>
                <a:ea typeface="Roboto" panose="02000000000000000000" pitchFamily="2" charset="0"/>
              </a:rPr>
              <a:t> budowla drożna tak/nie) </a:t>
            </a:r>
          </a:p>
          <a:p>
            <a:pPr marL="285750" indent="-285750" algn="just" defTabSz="914400" eaLnBrk="1" hangingPunct="1">
              <a:spcBef>
                <a:spcPts val="300"/>
              </a:spcBef>
              <a:spcAft>
                <a:spcPts val="300"/>
              </a:spcAft>
              <a:buClr>
                <a:schemeClr val="accent1">
                  <a:lumMod val="75000"/>
                </a:schemeClr>
              </a:buClr>
              <a:buFont typeface="Wingdings" panose="05000000000000000000" pitchFamily="2" charset="2"/>
              <a:buChar char="Ø"/>
            </a:pPr>
            <a:r>
              <a:rPr lang="pl-PL" altLang="pl-PL" sz="1300" dirty="0">
                <a:latin typeface="Roboto" panose="02000000000000000000" pitchFamily="2" charset="0"/>
                <a:ea typeface="Roboto" panose="02000000000000000000" pitchFamily="2" charset="0"/>
              </a:rPr>
              <a:t>Nazwa działania</a:t>
            </a:r>
          </a:p>
        </p:txBody>
      </p:sp>
      <p:pic>
        <p:nvPicPr>
          <p:cNvPr id="9" name="Picture 19">
            <a:extLst>
              <a:ext uri="{FF2B5EF4-FFF2-40B4-BE49-F238E27FC236}">
                <a16:creationId xmlns:a16="http://schemas.microsoft.com/office/drawing/2014/main" id="{D87C632E-6F9F-4E2A-BAAA-09187B77FC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82" r="1413" b="30653"/>
          <a:stretch>
            <a:fillRect/>
          </a:stretch>
        </p:blipFill>
        <p:spPr bwMode="auto">
          <a:xfrm>
            <a:off x="4391025" y="2031989"/>
            <a:ext cx="7724775" cy="304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descr="Obraz zawierający mapa&#10;&#10;Opis wygenerowany automatycznie">
            <a:extLst>
              <a:ext uri="{FF2B5EF4-FFF2-40B4-BE49-F238E27FC236}">
                <a16:creationId xmlns:a16="http://schemas.microsoft.com/office/drawing/2014/main" id="{F61359EB-F4DF-4006-81C0-74B47B663D6C}"/>
              </a:ext>
            </a:extLst>
          </p:cNvPr>
          <p:cNvPicPr>
            <a:picLocks noChangeAspect="1"/>
          </p:cNvPicPr>
          <p:nvPr/>
        </p:nvPicPr>
        <p:blipFill>
          <a:blip r:embed="rId3"/>
          <a:stretch>
            <a:fillRect/>
          </a:stretch>
        </p:blipFill>
        <p:spPr>
          <a:xfrm>
            <a:off x="7473810" y="1466295"/>
            <a:ext cx="4642703" cy="4222590"/>
          </a:xfrm>
          <a:prstGeom prst="rect">
            <a:avLst/>
          </a:prstGeom>
        </p:spPr>
      </p:pic>
      <p:pic>
        <p:nvPicPr>
          <p:cNvPr id="2050" name="Obraz 7">
            <a:extLst>
              <a:ext uri="{FF2B5EF4-FFF2-40B4-BE49-F238E27FC236}">
                <a16:creationId xmlns:a16="http://schemas.microsoft.com/office/drawing/2014/main" id="{707580D2-D84E-4FB2-82D3-67C3B80F981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Obraz 9">
            <a:extLst>
              <a:ext uri="{FF2B5EF4-FFF2-40B4-BE49-F238E27FC236}">
                <a16:creationId xmlns:a16="http://schemas.microsoft.com/office/drawing/2014/main" id="{E0C1DBE0-3594-4F8B-A85E-7CE36DAE15B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pole tekstowe 1">
            <a:extLst>
              <a:ext uri="{FF2B5EF4-FFF2-40B4-BE49-F238E27FC236}">
                <a16:creationId xmlns:a16="http://schemas.microsoft.com/office/drawing/2014/main" id="{8375DD4D-1672-4F7C-9091-134756D5DEE2}"/>
              </a:ext>
            </a:extLst>
          </p:cNvPr>
          <p:cNvSpPr txBox="1">
            <a:spLocks noChangeArrowheads="1"/>
          </p:cNvSpPr>
          <p:nvPr/>
        </p:nvSpPr>
        <p:spPr bwMode="auto">
          <a:xfrm>
            <a:off x="257175" y="868363"/>
            <a:ext cx="10523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pl-PL" altLang="pl-PL" sz="1800"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RW – </a:t>
            </a:r>
            <a:r>
              <a:rPr lang="pl-PL" altLang="pl-PL" sz="1800" b="1" dirty="0">
                <a:solidFill>
                  <a:srgbClr val="2F5597"/>
                </a:solidFill>
                <a:latin typeface="Roboto" panose="02000000000000000000" pitchFamily="2" charset="0"/>
                <a:ea typeface="Roboto" panose="02000000000000000000" pitchFamily="2" charset="0"/>
              </a:rPr>
              <a:t>działania ukierunkowana na zapewnienie drożności</a:t>
            </a:r>
          </a:p>
        </p:txBody>
      </p:sp>
      <p:grpSp>
        <p:nvGrpSpPr>
          <p:cNvPr id="5" name="Grupa 4">
            <a:extLst>
              <a:ext uri="{FF2B5EF4-FFF2-40B4-BE49-F238E27FC236}">
                <a16:creationId xmlns:a16="http://schemas.microsoft.com/office/drawing/2014/main" id="{2E3BBB1F-97B8-4A0A-9542-0A0FF26881E8}"/>
              </a:ext>
            </a:extLst>
          </p:cNvPr>
          <p:cNvGrpSpPr/>
          <p:nvPr/>
        </p:nvGrpSpPr>
        <p:grpSpPr>
          <a:xfrm>
            <a:off x="627698" y="1687354"/>
            <a:ext cx="6051659" cy="2891868"/>
            <a:chOff x="665798" y="1645884"/>
            <a:chExt cx="6051659" cy="2891868"/>
          </a:xfrm>
        </p:grpSpPr>
        <p:pic>
          <p:nvPicPr>
            <p:cNvPr id="18" name="Picture 2" descr="Znaczniki podłogowe strzałka | Dla Przemysłu">
              <a:extLst>
                <a:ext uri="{FF2B5EF4-FFF2-40B4-BE49-F238E27FC236}">
                  <a16:creationId xmlns:a16="http://schemas.microsoft.com/office/drawing/2014/main" id="{C838297C-3173-428C-BDB3-33246250DA9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117" b="29163"/>
            <a:stretch/>
          </p:blipFill>
          <p:spPr bwMode="auto">
            <a:xfrm>
              <a:off x="6021815" y="4240571"/>
              <a:ext cx="695642" cy="29718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Znaczniki podłogowe strzałka | Dla Przemysłu">
              <a:extLst>
                <a:ext uri="{FF2B5EF4-FFF2-40B4-BE49-F238E27FC236}">
                  <a16:creationId xmlns:a16="http://schemas.microsoft.com/office/drawing/2014/main" id="{8D271ED4-5337-476A-ADE5-F8D813A9D09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117" b="29163"/>
            <a:stretch/>
          </p:blipFill>
          <p:spPr bwMode="auto">
            <a:xfrm>
              <a:off x="665798" y="3842287"/>
              <a:ext cx="695642" cy="29718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Znaczniki podłogowe strzałka | Dla Przemysłu">
              <a:extLst>
                <a:ext uri="{FF2B5EF4-FFF2-40B4-BE49-F238E27FC236}">
                  <a16:creationId xmlns:a16="http://schemas.microsoft.com/office/drawing/2014/main" id="{AF9BE81F-2AF3-4362-8B8F-09A31E6929F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117" b="29163"/>
            <a:stretch/>
          </p:blipFill>
          <p:spPr bwMode="auto">
            <a:xfrm>
              <a:off x="4919822" y="3238939"/>
              <a:ext cx="695642" cy="29718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Znaczniki podłogowe strzałka | Dla Przemysłu">
              <a:extLst>
                <a:ext uri="{FF2B5EF4-FFF2-40B4-BE49-F238E27FC236}">
                  <a16:creationId xmlns:a16="http://schemas.microsoft.com/office/drawing/2014/main" id="{9E7BBB13-3B11-48C7-8D19-5B61D80EFD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117" b="29163"/>
            <a:stretch/>
          </p:blipFill>
          <p:spPr bwMode="auto">
            <a:xfrm>
              <a:off x="1683443" y="2645375"/>
              <a:ext cx="695642" cy="29718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Znaczniki podłogowe strzałka | Dla Przemysłu">
              <a:extLst>
                <a:ext uri="{FF2B5EF4-FFF2-40B4-BE49-F238E27FC236}">
                  <a16:creationId xmlns:a16="http://schemas.microsoft.com/office/drawing/2014/main" id="{E4CD417C-B1E7-488F-8DAD-250A766238B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117" b="29163"/>
            <a:stretch/>
          </p:blipFill>
          <p:spPr bwMode="auto">
            <a:xfrm>
              <a:off x="5786279" y="1645884"/>
              <a:ext cx="695642" cy="297181"/>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Prostokąt 2">
            <a:extLst>
              <a:ext uri="{FF2B5EF4-FFF2-40B4-BE49-F238E27FC236}">
                <a16:creationId xmlns:a16="http://schemas.microsoft.com/office/drawing/2014/main" id="{7201D21A-478F-4D06-B7A2-FD43712F9971}"/>
              </a:ext>
            </a:extLst>
          </p:cNvPr>
          <p:cNvSpPr/>
          <p:nvPr/>
        </p:nvSpPr>
        <p:spPr>
          <a:xfrm>
            <a:off x="106361" y="1237695"/>
            <a:ext cx="7204075" cy="5170646"/>
          </a:xfrm>
          <a:prstGeom prst="rect">
            <a:avLst/>
          </a:prstGeom>
        </p:spPr>
        <p:txBody>
          <a:bodyPr>
            <a:spAutoFit/>
          </a:bodyPr>
          <a:lstStyle/>
          <a:p>
            <a:pPr marL="285750" indent="-285750">
              <a:spcBef>
                <a:spcPts val="600"/>
              </a:spcBef>
              <a:spcAft>
                <a:spcPts val="600"/>
              </a:spcAft>
              <a:buFont typeface="Wingdings" panose="05000000000000000000" pitchFamily="2" charset="2"/>
              <a:buChar char="Ø"/>
              <a:defRPr/>
            </a:pPr>
            <a:r>
              <a:rPr lang="pl-PL" sz="1300" b="1" dirty="0">
                <a:solidFill>
                  <a:schemeClr val="accent1">
                    <a:lumMod val="75000"/>
                  </a:schemeClr>
                </a:solidFill>
                <a:latin typeface="Roboto" panose="02000000000000000000" pitchFamily="2" charset="0"/>
                <a:ea typeface="Roboto" panose="02000000000000000000" pitchFamily="2" charset="0"/>
              </a:rPr>
              <a:t>Krok 1 Analiza informacji na temat budowli poprzecznych (baza HYMO, weryfikacja </a:t>
            </a:r>
            <a:r>
              <a:rPr lang="pl-PL" sz="1300" b="1" dirty="0" err="1">
                <a:solidFill>
                  <a:schemeClr val="accent1">
                    <a:lumMod val="75000"/>
                  </a:schemeClr>
                </a:solidFill>
                <a:latin typeface="Roboto" panose="02000000000000000000" pitchFamily="2" charset="0"/>
                <a:ea typeface="Roboto" panose="02000000000000000000" pitchFamily="2" charset="0"/>
              </a:rPr>
              <a:t>ortofomap</a:t>
            </a:r>
            <a:r>
              <a:rPr lang="pl-PL" sz="1300" b="1" dirty="0">
                <a:solidFill>
                  <a:schemeClr val="accent1">
                    <a:lumMod val="75000"/>
                  </a:schemeClr>
                </a:solidFill>
                <a:latin typeface="Roboto" panose="02000000000000000000" pitchFamily="2" charset="0"/>
                <a:ea typeface="Roboto" panose="02000000000000000000" pitchFamily="2" charset="0"/>
              </a:rPr>
              <a:t>, wyniki ankietyzacji):</a:t>
            </a:r>
          </a:p>
          <a:p>
            <a:pPr marL="538163" indent="-274638" algn="just">
              <a:buFontTx/>
              <a:buChar char="-"/>
              <a:defRPr/>
            </a:pPr>
            <a:r>
              <a:rPr lang="pl-PL" sz="1300" b="1" dirty="0">
                <a:solidFill>
                  <a:schemeClr val="accent1">
                    <a:lumMod val="75000"/>
                  </a:schemeClr>
                </a:solidFill>
                <a:latin typeface="Roboto" panose="02000000000000000000" pitchFamily="2" charset="0"/>
                <a:ea typeface="Roboto" panose="02000000000000000000" pitchFamily="2" charset="0"/>
              </a:rPr>
              <a:t>budowle w złym stanie technicznym lub obiekty nieużytkowane               </a:t>
            </a:r>
            <a:r>
              <a:rPr lang="pl-PL" altLang="en-US" sz="1300" dirty="0">
                <a:latin typeface="Roboto" panose="02000000000000000000" pitchFamily="2" charset="0"/>
                <a:ea typeface="Roboto" panose="02000000000000000000" pitchFamily="2" charset="0"/>
              </a:rPr>
              <a:t>Analiza możliwości  likwidacji budowli poprzecznych/przebudowa budowli poprzecznych na bystrza. Realizacja działań w zakresie drożności zgodnie z przeprowadzoną analizą (RWHM_01.05).</a:t>
            </a:r>
          </a:p>
          <a:p>
            <a:pPr marL="538163" indent="-274638" algn="just">
              <a:buFontTx/>
              <a:buChar char="-"/>
              <a:defRPr/>
            </a:pPr>
            <a:r>
              <a:rPr lang="pl-PL" sz="1300" b="1" dirty="0">
                <a:solidFill>
                  <a:schemeClr val="accent1">
                    <a:lumMod val="75000"/>
                  </a:schemeClr>
                </a:solidFill>
                <a:latin typeface="Roboto" panose="02000000000000000000" pitchFamily="2" charset="0"/>
                <a:ea typeface="Roboto" panose="02000000000000000000" pitchFamily="2" charset="0"/>
              </a:rPr>
              <a:t>duża wysokość piętrzenia, brak urządzeń do migracji ryb, brak zapewnionej ciągłości biologicznej                </a:t>
            </a:r>
            <a:r>
              <a:rPr lang="pl-PL" altLang="en-US" sz="1300" dirty="0">
                <a:latin typeface="Roboto" panose="02000000000000000000" pitchFamily="2" charset="0"/>
                <a:ea typeface="Roboto" panose="02000000000000000000" pitchFamily="2" charset="0"/>
              </a:rPr>
              <a:t>Analiza możliwości przebudowy budowli piętrzących w zakresie zapewniającym ciągłość biologiczną i spełnienie celów środowiskowych. Realizacja działań zgodnie z przeprowadzoną analizą (RWHM_02.01).</a:t>
            </a:r>
          </a:p>
          <a:p>
            <a:pPr marL="538163" indent="-274638" algn="just">
              <a:buFontTx/>
              <a:buChar char="-"/>
              <a:defRPr/>
            </a:pPr>
            <a:r>
              <a:rPr lang="pl-PL" sz="1300" b="1" dirty="0">
                <a:solidFill>
                  <a:schemeClr val="accent1">
                    <a:lumMod val="75000"/>
                  </a:schemeClr>
                </a:solidFill>
                <a:latin typeface="Roboto" panose="02000000000000000000" pitchFamily="2" charset="0"/>
                <a:ea typeface="Roboto" panose="02000000000000000000" pitchFamily="2" charset="0"/>
              </a:rPr>
              <a:t>brak danych na temat obiektu, niska wysokość piętrzenia             </a:t>
            </a:r>
            <a:r>
              <a:rPr lang="pl-PL" altLang="en-US" sz="1300" dirty="0">
                <a:latin typeface="Roboto" panose="02000000000000000000" pitchFamily="2" charset="0"/>
                <a:ea typeface="Roboto" panose="02000000000000000000" pitchFamily="2" charset="0"/>
              </a:rPr>
              <a:t>Ocena wpływu budowli poprzecznych na ciągłość biologiczną i cele środowiskowe jcwp (RWHM_02.06).</a:t>
            </a:r>
          </a:p>
          <a:p>
            <a:pPr marL="538163" indent="-274638" algn="just">
              <a:buFontTx/>
              <a:buChar char="-"/>
              <a:defRPr/>
            </a:pPr>
            <a:r>
              <a:rPr lang="pl-PL" altLang="en-US" sz="1300" b="1" dirty="0">
                <a:solidFill>
                  <a:schemeClr val="accent1">
                    <a:lumMod val="75000"/>
                  </a:schemeClr>
                </a:solidFill>
                <a:latin typeface="Roboto" panose="02000000000000000000" pitchFamily="2" charset="0"/>
                <a:ea typeface="Roboto" panose="02000000000000000000" pitchFamily="2" charset="0"/>
              </a:rPr>
              <a:t>występowanie urządzeń do migracji ryb, ale brak danych na temat ich skuteczności </a:t>
            </a:r>
          </a:p>
          <a:p>
            <a:pPr marL="538163" indent="-274638" algn="just">
              <a:defRPr/>
            </a:pPr>
            <a:r>
              <a:rPr lang="pl-PL" altLang="en-US" sz="1300" b="1" dirty="0">
                <a:solidFill>
                  <a:schemeClr val="accent1">
                    <a:lumMod val="75000"/>
                  </a:schemeClr>
                </a:solidFill>
                <a:latin typeface="Roboto" panose="02000000000000000000" pitchFamily="2" charset="0"/>
                <a:ea typeface="Roboto" panose="02000000000000000000" pitchFamily="2" charset="0"/>
              </a:rPr>
              <a:t>	              </a:t>
            </a:r>
            <a:r>
              <a:rPr lang="pl-PL" altLang="en-US" sz="1300" dirty="0">
                <a:latin typeface="Roboto" panose="02000000000000000000" pitchFamily="2" charset="0"/>
                <a:ea typeface="Roboto" panose="02000000000000000000" pitchFamily="2" charset="0"/>
              </a:rPr>
              <a:t>Monitoring skuteczności istniejących urządzeń do migracji ryb (RWHM_02.08); Kontrola funkcjonowania urządzeń do migracji ryb (RWHM_02.07).</a:t>
            </a:r>
          </a:p>
          <a:p>
            <a:pPr marL="538163" indent="-274638" algn="just">
              <a:buFontTx/>
              <a:buChar char="-"/>
              <a:defRPr/>
            </a:pPr>
            <a:r>
              <a:rPr lang="pl-PL" altLang="en-US" sz="1300" b="1" dirty="0">
                <a:solidFill>
                  <a:schemeClr val="accent1">
                    <a:lumMod val="75000"/>
                  </a:schemeClr>
                </a:solidFill>
                <a:latin typeface="Roboto" panose="02000000000000000000" pitchFamily="2" charset="0"/>
                <a:ea typeface="Roboto" panose="02000000000000000000" pitchFamily="2" charset="0"/>
              </a:rPr>
              <a:t>występowanie urządzeń do migracji ryb, urządzenia nie są skuteczne            </a:t>
            </a:r>
            <a:r>
              <a:rPr lang="pl-PL" altLang="en-US" sz="1300" dirty="0">
                <a:latin typeface="Roboto" panose="02000000000000000000" pitchFamily="2" charset="0"/>
                <a:ea typeface="Roboto" panose="02000000000000000000" pitchFamily="2" charset="0"/>
              </a:rPr>
              <a:t>Analiza możliwości przebudowy budowli piętrzących w zakresie zapewniającym ciągłość biologiczną i spełnienie celów środowiskowych. Realizacja działań zgodnie z przeprowadzoną analizą (RWHM_02.01).</a:t>
            </a:r>
          </a:p>
          <a:p>
            <a:pPr marL="538163" indent="-274638">
              <a:buFontTx/>
              <a:buChar char="-"/>
              <a:defRPr/>
            </a:pPr>
            <a:endParaRPr lang="pl-PL" altLang="en-US" sz="1300" dirty="0">
              <a:latin typeface="Roboto" panose="02000000000000000000" pitchFamily="2" charset="0"/>
              <a:ea typeface="Roboto" panose="02000000000000000000" pitchFamily="2" charset="0"/>
            </a:endParaRPr>
          </a:p>
          <a:p>
            <a:pPr marL="285750" indent="-285750">
              <a:buFont typeface="Wingdings" panose="05000000000000000000" pitchFamily="2" charset="2"/>
              <a:buChar char="Ø"/>
              <a:defRPr/>
            </a:pPr>
            <a:r>
              <a:rPr lang="pl-PL" sz="1300" b="1" dirty="0">
                <a:solidFill>
                  <a:schemeClr val="accent1">
                    <a:lumMod val="75000"/>
                  </a:schemeClr>
                </a:solidFill>
                <a:latin typeface="Roboto" panose="02000000000000000000" pitchFamily="2" charset="0"/>
                <a:ea typeface="Roboto" panose="02000000000000000000" pitchFamily="2" charset="0"/>
              </a:rPr>
              <a:t>Krok 2 Weryfikacja statusu realizacja działań z aPWŚK - działania niezrealizowane i w trakcie realizacji są prolongowane </a:t>
            </a:r>
            <a:r>
              <a:rPr lang="pl-PL" altLang="en-US" sz="1300" dirty="0">
                <a:latin typeface="Roboto" panose="02000000000000000000" pitchFamily="2" charset="0"/>
                <a:ea typeface="Roboto" panose="02000000000000000000" pitchFamily="2" charset="0"/>
              </a:rPr>
              <a:t>(RWHM_02.02, RWHM_02.03, RWHM_02.04).</a:t>
            </a:r>
          </a:p>
          <a:p>
            <a:pPr>
              <a:defRPr/>
            </a:pPr>
            <a:endParaRPr lang="pl-PL" altLang="en-US" sz="1300" dirty="0">
              <a:solidFill>
                <a:srgbClr val="2F5597"/>
              </a:solidFill>
              <a:latin typeface="Roboto" panose="02000000000000000000" pitchFamily="2" charset="0"/>
              <a:ea typeface="Roboto" panose="02000000000000000000" pitchFamily="2" charset="0"/>
            </a:endParaRPr>
          </a:p>
          <a:p>
            <a:pPr marL="171450" indent="-171450">
              <a:buFontTx/>
              <a:buChar char="-"/>
              <a:defRPr/>
            </a:pPr>
            <a:endParaRPr lang="pl-PL" altLang="en-US" sz="1300" dirty="0">
              <a:solidFill>
                <a:srgbClr val="2F5597"/>
              </a:solidFill>
              <a:latin typeface="Roboto" panose="02000000000000000000" pitchFamily="2" charset="0"/>
              <a:ea typeface="Roboto" panose="02000000000000000000" pitchFamily="2" charset="0"/>
            </a:endParaRPr>
          </a:p>
          <a:p>
            <a:pPr marL="171450" indent="-171450">
              <a:buFontTx/>
              <a:buChar char="-"/>
              <a:defRPr/>
            </a:pPr>
            <a:endParaRPr lang="en-US" sz="1300" b="1" dirty="0">
              <a:latin typeface="Roboto" panose="02000000000000000000" pitchFamily="2" charset="0"/>
              <a:ea typeface="Roboto" panose="02000000000000000000" pitchFamily="2"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Obraz 7">
            <a:extLst>
              <a:ext uri="{FF2B5EF4-FFF2-40B4-BE49-F238E27FC236}">
                <a16:creationId xmlns:a16="http://schemas.microsoft.com/office/drawing/2014/main" id="{335408ED-020E-4942-90E7-3443209796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Obraz 9">
            <a:extLst>
              <a:ext uri="{FF2B5EF4-FFF2-40B4-BE49-F238E27FC236}">
                <a16:creationId xmlns:a16="http://schemas.microsoft.com/office/drawing/2014/main" id="{80EC7B7F-6266-45ED-AF42-C758C447AA5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pole tekstowe 1">
            <a:extLst>
              <a:ext uri="{FF2B5EF4-FFF2-40B4-BE49-F238E27FC236}">
                <a16:creationId xmlns:a16="http://schemas.microsoft.com/office/drawing/2014/main" id="{0708B78F-040A-40B8-ABAF-0E0F9323A456}"/>
              </a:ext>
            </a:extLst>
          </p:cNvPr>
          <p:cNvSpPr txBox="1">
            <a:spLocks noChangeArrowheads="1"/>
          </p:cNvSpPr>
          <p:nvPr/>
        </p:nvSpPr>
        <p:spPr bwMode="auto">
          <a:xfrm>
            <a:off x="257175" y="868363"/>
            <a:ext cx="105235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l-PL" altLang="pl-PL" sz="1800"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zbiornikowe – udział poszczególnych typów działań </a:t>
            </a:r>
            <a:br>
              <a:rPr lang="pl-PL" altLang="pl-PL" sz="1800" b="1" dirty="0">
                <a:solidFill>
                  <a:srgbClr val="2F5597"/>
                </a:solidFill>
                <a:latin typeface="Roboto" panose="02000000000000000000" pitchFamily="2" charset="0"/>
                <a:ea typeface="Roboto" panose="02000000000000000000" pitchFamily="2" charset="0"/>
                <a:cs typeface="Times New Roman" panose="02020603050405020304" pitchFamily="18" charset="0"/>
              </a:rPr>
            </a:br>
            <a:r>
              <a:rPr lang="pl-PL" altLang="pl-PL" sz="1800" b="1" dirty="0">
                <a:solidFill>
                  <a:srgbClr val="2F5597"/>
                </a:solidFill>
                <a:latin typeface="Roboto" panose="02000000000000000000" pitchFamily="2" charset="0"/>
                <a:ea typeface="Roboto" panose="02000000000000000000" pitchFamily="2" charset="0"/>
                <a:cs typeface="Times New Roman" panose="02020603050405020304" pitchFamily="18" charset="0"/>
              </a:rPr>
              <a:t>– region wodny Górnej-Wschodniej Wisły</a:t>
            </a:r>
          </a:p>
        </p:txBody>
      </p:sp>
      <p:sp>
        <p:nvSpPr>
          <p:cNvPr id="46085" name="Text Box 33">
            <a:extLst>
              <a:ext uri="{FF2B5EF4-FFF2-40B4-BE49-F238E27FC236}">
                <a16:creationId xmlns:a16="http://schemas.microsoft.com/office/drawing/2014/main" id="{E6DA24C7-EB0B-496E-BD0A-84CA360AC2A6}"/>
              </a:ext>
            </a:extLst>
          </p:cNvPr>
          <p:cNvSpPr txBox="1">
            <a:spLocks noChangeArrowheads="1"/>
          </p:cNvSpPr>
          <p:nvPr/>
        </p:nvSpPr>
        <p:spPr bwMode="auto">
          <a:xfrm>
            <a:off x="2553494" y="2559615"/>
            <a:ext cx="59309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a:lnSpc>
                <a:spcPct val="100000"/>
              </a:lnSpc>
              <a:spcBef>
                <a:spcPct val="0"/>
              </a:spcBef>
              <a:buFontTx/>
              <a:buNone/>
            </a:pPr>
            <a:r>
              <a:rPr lang="pl-PL" altLang="pl-PL" sz="1300" b="1" dirty="0">
                <a:solidFill>
                  <a:srgbClr val="FFC000"/>
                </a:solidFill>
                <a:latin typeface="Roboto" panose="02000000000000000000" pitchFamily="2" charset="0"/>
              </a:rPr>
              <a:t>Udział typów działań nakierowanych na redukcję presji – jcwp </a:t>
            </a:r>
            <a:r>
              <a:rPr lang="pl-PL" altLang="pl-PL" sz="1300" b="1" dirty="0" err="1">
                <a:solidFill>
                  <a:srgbClr val="FFC000"/>
                </a:solidFill>
                <a:latin typeface="Roboto" panose="02000000000000000000" pitchFamily="2" charset="0"/>
              </a:rPr>
              <a:t>RWr</a:t>
            </a:r>
            <a:endParaRPr lang="pl-PL" altLang="pl-PL" sz="1300" b="1" dirty="0">
              <a:solidFill>
                <a:srgbClr val="FFC000"/>
              </a:solidFill>
              <a:latin typeface="Roboto" panose="02000000000000000000" pitchFamily="2" charset="0"/>
            </a:endParaRPr>
          </a:p>
        </p:txBody>
      </p:sp>
      <p:sp>
        <p:nvSpPr>
          <p:cNvPr id="46086" name="Text Box 35">
            <a:extLst>
              <a:ext uri="{FF2B5EF4-FFF2-40B4-BE49-F238E27FC236}">
                <a16:creationId xmlns:a16="http://schemas.microsoft.com/office/drawing/2014/main" id="{D3EAF7E0-B018-49BF-9AF8-F8D5EAFA0C80}"/>
              </a:ext>
            </a:extLst>
          </p:cNvPr>
          <p:cNvSpPr txBox="1">
            <a:spLocks noChangeArrowheads="1"/>
          </p:cNvSpPr>
          <p:nvPr/>
        </p:nvSpPr>
        <p:spPr bwMode="auto">
          <a:xfrm>
            <a:off x="257175" y="1692840"/>
            <a:ext cx="11136313" cy="1072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10000"/>
              </a:lnSpc>
              <a:spcBef>
                <a:spcPts val="600"/>
              </a:spcBef>
              <a:spcAft>
                <a:spcPts val="300"/>
              </a:spcAft>
              <a:buClr>
                <a:srgbClr val="2F5597"/>
              </a:buClr>
              <a:buNone/>
            </a:pPr>
            <a:r>
              <a:rPr lang="pl-PL" altLang="pl-PL" sz="1300" dirty="0">
                <a:solidFill>
                  <a:srgbClr val="000000"/>
                </a:solidFill>
                <a:latin typeface="Roboto" panose="02000000000000000000" pitchFamily="2" charset="0"/>
              </a:rPr>
              <a:t>W regionie wodnym Górnej-Wschodniej Wisły opracowano 6 działań naprawczych dla 4 jcwp </a:t>
            </a:r>
            <a:r>
              <a:rPr lang="pl-PL" altLang="pl-PL" sz="1300" dirty="0" err="1">
                <a:solidFill>
                  <a:srgbClr val="000000"/>
                </a:solidFill>
                <a:latin typeface="Roboto" panose="02000000000000000000" pitchFamily="2" charset="0"/>
              </a:rPr>
              <a:t>RWr</a:t>
            </a:r>
            <a:r>
              <a:rPr lang="pl-PL" altLang="pl-PL" sz="1300" dirty="0">
                <a:solidFill>
                  <a:srgbClr val="000000"/>
                </a:solidFill>
                <a:latin typeface="Roboto" panose="02000000000000000000" pitchFamily="2" charset="0"/>
              </a:rPr>
              <a:t>, w tym 4 techniczne, 2 nietechniczne. Działania nakierowane na redukcję </a:t>
            </a:r>
            <a:r>
              <a:rPr lang="pl-PL" altLang="pl-PL" sz="1300" b="1" dirty="0">
                <a:solidFill>
                  <a:schemeClr val="accent1">
                    <a:lumMod val="75000"/>
                  </a:schemeClr>
                </a:solidFill>
                <a:latin typeface="Roboto" panose="02000000000000000000" pitchFamily="2" charset="0"/>
              </a:rPr>
              <a:t>presji fizykochemicznych i chemicznych (</a:t>
            </a:r>
            <a:r>
              <a:rPr lang="pl-PL" altLang="pl-PL" sz="1300" b="1" dirty="0" err="1">
                <a:solidFill>
                  <a:schemeClr val="accent1">
                    <a:lumMod val="75000"/>
                  </a:schemeClr>
                </a:solidFill>
                <a:latin typeface="Roboto" panose="02000000000000000000" pitchFamily="2" charset="0"/>
              </a:rPr>
              <a:t>RWrP</a:t>
            </a:r>
            <a:r>
              <a:rPr lang="pl-PL" altLang="pl-PL" sz="1300" b="1" dirty="0">
                <a:solidFill>
                  <a:schemeClr val="accent1">
                    <a:lumMod val="75000"/>
                  </a:schemeClr>
                </a:solidFill>
                <a:latin typeface="Roboto" panose="02000000000000000000" pitchFamily="2" charset="0"/>
              </a:rPr>
              <a:t>) </a:t>
            </a:r>
            <a:r>
              <a:rPr lang="pl-PL" altLang="pl-PL" sz="1300" dirty="0">
                <a:solidFill>
                  <a:srgbClr val="000000"/>
                </a:solidFill>
                <a:latin typeface="Roboto" panose="02000000000000000000" pitchFamily="2" charset="0"/>
              </a:rPr>
              <a:t>stanowią 100 % wszystkich działań.</a:t>
            </a:r>
          </a:p>
          <a:p>
            <a:pPr algn="just">
              <a:lnSpc>
                <a:spcPct val="110000"/>
              </a:lnSpc>
              <a:spcBef>
                <a:spcPts val="600"/>
              </a:spcBef>
              <a:spcAft>
                <a:spcPts val="300"/>
              </a:spcAft>
              <a:buClr>
                <a:srgbClr val="2F5597"/>
              </a:buClr>
              <a:buFontTx/>
              <a:buNone/>
            </a:pPr>
            <a:r>
              <a:rPr lang="pl-PL" altLang="pl-PL" sz="1200" b="1" dirty="0">
                <a:solidFill>
                  <a:srgbClr val="000000"/>
                </a:solidFill>
                <a:latin typeface="Roboto" panose="02000000000000000000" pitchFamily="2" charset="0"/>
                <a:ea typeface="Roboto" panose="02000000000000000000" pitchFamily="2" charset="0"/>
                <a:cs typeface="Roboto" panose="02000000000000000000" pitchFamily="2" charset="0"/>
              </a:rPr>
              <a:t>.</a:t>
            </a:r>
            <a:br>
              <a:rPr lang="pl-PL" altLang="pl-PL" sz="1200" dirty="0">
                <a:latin typeface="Arial" panose="020B0604020202020204" pitchFamily="34" charset="0"/>
              </a:rPr>
            </a:br>
            <a:endParaRPr lang="pl-PL" altLang="pl-PL" sz="1200" dirty="0">
              <a:latin typeface="Arial" panose="020B0604020202020204" pitchFamily="34" charset="0"/>
            </a:endParaRPr>
          </a:p>
        </p:txBody>
      </p:sp>
      <p:graphicFrame>
        <p:nvGraphicFramePr>
          <p:cNvPr id="8" name="Wykres 7">
            <a:extLst>
              <a:ext uri="{FF2B5EF4-FFF2-40B4-BE49-F238E27FC236}">
                <a16:creationId xmlns:a16="http://schemas.microsoft.com/office/drawing/2014/main" id="{667FA45E-3B06-420D-8A61-CD3C0F3BF836}"/>
              </a:ext>
            </a:extLst>
          </p:cNvPr>
          <p:cNvGraphicFramePr>
            <a:graphicFrameLocks/>
          </p:cNvGraphicFramePr>
          <p:nvPr>
            <p:extLst>
              <p:ext uri="{D42A27DB-BD31-4B8C-83A1-F6EECF244321}">
                <p14:modId xmlns:p14="http://schemas.microsoft.com/office/powerpoint/2010/main" val="1481107244"/>
              </p:ext>
            </p:extLst>
          </p:nvPr>
        </p:nvGraphicFramePr>
        <p:xfrm>
          <a:off x="3130550" y="3112751"/>
          <a:ext cx="5930900" cy="2656755"/>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Wykres 13">
            <a:extLst>
              <a:ext uri="{FF2B5EF4-FFF2-40B4-BE49-F238E27FC236}">
                <a16:creationId xmlns:a16="http://schemas.microsoft.com/office/drawing/2014/main" id="{FE6B1944-38D1-487F-8074-68424DB2BACA}"/>
              </a:ext>
            </a:extLst>
          </p:cNvPr>
          <p:cNvGraphicFramePr>
            <a:graphicFrameLocks/>
          </p:cNvGraphicFramePr>
          <p:nvPr>
            <p:extLst>
              <p:ext uri="{D42A27DB-BD31-4B8C-83A1-F6EECF244321}">
                <p14:modId xmlns:p14="http://schemas.microsoft.com/office/powerpoint/2010/main" val="3599810587"/>
              </p:ext>
            </p:extLst>
          </p:nvPr>
        </p:nvGraphicFramePr>
        <p:xfrm>
          <a:off x="453821" y="1489075"/>
          <a:ext cx="5738635" cy="2393663"/>
        </p:xfrm>
        <a:graphic>
          <a:graphicData uri="http://schemas.openxmlformats.org/drawingml/2006/chart">
            <c:chart xmlns:c="http://schemas.openxmlformats.org/drawingml/2006/chart" xmlns:r="http://schemas.openxmlformats.org/officeDocument/2006/relationships" r:id="rId3"/>
          </a:graphicData>
        </a:graphic>
      </p:graphicFrame>
      <p:pic>
        <p:nvPicPr>
          <p:cNvPr id="88066" name="Obraz 7">
            <a:extLst>
              <a:ext uri="{FF2B5EF4-FFF2-40B4-BE49-F238E27FC236}">
                <a16:creationId xmlns:a16="http://schemas.microsoft.com/office/drawing/2014/main" id="{94DFC9E2-5D67-401B-A55E-87E0EB73E1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Obraz 9">
            <a:extLst>
              <a:ext uri="{FF2B5EF4-FFF2-40B4-BE49-F238E27FC236}">
                <a16:creationId xmlns:a16="http://schemas.microsoft.com/office/drawing/2014/main" id="{A2D4FB70-935B-476E-9939-EED3FC0940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780F4932-0344-4D43-9882-FBC8C9F88101}"/>
              </a:ext>
            </a:extLst>
          </p:cNvPr>
          <p:cNvSpPr txBox="1">
            <a:spLocks noChangeArrowheads="1"/>
          </p:cNvSpPr>
          <p:nvPr/>
        </p:nvSpPr>
        <p:spPr bwMode="auto">
          <a:xfrm>
            <a:off x="257175" y="868363"/>
            <a:ext cx="10523538" cy="366712"/>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zbiornikowe – region wodny </a:t>
            </a:r>
            <a:r>
              <a:rPr lang="pl-PL" altLang="pl-PL" sz="1800" b="1" dirty="0">
                <a:solidFill>
                  <a:srgbClr val="2F5597"/>
                </a:solidFill>
                <a:latin typeface="Roboto" panose="02000000000000000000" pitchFamily="2" charset="0"/>
                <a:ea typeface="Roboto" panose="02000000000000000000" pitchFamily="2" charset="0"/>
                <a:cs typeface="Times New Roman" panose="02020603050405020304" pitchFamily="18" charset="0"/>
              </a:rPr>
              <a:t>region wodny Górnej-Wschodniej Wisły</a:t>
            </a:r>
            <a:endPar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endParaRPr>
          </a:p>
        </p:txBody>
      </p:sp>
      <p:sp>
        <p:nvSpPr>
          <p:cNvPr id="88069" name="pole tekstowe 12">
            <a:extLst>
              <a:ext uri="{FF2B5EF4-FFF2-40B4-BE49-F238E27FC236}">
                <a16:creationId xmlns:a16="http://schemas.microsoft.com/office/drawing/2014/main" id="{31E95DDF-AF5C-4BDC-99CB-30A7DCB6A0B7}"/>
              </a:ext>
            </a:extLst>
          </p:cNvPr>
          <p:cNvSpPr txBox="1">
            <a:spLocks noChangeArrowheads="1"/>
          </p:cNvSpPr>
          <p:nvPr/>
        </p:nvSpPr>
        <p:spPr bwMode="auto">
          <a:xfrm>
            <a:off x="541338" y="1304801"/>
            <a:ext cx="352532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300" b="1" dirty="0">
                <a:solidFill>
                  <a:srgbClr val="2F5597"/>
                </a:solidFill>
                <a:latin typeface="Roboto" panose="02000000000000000000" pitchFamily="2" charset="0"/>
              </a:rPr>
              <a:t>Harmonogram wdrożenia działań - jcwp </a:t>
            </a:r>
            <a:r>
              <a:rPr lang="pl-PL" altLang="pl-PL" sz="1300" b="1" dirty="0" err="1">
                <a:solidFill>
                  <a:srgbClr val="2F5597"/>
                </a:solidFill>
                <a:latin typeface="Roboto" panose="02000000000000000000" pitchFamily="2" charset="0"/>
              </a:rPr>
              <a:t>RWr</a:t>
            </a:r>
            <a:endParaRPr lang="pl-PL" altLang="pl-PL" sz="1300" b="1" dirty="0">
              <a:solidFill>
                <a:srgbClr val="2F5597"/>
              </a:solidFill>
              <a:latin typeface="Roboto" panose="02000000000000000000" pitchFamily="2" charset="0"/>
            </a:endParaRPr>
          </a:p>
        </p:txBody>
      </p:sp>
      <p:sp>
        <p:nvSpPr>
          <p:cNvPr id="33799" name="pole tekstowe 14">
            <a:extLst>
              <a:ext uri="{FF2B5EF4-FFF2-40B4-BE49-F238E27FC236}">
                <a16:creationId xmlns:a16="http://schemas.microsoft.com/office/drawing/2014/main" id="{E2DCDB9E-64CB-46F1-BBFA-C5DA01370FFF}"/>
              </a:ext>
            </a:extLst>
          </p:cNvPr>
          <p:cNvSpPr txBox="1">
            <a:spLocks noChangeArrowheads="1"/>
          </p:cNvSpPr>
          <p:nvPr/>
        </p:nvSpPr>
        <p:spPr bwMode="auto">
          <a:xfrm>
            <a:off x="6796088" y="2616200"/>
            <a:ext cx="5133975" cy="292388"/>
          </a:xfrm>
          <a:prstGeom prst="rect">
            <a:avLst/>
          </a:prstGeom>
          <a:noFill/>
          <a:ln w="25400">
            <a:solidFill>
              <a:schemeClr val="accent4"/>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300" b="1" dirty="0">
                <a:solidFill>
                  <a:srgbClr val="2F5597"/>
                </a:solidFill>
                <a:latin typeface="Roboto" panose="02000000000000000000" pitchFamily="2" charset="0"/>
              </a:rPr>
              <a:t>Koszt realizacji działań jcwp </a:t>
            </a:r>
            <a:r>
              <a:rPr lang="pl-PL" altLang="pl-PL" sz="1300" b="1" dirty="0" err="1">
                <a:solidFill>
                  <a:srgbClr val="2F5597"/>
                </a:solidFill>
                <a:latin typeface="Roboto" panose="02000000000000000000" pitchFamily="2" charset="0"/>
              </a:rPr>
              <a:t>RWr</a:t>
            </a:r>
            <a:r>
              <a:rPr lang="pl-PL" altLang="pl-PL" sz="1300" b="1" dirty="0">
                <a:solidFill>
                  <a:srgbClr val="2F5597"/>
                </a:solidFill>
                <a:latin typeface="Roboto" panose="02000000000000000000" pitchFamily="2" charset="0"/>
              </a:rPr>
              <a:t>– łącznie 169 027,50  zł</a:t>
            </a:r>
            <a:endParaRPr lang="pl-PL" altLang="pl-PL" sz="1300" dirty="0">
              <a:solidFill>
                <a:srgbClr val="2F5597"/>
              </a:solidFill>
              <a:latin typeface="Roboto" panose="02000000000000000000" pitchFamily="2" charset="0"/>
            </a:endParaRPr>
          </a:p>
        </p:txBody>
      </p:sp>
      <p:sp>
        <p:nvSpPr>
          <p:cNvPr id="5" name="Strzałka w prawo 4">
            <a:extLst>
              <a:ext uri="{FF2B5EF4-FFF2-40B4-BE49-F238E27FC236}">
                <a16:creationId xmlns:a16="http://schemas.microsoft.com/office/drawing/2014/main" id="{49DE8F6A-052B-4138-BE5B-B3757DB6E32B}"/>
              </a:ext>
            </a:extLst>
          </p:cNvPr>
          <p:cNvSpPr/>
          <p:nvPr/>
        </p:nvSpPr>
        <p:spPr>
          <a:xfrm rot="5400000">
            <a:off x="8721725" y="3365500"/>
            <a:ext cx="828675" cy="314325"/>
          </a:xfrm>
          <a:prstGeom prst="rightArrow">
            <a:avLst/>
          </a:prstGeom>
          <a:solidFill>
            <a:srgbClr val="2F5597"/>
          </a:solidFill>
          <a:ln>
            <a:solidFill>
              <a:srgbClr val="2F5597"/>
            </a:solidFill>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endParaRPr lang="pl-PL"/>
          </a:p>
        </p:txBody>
      </p:sp>
      <p:sp>
        <p:nvSpPr>
          <p:cNvPr id="16" name="pole tekstowe 15">
            <a:extLst>
              <a:ext uri="{FF2B5EF4-FFF2-40B4-BE49-F238E27FC236}">
                <a16:creationId xmlns:a16="http://schemas.microsoft.com/office/drawing/2014/main" id="{B28564A1-8FF6-481A-83B4-3373F6832C9B}"/>
              </a:ext>
            </a:extLst>
          </p:cNvPr>
          <p:cNvSpPr txBox="1"/>
          <p:nvPr/>
        </p:nvSpPr>
        <p:spPr>
          <a:xfrm>
            <a:off x="6796088" y="4137025"/>
            <a:ext cx="4854575" cy="1109663"/>
          </a:xfrm>
          <a:prstGeom prst="rect">
            <a:avLst/>
          </a:prstGeom>
          <a:noFill/>
          <a:ln w="25400">
            <a:solidFill>
              <a:schemeClr val="accent4"/>
            </a:solid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pl-PL" altLang="pl-PL" sz="1300" b="1" dirty="0">
                <a:solidFill>
                  <a:srgbClr val="2F5597"/>
                </a:solidFill>
                <a:latin typeface="Roboto" panose="02000000000000000000" pitchFamily="2" charset="0"/>
              </a:rPr>
              <a:t>Źródło środków</a:t>
            </a:r>
          </a:p>
          <a:p>
            <a:pPr algn="ctr" eaLnBrk="1" hangingPunct="1">
              <a:buFont typeface="Arial" panose="020B0604020202020204" pitchFamily="34" charset="0"/>
              <a:buChar char="•"/>
            </a:pPr>
            <a:r>
              <a:rPr lang="pl-PL" altLang="pl-PL" sz="1300" dirty="0">
                <a:latin typeface="Roboto" panose="02000000000000000000" pitchFamily="2" charset="0"/>
              </a:rPr>
              <a:t>Środki własne</a:t>
            </a:r>
          </a:p>
          <a:p>
            <a:pPr algn="ctr" eaLnBrk="1" hangingPunct="1">
              <a:buFont typeface="Arial" panose="020B0604020202020204" pitchFamily="34" charset="0"/>
              <a:buChar char="•"/>
            </a:pPr>
            <a:r>
              <a:rPr lang="pl-PL" altLang="pl-PL" sz="1300" dirty="0">
                <a:latin typeface="Roboto" panose="02000000000000000000" pitchFamily="2" charset="0"/>
              </a:rPr>
              <a:t>Budżet państwa</a:t>
            </a:r>
          </a:p>
          <a:p>
            <a:pPr algn="ctr" eaLnBrk="1" hangingPunct="1">
              <a:buFont typeface="Arial" panose="020B0604020202020204" pitchFamily="34" charset="0"/>
              <a:buChar char="•"/>
            </a:pPr>
            <a:r>
              <a:rPr lang="pl-PL" altLang="pl-PL" sz="1300" dirty="0">
                <a:latin typeface="Roboto" panose="02000000000000000000" pitchFamily="2" charset="0"/>
              </a:rPr>
              <a:t>Środki NFOŚiGW/</a:t>
            </a:r>
            <a:r>
              <a:rPr lang="pl-PL" altLang="pl-PL" sz="1300" dirty="0" err="1">
                <a:latin typeface="Roboto" panose="02000000000000000000" pitchFamily="2" charset="0"/>
              </a:rPr>
              <a:t>WFOŚiGW</a:t>
            </a:r>
            <a:endParaRPr lang="pl-PL" altLang="pl-PL" sz="1300" dirty="0">
              <a:latin typeface="Roboto" panose="02000000000000000000" pitchFamily="2" charset="0"/>
            </a:endParaRPr>
          </a:p>
          <a:p>
            <a:pPr algn="ctr" eaLnBrk="1" hangingPunct="1">
              <a:buFont typeface="Arial" panose="020B0604020202020204" pitchFamily="34" charset="0"/>
              <a:buChar char="•"/>
            </a:pPr>
            <a:r>
              <a:rPr lang="pl-PL" altLang="pl-PL" sz="1300" dirty="0">
                <a:latin typeface="Roboto" panose="02000000000000000000" pitchFamily="2" charset="0"/>
              </a:rPr>
              <a:t>Środki UE</a:t>
            </a:r>
          </a:p>
        </p:txBody>
      </p:sp>
      <p:pic>
        <p:nvPicPr>
          <p:cNvPr id="88073" name="Obraz 15">
            <a:extLst>
              <a:ext uri="{FF2B5EF4-FFF2-40B4-BE49-F238E27FC236}">
                <a16:creationId xmlns:a16="http://schemas.microsoft.com/office/drawing/2014/main" id="{B3CE9D45-1B84-4341-84D4-BCD46E1A3C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15375" y="1289050"/>
            <a:ext cx="3355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ole tekstowe 12">
            <a:extLst>
              <a:ext uri="{FF2B5EF4-FFF2-40B4-BE49-F238E27FC236}">
                <a16:creationId xmlns:a16="http://schemas.microsoft.com/office/drawing/2014/main" id="{3CDC422E-4BFC-4E11-90A9-6A3DB3A2A896}"/>
              </a:ext>
            </a:extLst>
          </p:cNvPr>
          <p:cNvSpPr txBox="1">
            <a:spLocks noChangeArrowheads="1"/>
          </p:cNvSpPr>
          <p:nvPr/>
        </p:nvSpPr>
        <p:spPr bwMode="auto">
          <a:xfrm>
            <a:off x="541337" y="3990544"/>
            <a:ext cx="452559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300" b="1" dirty="0">
                <a:solidFill>
                  <a:srgbClr val="2F5597"/>
                </a:solidFill>
                <a:latin typeface="Roboto" panose="02000000000000000000" pitchFamily="2" charset="0"/>
              </a:rPr>
              <a:t>Jednostki odpowiedzialne za realizację działań - jcwp </a:t>
            </a:r>
            <a:r>
              <a:rPr lang="pl-PL" altLang="pl-PL" sz="1300" b="1" dirty="0" err="1">
                <a:solidFill>
                  <a:srgbClr val="2F5597"/>
                </a:solidFill>
                <a:latin typeface="Roboto" panose="02000000000000000000" pitchFamily="2" charset="0"/>
              </a:rPr>
              <a:t>RWr</a:t>
            </a:r>
            <a:endParaRPr lang="pl-PL" altLang="pl-PL" sz="1300" b="1" dirty="0">
              <a:solidFill>
                <a:srgbClr val="2F5597"/>
              </a:solidFill>
              <a:latin typeface="Roboto" panose="02000000000000000000" pitchFamily="2" charset="0"/>
            </a:endParaRPr>
          </a:p>
        </p:txBody>
      </p:sp>
      <p:graphicFrame>
        <p:nvGraphicFramePr>
          <p:cNvPr id="15" name="Wykres 14">
            <a:extLst>
              <a:ext uri="{FF2B5EF4-FFF2-40B4-BE49-F238E27FC236}">
                <a16:creationId xmlns:a16="http://schemas.microsoft.com/office/drawing/2014/main" id="{3407F174-6612-43F8-BF98-F4C4BBD8F97B}"/>
              </a:ext>
            </a:extLst>
          </p:cNvPr>
          <p:cNvGraphicFramePr>
            <a:graphicFrameLocks/>
          </p:cNvGraphicFramePr>
          <p:nvPr>
            <p:extLst>
              <p:ext uri="{D42A27DB-BD31-4B8C-83A1-F6EECF244321}">
                <p14:modId xmlns:p14="http://schemas.microsoft.com/office/powerpoint/2010/main" val="2068794633"/>
              </p:ext>
            </p:extLst>
          </p:nvPr>
        </p:nvGraphicFramePr>
        <p:xfrm>
          <a:off x="541337" y="4247864"/>
          <a:ext cx="5882640" cy="187067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Obraz 7">
            <a:extLst>
              <a:ext uri="{FF2B5EF4-FFF2-40B4-BE49-F238E27FC236}">
                <a16:creationId xmlns:a16="http://schemas.microsoft.com/office/drawing/2014/main" id="{F81430F2-7B65-45FB-8AB6-ACBF51435C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raz 9">
            <a:extLst>
              <a:ext uri="{FF2B5EF4-FFF2-40B4-BE49-F238E27FC236}">
                <a16:creationId xmlns:a16="http://schemas.microsoft.com/office/drawing/2014/main" id="{ACD5F305-7B16-48D5-BCB0-A17E4A14ADA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pole tekstowe 1">
            <a:extLst>
              <a:ext uri="{FF2B5EF4-FFF2-40B4-BE49-F238E27FC236}">
                <a16:creationId xmlns:a16="http://schemas.microsoft.com/office/drawing/2014/main" id="{764191FB-4AFB-4116-9B16-FE2DF79BB530}"/>
              </a:ext>
            </a:extLst>
          </p:cNvPr>
          <p:cNvSpPr txBox="1">
            <a:spLocks noChangeArrowheads="1"/>
          </p:cNvSpPr>
          <p:nvPr/>
        </p:nvSpPr>
        <p:spPr bwMode="auto">
          <a:xfrm>
            <a:off x="257175" y="868363"/>
            <a:ext cx="105235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pl-PL" altLang="pl-PL" sz="1800"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 region wodny Górnej-Wschodniej Wisły – przykład Zb. Myczkowce</a:t>
            </a:r>
          </a:p>
        </p:txBody>
      </p:sp>
      <p:graphicFrame>
        <p:nvGraphicFramePr>
          <p:cNvPr id="7" name="Tabela 6">
            <a:extLst>
              <a:ext uri="{FF2B5EF4-FFF2-40B4-BE49-F238E27FC236}">
                <a16:creationId xmlns:a16="http://schemas.microsoft.com/office/drawing/2014/main" id="{E51D7696-7008-4FEF-95E6-D77430AC85B6}"/>
              </a:ext>
            </a:extLst>
          </p:cNvPr>
          <p:cNvGraphicFramePr>
            <a:graphicFrameLocks noGrp="1"/>
          </p:cNvGraphicFramePr>
          <p:nvPr>
            <p:extLst>
              <p:ext uri="{D42A27DB-BD31-4B8C-83A1-F6EECF244321}">
                <p14:modId xmlns:p14="http://schemas.microsoft.com/office/powerpoint/2010/main" val="3969382741"/>
              </p:ext>
            </p:extLst>
          </p:nvPr>
        </p:nvGraphicFramePr>
        <p:xfrm>
          <a:off x="257175" y="1341458"/>
          <a:ext cx="6641338" cy="1092200"/>
        </p:xfrm>
        <a:graphic>
          <a:graphicData uri="http://schemas.openxmlformats.org/drawingml/2006/table">
            <a:tbl>
              <a:tblPr/>
              <a:tblGrid>
                <a:gridCol w="721854">
                  <a:extLst>
                    <a:ext uri="{9D8B030D-6E8A-4147-A177-3AD203B41FA5}">
                      <a16:colId xmlns:a16="http://schemas.microsoft.com/office/drawing/2014/main" val="20000"/>
                    </a:ext>
                  </a:extLst>
                </a:gridCol>
                <a:gridCol w="1335908">
                  <a:extLst>
                    <a:ext uri="{9D8B030D-6E8A-4147-A177-3AD203B41FA5}">
                      <a16:colId xmlns:a16="http://schemas.microsoft.com/office/drawing/2014/main" val="20001"/>
                    </a:ext>
                  </a:extLst>
                </a:gridCol>
                <a:gridCol w="1342663">
                  <a:extLst>
                    <a:ext uri="{9D8B030D-6E8A-4147-A177-3AD203B41FA5}">
                      <a16:colId xmlns:a16="http://schemas.microsoft.com/office/drawing/2014/main" val="20002"/>
                    </a:ext>
                  </a:extLst>
                </a:gridCol>
                <a:gridCol w="1412111">
                  <a:extLst>
                    <a:ext uri="{9D8B030D-6E8A-4147-A177-3AD203B41FA5}">
                      <a16:colId xmlns:a16="http://schemas.microsoft.com/office/drawing/2014/main" val="20003"/>
                    </a:ext>
                  </a:extLst>
                </a:gridCol>
                <a:gridCol w="1828802">
                  <a:extLst>
                    <a:ext uri="{9D8B030D-6E8A-4147-A177-3AD203B41FA5}">
                      <a16:colId xmlns:a16="http://schemas.microsoft.com/office/drawing/2014/main" val="20004"/>
                    </a:ext>
                  </a:extLst>
                </a:gridCol>
              </a:tblGrid>
              <a:tr h="285705">
                <a:tc gridSpan="5">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1" i="0" u="none" strike="noStrike" cap="none" normalizeH="0" baseline="0" dirty="0" err="1">
                          <a:ln>
                            <a:noFill/>
                          </a:ln>
                          <a:solidFill>
                            <a:srgbClr val="FFFFFF"/>
                          </a:solidFill>
                          <a:effectLst/>
                          <a:latin typeface="Roboto" panose="02000000000000000000" pitchFamily="2" charset="0"/>
                          <a:cs typeface="Arial" panose="020B0604020202020204" pitchFamily="34" charset="0"/>
                        </a:rPr>
                        <a:t>Jcwp</a:t>
                      </a:r>
                      <a:r>
                        <a:rPr kumimoji="0" lang="pl-PL" altLang="pl-PL" sz="1000" b="1" i="0" u="none" strike="noStrike" cap="none" normalizeH="0" baseline="0" dirty="0">
                          <a:ln>
                            <a:noFill/>
                          </a:ln>
                          <a:solidFill>
                            <a:srgbClr val="FFFFFF"/>
                          </a:solidFill>
                          <a:effectLst/>
                          <a:latin typeface="Roboto" panose="02000000000000000000" pitchFamily="2" charset="0"/>
                          <a:cs typeface="Arial" panose="020B0604020202020204" pitchFamily="34" charset="0"/>
                        </a:rPr>
                        <a:t> Zb. Myczkowce</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30549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0"/>
                  </a:ext>
                </a:extLst>
              </a:tr>
              <a:tr h="46340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kod</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RW200021221559</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status</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silnie zmieniona część wód</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row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Presje na ciągłość</a:t>
                      </a:r>
                      <a:br>
                        <a:rPr kumimoji="0" lang="pl-PL" altLang="pl-PL" sz="1000" b="0" i="0" u="sng" strike="noStrike" cap="none" normalizeH="0" baseline="0" dirty="0">
                          <a:ln>
                            <a:noFill/>
                          </a:ln>
                          <a:solidFill>
                            <a:srgbClr val="2F5597"/>
                          </a:solidFill>
                          <a:effectLst/>
                          <a:latin typeface="Roboto" panose="02000000000000000000" pitchFamily="2" charset="0"/>
                          <a:cs typeface="Arial" panose="020B0604020202020204" pitchFamily="34" charset="0"/>
                        </a:rPr>
                      </a:br>
                      <a:endPar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endParaRPr>
                    </a:p>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Presje na elementy chemiczne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val="10001"/>
                  </a:ext>
                </a:extLst>
              </a:tr>
              <a:tr h="34309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a:ln>
                            <a:noFill/>
                          </a:ln>
                          <a:solidFill>
                            <a:srgbClr val="2F5597"/>
                          </a:solidFill>
                          <a:effectLst/>
                          <a:latin typeface="Roboto" panose="02000000000000000000" pitchFamily="2" charset="0"/>
                          <a:cs typeface="Arial" panose="020B0604020202020204" pitchFamily="34" charset="0"/>
                        </a:rPr>
                        <a:t>region wodny</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Górnej-Wschodniej Wisły</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ocena stanu na rok 2018</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zagrożona</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vMerge="1">
                  <a:txBody>
                    <a:bodyPr/>
                    <a:lstStyle/>
                    <a:p>
                      <a:endParaRPr lang="pl-PL"/>
                    </a:p>
                  </a:txBody>
                  <a:tcPr/>
                </a:tc>
                <a:extLst>
                  <a:ext uri="{0D108BD9-81ED-4DB2-BD59-A6C34878D82A}">
                    <a16:rowId xmlns:a16="http://schemas.microsoft.com/office/drawing/2014/main" val="10002"/>
                  </a:ext>
                </a:extLst>
              </a:tr>
            </a:tbl>
          </a:graphicData>
        </a:graphic>
      </p:graphicFrame>
      <p:graphicFrame>
        <p:nvGraphicFramePr>
          <p:cNvPr id="14" name="Group 554">
            <a:extLst>
              <a:ext uri="{FF2B5EF4-FFF2-40B4-BE49-F238E27FC236}">
                <a16:creationId xmlns:a16="http://schemas.microsoft.com/office/drawing/2014/main" id="{17E66C18-CA84-4B35-95DA-AAD0CA00E2AF}"/>
              </a:ext>
            </a:extLst>
          </p:cNvPr>
          <p:cNvGraphicFramePr>
            <a:graphicFrameLocks noGrp="1"/>
          </p:cNvGraphicFramePr>
          <p:nvPr>
            <p:extLst>
              <p:ext uri="{D42A27DB-BD31-4B8C-83A1-F6EECF244321}">
                <p14:modId xmlns:p14="http://schemas.microsoft.com/office/powerpoint/2010/main" val="1236887873"/>
              </p:ext>
            </p:extLst>
          </p:nvPr>
        </p:nvGraphicFramePr>
        <p:xfrm>
          <a:off x="7102998" y="5895976"/>
          <a:ext cx="5315312" cy="336550"/>
        </p:xfrm>
        <a:graphic>
          <a:graphicData uri="http://schemas.openxmlformats.org/drawingml/2006/table">
            <a:tbl>
              <a:tblPr/>
              <a:tblGrid>
                <a:gridCol w="5315312">
                  <a:extLst>
                    <a:ext uri="{9D8B030D-6E8A-4147-A177-3AD203B41FA5}">
                      <a16:colId xmlns:a16="http://schemas.microsoft.com/office/drawing/2014/main" val="20000"/>
                    </a:ext>
                  </a:extLst>
                </a:gridCol>
              </a:tblGrid>
              <a:tr h="33655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pl-PL"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Jcwp </a:t>
                      </a:r>
                      <a:r>
                        <a:rPr kumimoji="0" lang="pl-PL"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RWr</a:t>
                      </a:r>
                      <a:r>
                        <a:rPr kumimoji="0" lang="pl-PL"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 </a:t>
                      </a:r>
                      <a:r>
                        <a:rPr kumimoji="0" lang="pl-PL"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region wodny Górnej-Wschodniej Wisły – prezentowany przykład</a:t>
                      </a:r>
                      <a:endPar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endParaRPr>
                    </a:p>
                  </a:txBody>
                  <a:tcPr marL="91451" marR="91451" marT="45794" marB="45794"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 name="pole tekstowe 5">
            <a:extLst>
              <a:ext uri="{FF2B5EF4-FFF2-40B4-BE49-F238E27FC236}">
                <a16:creationId xmlns:a16="http://schemas.microsoft.com/office/drawing/2014/main" id="{587B847A-6E77-4B85-8FA9-24099D78F9B3}"/>
              </a:ext>
            </a:extLst>
          </p:cNvPr>
          <p:cNvSpPr txBox="1">
            <a:spLocks noChangeArrowheads="1"/>
          </p:cNvSpPr>
          <p:nvPr/>
        </p:nvSpPr>
        <p:spPr bwMode="auto">
          <a:xfrm>
            <a:off x="265114" y="2756491"/>
            <a:ext cx="6633398" cy="477054"/>
          </a:xfrm>
          <a:prstGeom prst="rect">
            <a:avLst/>
          </a:prstGeom>
          <a:noFill/>
          <a:ln w="25400">
            <a:solidFill>
              <a:schemeClr val="accent4"/>
            </a:solid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300"/>
              </a:spcBef>
              <a:spcAft>
                <a:spcPts val="300"/>
              </a:spcAft>
              <a:buFontTx/>
              <a:buNone/>
            </a:pPr>
            <a:r>
              <a:rPr lang="pl-PL" altLang="pl-PL" sz="1000" b="1" dirty="0">
                <a:solidFill>
                  <a:srgbClr val="2F5597"/>
                </a:solidFill>
                <a:latin typeface="Roboto" panose="02000000000000000000" pitchFamily="2" charset="0"/>
                <a:ea typeface="Roboto" panose="02000000000000000000" pitchFamily="2" charset="0"/>
                <a:cs typeface="Roboto" panose="02000000000000000000" pitchFamily="2" charset="0"/>
              </a:rPr>
              <a:t>Działania uzupełniające: 1 nietechniczne</a:t>
            </a:r>
          </a:p>
          <a:p>
            <a:pPr eaLnBrk="1" hangingPunct="1">
              <a:lnSpc>
                <a:spcPct val="100000"/>
              </a:lnSpc>
              <a:spcBef>
                <a:spcPts val="300"/>
              </a:spcBef>
              <a:spcAft>
                <a:spcPts val="300"/>
              </a:spcAft>
              <a:buFontTx/>
              <a:buNone/>
            </a:pPr>
            <a:r>
              <a:rPr lang="pl-PL" altLang="pl-PL" sz="1000" b="1" dirty="0">
                <a:solidFill>
                  <a:srgbClr val="2F5597"/>
                </a:solidFill>
                <a:latin typeface="Roboto" panose="02000000000000000000" pitchFamily="2" charset="0"/>
                <a:ea typeface="Roboto" panose="02000000000000000000" pitchFamily="2" charset="0"/>
                <a:cs typeface="Roboto" panose="02000000000000000000" pitchFamily="2" charset="0"/>
              </a:rPr>
              <a:t>Działania podstawowe: 1 techniczne </a:t>
            </a:r>
          </a:p>
        </p:txBody>
      </p:sp>
      <p:graphicFrame>
        <p:nvGraphicFramePr>
          <p:cNvPr id="5" name="Tabela 4">
            <a:extLst>
              <a:ext uri="{FF2B5EF4-FFF2-40B4-BE49-F238E27FC236}">
                <a16:creationId xmlns:a16="http://schemas.microsoft.com/office/drawing/2014/main" id="{7EE244CE-6774-46CC-944B-05E31D3DD9A5}"/>
              </a:ext>
            </a:extLst>
          </p:cNvPr>
          <p:cNvGraphicFramePr>
            <a:graphicFrameLocks noGrp="1"/>
          </p:cNvGraphicFramePr>
          <p:nvPr>
            <p:extLst>
              <p:ext uri="{D42A27DB-BD31-4B8C-83A1-F6EECF244321}">
                <p14:modId xmlns:p14="http://schemas.microsoft.com/office/powerpoint/2010/main" val="415283668"/>
              </p:ext>
            </p:extLst>
          </p:nvPr>
        </p:nvGraphicFramePr>
        <p:xfrm>
          <a:off x="265114" y="3556398"/>
          <a:ext cx="6633398" cy="1845863"/>
        </p:xfrm>
        <a:graphic>
          <a:graphicData uri="http://schemas.openxmlformats.org/drawingml/2006/table">
            <a:tbl>
              <a:tblPr/>
              <a:tblGrid>
                <a:gridCol w="811332">
                  <a:extLst>
                    <a:ext uri="{9D8B030D-6E8A-4147-A177-3AD203B41FA5}">
                      <a16:colId xmlns:a16="http://schemas.microsoft.com/office/drawing/2014/main" val="20000"/>
                    </a:ext>
                  </a:extLst>
                </a:gridCol>
                <a:gridCol w="2228651">
                  <a:extLst>
                    <a:ext uri="{9D8B030D-6E8A-4147-A177-3AD203B41FA5}">
                      <a16:colId xmlns:a16="http://schemas.microsoft.com/office/drawing/2014/main" val="3467991654"/>
                    </a:ext>
                  </a:extLst>
                </a:gridCol>
                <a:gridCol w="2713738">
                  <a:extLst>
                    <a:ext uri="{9D8B030D-6E8A-4147-A177-3AD203B41FA5}">
                      <a16:colId xmlns:a16="http://schemas.microsoft.com/office/drawing/2014/main" val="20002"/>
                    </a:ext>
                  </a:extLst>
                </a:gridCol>
                <a:gridCol w="879677">
                  <a:extLst>
                    <a:ext uri="{9D8B030D-6E8A-4147-A177-3AD203B41FA5}">
                      <a16:colId xmlns:a16="http://schemas.microsoft.com/office/drawing/2014/main" val="1829637507"/>
                    </a:ext>
                  </a:extLst>
                </a:gridCol>
              </a:tblGrid>
              <a:tr h="305697">
                <a:tc gridSpan="4">
                  <a:txBody>
                    <a:bodyPr/>
                    <a:lstStyle/>
                    <a:p>
                      <a:pPr algn="ctr" fontAlgn="ctr"/>
                      <a:r>
                        <a:rPr lang="pl-PL" sz="1000" b="1" i="0" u="none" strike="noStrike" dirty="0">
                          <a:solidFill>
                            <a:srgbClr val="305496"/>
                          </a:solidFill>
                          <a:effectLst/>
                          <a:latin typeface="Roboto" panose="02000000000000000000" pitchFamily="2" charset="0"/>
                        </a:rPr>
                        <a:t>Działania uzupełniające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6DCE4"/>
                    </a:solidFill>
                  </a:tcPr>
                </a:tc>
                <a:tc hMerge="1">
                  <a:txBody>
                    <a:bodyPr/>
                    <a:lstStyle/>
                    <a:p>
                      <a:endParaRPr lang="pl-PL"/>
                    </a:p>
                  </a:txBody>
                  <a:tcPr>
                    <a:lnL w="6350" cap="flat" cmpd="sng" algn="ctr">
                      <a:solidFill>
                        <a:srgbClr val="FFFFFF"/>
                      </a:solidFill>
                      <a:prstDash val="solid"/>
                      <a:round/>
                      <a:headEnd type="none" w="med" len="med"/>
                      <a:tailEnd type="none" w="med" len="med"/>
                    </a:lnL>
                  </a:tcPr>
                </a:tc>
                <a:tc hMerge="1">
                  <a:txBody>
                    <a:bodyPr/>
                    <a:lstStyle/>
                    <a:p>
                      <a:endParaRPr lang="pl-PL"/>
                    </a:p>
                  </a:txBody>
                  <a:tcPr>
                    <a:lnL w="6350" cap="flat" cmpd="sng" algn="ctr">
                      <a:solidFill>
                        <a:srgbClr val="FFFFFF"/>
                      </a:solidFill>
                      <a:prstDash val="solid"/>
                      <a:round/>
                      <a:headEnd type="none" w="med" len="med"/>
                      <a:tailEnd type="none" w="med" len="med"/>
                    </a:lnL>
                  </a:tcPr>
                </a:tc>
                <a:tc hMerge="1">
                  <a:txBody>
                    <a:bodyPr/>
                    <a:lstStyle/>
                    <a:p>
                      <a:endParaRPr lang="pl-PL"/>
                    </a:p>
                  </a:txBody>
                  <a:tcPr/>
                </a:tc>
                <a:extLst>
                  <a:ext uri="{0D108BD9-81ED-4DB2-BD59-A6C34878D82A}">
                    <a16:rowId xmlns:a16="http://schemas.microsoft.com/office/drawing/2014/main" val="10000"/>
                  </a:ext>
                </a:extLst>
              </a:tr>
              <a:tr h="933434">
                <a:tc>
                  <a:txBody>
                    <a:bodyPr/>
                    <a:lstStyle/>
                    <a:p>
                      <a:pPr algn="ctr" fontAlgn="ctr"/>
                      <a:r>
                        <a:rPr lang="pl-PL" sz="900" b="1" i="0" u="none" strike="noStrike" dirty="0">
                          <a:solidFill>
                            <a:srgbClr val="305496"/>
                          </a:solidFill>
                          <a:effectLst/>
                          <a:latin typeface="Roboto" panose="02000000000000000000" pitchFamily="2" charset="0"/>
                        </a:rPr>
                        <a:t>RWrP_09.01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6DCE4"/>
                    </a:solidFill>
                  </a:tcPr>
                </a:tc>
                <a:tc>
                  <a:txBody>
                    <a:bodyPr/>
                    <a:lstStyle/>
                    <a:p>
                      <a:pPr algn="ctr" fontAlgn="ctr"/>
                      <a:r>
                        <a:rPr lang="pl-PL" sz="1000" b="0" i="0" u="none" strike="noStrike" dirty="0">
                          <a:solidFill>
                            <a:srgbClr val="305496"/>
                          </a:solidFill>
                          <a:effectLst/>
                          <a:latin typeface="Roboto" panose="02000000000000000000" pitchFamily="2" charset="0"/>
                        </a:rPr>
                        <a:t>Weryfikacja programu ochrony środowiska pod kątem poprawy efektywności ograniczania dopływu zanieczyszczeń do jcwp</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B w="6350" cap="flat" cmpd="sng" algn="ctr">
                      <a:solidFill>
                        <a:srgbClr val="FFFFFF"/>
                      </a:solidFill>
                      <a:prstDash val="solid"/>
                      <a:round/>
                      <a:headEnd type="none" w="med" len="med"/>
                      <a:tailEnd type="none" w="med" len="med"/>
                    </a:lnB>
                    <a:solidFill>
                      <a:srgbClr val="D6DCE4"/>
                    </a:solidFill>
                  </a:tcPr>
                </a:tc>
                <a:tc>
                  <a:txBody>
                    <a:bodyPr/>
                    <a:lstStyle/>
                    <a:p>
                      <a:pPr algn="ctr" fontAlgn="ctr"/>
                      <a:r>
                        <a:rPr lang="pl-PL" sz="1000" b="0" i="0" u="none" strike="noStrike" dirty="0">
                          <a:solidFill>
                            <a:srgbClr val="305496"/>
                          </a:solidFill>
                          <a:effectLst/>
                          <a:latin typeface="Roboto" panose="02000000000000000000" pitchFamily="2" charset="0"/>
                        </a:rPr>
                        <a:t>Weryfikacja programu ochrony środowiska w celu ograniczenia emisji zanieczyszczeń do powietrza oraz redukcji dopływu substancji priorytetowych ze zlewni do jcwp.</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B w="6350" cap="flat" cmpd="sng" algn="ctr">
                      <a:solidFill>
                        <a:srgbClr val="FFFFFF"/>
                      </a:solidFill>
                      <a:prstDash val="solid"/>
                      <a:round/>
                      <a:headEnd type="none" w="med" len="med"/>
                      <a:tailEnd type="none" w="med" len="med"/>
                    </a:lnB>
                    <a:solidFill>
                      <a:srgbClr val="D6DCE4"/>
                    </a:solidFill>
                  </a:tcPr>
                </a:tc>
                <a:tc>
                  <a:txBody>
                    <a:bodyPr/>
                    <a:lstStyle/>
                    <a:p>
                      <a:pPr algn="ctr" fontAlgn="ctr"/>
                      <a:r>
                        <a:rPr lang="pl-PL" sz="1000" b="0" i="0" u="none" strike="noStrike" dirty="0">
                          <a:solidFill>
                            <a:srgbClr val="305496"/>
                          </a:solidFill>
                          <a:effectLst/>
                          <a:latin typeface="Roboto" panose="02000000000000000000" pitchFamily="2" charset="0"/>
                        </a:rPr>
                        <a:t>nietechniczne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6DCE4"/>
                    </a:solidFill>
                  </a:tcPr>
                </a:tc>
                <a:extLst>
                  <a:ext uri="{0D108BD9-81ED-4DB2-BD59-A6C34878D82A}">
                    <a16:rowId xmlns:a16="http://schemas.microsoft.com/office/drawing/2014/main" val="10001"/>
                  </a:ext>
                </a:extLst>
              </a:tr>
              <a:tr h="233358">
                <a:tc gridSpan="4">
                  <a:txBody>
                    <a:bodyPr/>
                    <a:lstStyle/>
                    <a:p>
                      <a:pPr algn="ctr" fontAlgn="ctr"/>
                      <a:r>
                        <a:rPr lang="pl-PL" sz="1000" b="1" i="0" u="none" strike="noStrike" dirty="0">
                          <a:solidFill>
                            <a:srgbClr val="305496"/>
                          </a:solidFill>
                          <a:effectLst/>
                          <a:latin typeface="Roboto" panose="02000000000000000000" pitchFamily="2" charset="0"/>
                        </a:rPr>
                        <a:t>Działania podstawowe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6DCE4"/>
                    </a:solidFill>
                  </a:tcPr>
                </a:tc>
                <a:tc hMerge="1">
                  <a:txBody>
                    <a:bodyPr/>
                    <a:lstStyle/>
                    <a:p>
                      <a:endParaRPr lang="pl-PL"/>
                    </a:p>
                  </a:txBody>
                  <a:tcPr>
                    <a:lnL w="6350" cap="flat" cmpd="sng" algn="ctr">
                      <a:solidFill>
                        <a:srgbClr val="FFFFFF"/>
                      </a:solidFill>
                      <a:prstDash val="solid"/>
                      <a:round/>
                      <a:headEnd type="none" w="med" len="med"/>
                      <a:tailEnd type="none" w="med" len="med"/>
                    </a:lnL>
                    <a:lnT w="6350" cap="flat" cmpd="sng" algn="ctr">
                      <a:solidFill>
                        <a:srgbClr val="FFFFFF"/>
                      </a:solidFill>
                      <a:prstDash val="solid"/>
                      <a:round/>
                      <a:headEnd type="none" w="med" len="med"/>
                      <a:tailEnd type="none" w="med" len="med"/>
                    </a:lnT>
                  </a:tcPr>
                </a:tc>
                <a:tc hMerge="1">
                  <a:txBody>
                    <a:bodyPr/>
                    <a:lstStyle/>
                    <a:p>
                      <a:endParaRPr lang="pl-PL"/>
                    </a:p>
                  </a:txBody>
                  <a:tcPr>
                    <a:lnL w="6350" cap="flat" cmpd="sng" algn="ctr">
                      <a:solidFill>
                        <a:srgbClr val="FFFFFF"/>
                      </a:solidFill>
                      <a:prstDash val="solid"/>
                      <a:round/>
                      <a:headEnd type="none" w="med" len="med"/>
                      <a:tailEnd type="none" w="med" len="med"/>
                    </a:lnL>
                    <a:lnT w="6350" cap="flat" cmpd="sng" algn="ctr">
                      <a:solidFill>
                        <a:srgbClr val="FFFFFF"/>
                      </a:solidFill>
                      <a:prstDash val="solid"/>
                      <a:round/>
                      <a:headEnd type="none" w="med" len="med"/>
                      <a:tailEnd type="none" w="med" len="med"/>
                    </a:lnT>
                  </a:tcPr>
                </a:tc>
                <a:tc hMerge="1">
                  <a:txBody>
                    <a:bodyPr/>
                    <a:lstStyle/>
                    <a:p>
                      <a:endParaRPr lang="pl-PL"/>
                    </a:p>
                  </a:txBody>
                  <a:tcPr/>
                </a:tc>
                <a:extLst>
                  <a:ext uri="{0D108BD9-81ED-4DB2-BD59-A6C34878D82A}">
                    <a16:rowId xmlns:a16="http://schemas.microsoft.com/office/drawing/2014/main" val="10002"/>
                  </a:ext>
                </a:extLst>
              </a:tr>
              <a:tr h="373374">
                <a:tc>
                  <a:txBody>
                    <a:bodyPr/>
                    <a:lstStyle/>
                    <a:p>
                      <a:pPr algn="ctr" fontAlgn="ctr"/>
                      <a:r>
                        <a:rPr lang="pl-PL" sz="900" b="1" i="0" u="none" strike="noStrike">
                          <a:solidFill>
                            <a:srgbClr val="305496"/>
                          </a:solidFill>
                          <a:effectLst/>
                          <a:latin typeface="Roboto" panose="02000000000000000000" pitchFamily="2" charset="0"/>
                        </a:rPr>
                        <a:t>RWrP_01.00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6DCE4"/>
                    </a:solidFill>
                  </a:tcPr>
                </a:tc>
                <a:tc>
                  <a:txBody>
                    <a:bodyPr/>
                    <a:lstStyle/>
                    <a:p>
                      <a:pPr algn="ctr" fontAlgn="ctr"/>
                      <a:r>
                        <a:rPr lang="pl-PL" sz="1000" b="0" i="0" u="none" strike="noStrike" dirty="0">
                          <a:solidFill>
                            <a:srgbClr val="305496"/>
                          </a:solidFill>
                          <a:effectLst/>
                          <a:latin typeface="Roboto" panose="02000000000000000000" pitchFamily="2" charset="0"/>
                        </a:rPr>
                        <a:t>Realizacja Krajowego Programu Oczyszczania Ścieków Komunalnych</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B w="6350" cap="flat" cmpd="sng" algn="ctr">
                      <a:solidFill>
                        <a:srgbClr val="FFFFFF"/>
                      </a:solidFill>
                      <a:prstDash val="solid"/>
                      <a:round/>
                      <a:headEnd type="none" w="med" len="med"/>
                      <a:tailEnd type="none" w="med" len="med"/>
                    </a:lnB>
                    <a:solidFill>
                      <a:srgbClr val="D6DCE4"/>
                    </a:solidFill>
                  </a:tcPr>
                </a:tc>
                <a:tc>
                  <a:txBody>
                    <a:bodyPr/>
                    <a:lstStyle/>
                    <a:p>
                      <a:pPr algn="ctr" fontAlgn="ctr"/>
                      <a:r>
                        <a:rPr lang="pl-PL" sz="1000" b="0" i="0" u="none" strike="noStrike" dirty="0">
                          <a:solidFill>
                            <a:srgbClr val="305496"/>
                          </a:solidFill>
                          <a:effectLst/>
                          <a:latin typeface="Roboto" panose="02000000000000000000" pitchFamily="2" charset="0"/>
                        </a:rPr>
                        <a:t>Likwidacja oczyszczalni ścieków w gminie Solina (ID oczyszczalni: PLPK1213)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B w="6350" cap="flat" cmpd="sng" algn="ctr">
                      <a:solidFill>
                        <a:srgbClr val="FFFFFF"/>
                      </a:solidFill>
                      <a:prstDash val="solid"/>
                      <a:round/>
                      <a:headEnd type="none" w="med" len="med"/>
                      <a:tailEnd type="none" w="med" len="med"/>
                    </a:lnB>
                    <a:solidFill>
                      <a:srgbClr val="D6DCE4"/>
                    </a:solidFill>
                  </a:tcPr>
                </a:tc>
                <a:tc>
                  <a:txBody>
                    <a:bodyPr/>
                    <a:lstStyle/>
                    <a:p>
                      <a:pPr algn="ctr" fontAlgn="ctr"/>
                      <a:r>
                        <a:rPr lang="pl-PL" sz="1000" b="0" i="0" u="none" strike="noStrike" dirty="0">
                          <a:solidFill>
                            <a:srgbClr val="305496"/>
                          </a:solidFill>
                          <a:effectLst/>
                          <a:latin typeface="Roboto" panose="02000000000000000000" pitchFamily="2" charset="0"/>
                        </a:rPr>
                        <a:t>techniczne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6DCE4"/>
                    </a:solidFill>
                  </a:tcPr>
                </a:tc>
                <a:extLst>
                  <a:ext uri="{0D108BD9-81ED-4DB2-BD59-A6C34878D82A}">
                    <a16:rowId xmlns:a16="http://schemas.microsoft.com/office/drawing/2014/main" val="10003"/>
                  </a:ext>
                </a:extLst>
              </a:tr>
            </a:tbl>
          </a:graphicData>
        </a:graphic>
      </p:graphicFrame>
      <p:pic>
        <p:nvPicPr>
          <p:cNvPr id="3" name="Obraz 2" descr="Obraz zawierający mapa&#10;&#10;Opis wygenerowany automatycznie">
            <a:extLst>
              <a:ext uri="{FF2B5EF4-FFF2-40B4-BE49-F238E27FC236}">
                <a16:creationId xmlns:a16="http://schemas.microsoft.com/office/drawing/2014/main" id="{EE698FF6-4735-4869-87D8-22BD7832AAFD}"/>
              </a:ext>
            </a:extLst>
          </p:cNvPr>
          <p:cNvPicPr>
            <a:picLocks noChangeAspect="1"/>
          </p:cNvPicPr>
          <p:nvPr/>
        </p:nvPicPr>
        <p:blipFill>
          <a:blip r:embed="rId5"/>
          <a:stretch>
            <a:fillRect/>
          </a:stretch>
        </p:blipFill>
        <p:spPr>
          <a:xfrm>
            <a:off x="7014258" y="1295056"/>
            <a:ext cx="5177742" cy="470921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Obraz 7">
            <a:extLst>
              <a:ext uri="{FF2B5EF4-FFF2-40B4-BE49-F238E27FC236}">
                <a16:creationId xmlns:a16="http://schemas.microsoft.com/office/drawing/2014/main" id="{43686EF1-7774-4B8A-BBA0-E81E00B436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Obraz 9">
            <a:extLst>
              <a:ext uri="{FF2B5EF4-FFF2-40B4-BE49-F238E27FC236}">
                <a16:creationId xmlns:a16="http://schemas.microsoft.com/office/drawing/2014/main" id="{D95B074B-C513-4187-9F88-9A1402F43E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34">
            <a:extLst>
              <a:ext uri="{FF2B5EF4-FFF2-40B4-BE49-F238E27FC236}">
                <a16:creationId xmlns:a16="http://schemas.microsoft.com/office/drawing/2014/main" id="{E8C2B26F-7B57-4528-92A4-CB0D2F6D9B58}"/>
              </a:ext>
            </a:extLst>
          </p:cNvPr>
          <p:cNvSpPr txBox="1">
            <a:spLocks noChangeArrowheads="1"/>
          </p:cNvSpPr>
          <p:nvPr/>
        </p:nvSpPr>
        <p:spPr bwMode="auto">
          <a:xfrm>
            <a:off x="159798" y="1606768"/>
            <a:ext cx="6892202" cy="488595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85750" indent="-285750" algn="just">
              <a:lnSpc>
                <a:spcPct val="90000"/>
              </a:lnSpc>
              <a:spcBef>
                <a:spcPts val="1000"/>
              </a:spcBef>
              <a:buFont typeface="Wingdings" panose="05000000000000000000" pitchFamily="2" charset="2"/>
              <a:buChar char="Ø"/>
            </a:pPr>
            <a:r>
              <a:rPr lang="pl-PL" altLang="pl-PL" sz="13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rPr>
              <a:t>W obszarze dorzecza Dniestru zestaw działań opracowano dla 1 jcwp RW </a:t>
            </a:r>
            <a:br>
              <a:rPr lang="pl-PL" altLang="pl-PL" sz="13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rPr>
            </a:br>
            <a:r>
              <a:rPr lang="pl-PL" altLang="pl-PL" sz="1300"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rPr>
              <a:t>(z 2 jcwp RW występujących w tym regionie wodnym)</a:t>
            </a:r>
          </a:p>
          <a:p>
            <a:pPr marL="285750" indent="-285750" algn="just">
              <a:lnSpc>
                <a:spcPct val="90000"/>
              </a:lnSpc>
              <a:spcBef>
                <a:spcPts val="1000"/>
              </a:spcBef>
              <a:buFont typeface="Wingdings" panose="05000000000000000000" pitchFamily="2" charset="2"/>
              <a:buChar char="Ø"/>
            </a:pPr>
            <a:r>
              <a:rPr lang="pl-PL" altLang="pl-PL" sz="1300" b="1" dirty="0">
                <a:solidFill>
                  <a:schemeClr val="accent1">
                    <a:lumMod val="75000"/>
                  </a:schemeClr>
                </a:solidFill>
                <a:latin typeface="Roboto" panose="02000000000000000000" pitchFamily="2" charset="0"/>
                <a:ea typeface="Roboto" panose="02000000000000000000" pitchFamily="2" charset="0"/>
              </a:rPr>
              <a:t>Jest to 6 działań podstawowych i 2 działania uzupełniające, w tym 1 działanie techniczne i 7 nietechnicznych</a:t>
            </a:r>
          </a:p>
          <a:p>
            <a:pPr marL="285750" indent="-285750" algn="just">
              <a:lnSpc>
                <a:spcPct val="90000"/>
              </a:lnSpc>
              <a:spcBef>
                <a:spcPts val="1000"/>
              </a:spcBef>
              <a:buFont typeface="Wingdings" panose="05000000000000000000" pitchFamily="2" charset="2"/>
              <a:buChar char="Ø"/>
            </a:pPr>
            <a:r>
              <a:rPr lang="pl-PL" altLang="pl-PL" sz="1300" b="1" dirty="0">
                <a:solidFill>
                  <a:schemeClr val="accent1">
                    <a:lumMod val="75000"/>
                  </a:schemeClr>
                </a:solidFill>
                <a:latin typeface="Roboto" panose="02000000000000000000" pitchFamily="2" charset="0"/>
                <a:ea typeface="Roboto" panose="02000000000000000000" pitchFamily="2" charset="0"/>
              </a:rPr>
              <a:t>Działania to:</a:t>
            </a:r>
          </a:p>
          <a:p>
            <a:pPr marL="541338" lvl="1" indent="-274638" algn="just">
              <a:lnSpc>
                <a:spcPct val="90000"/>
              </a:lnSpc>
              <a:spcBef>
                <a:spcPts val="1000"/>
              </a:spcBef>
              <a:buFont typeface="Wingdings" panose="05000000000000000000" pitchFamily="2" charset="2"/>
              <a:buChar char="§"/>
            </a:pPr>
            <a:r>
              <a:rPr lang="pl-PL" altLang="pl-PL" sz="1300" dirty="0">
                <a:solidFill>
                  <a:schemeClr val="accent1">
                    <a:lumMod val="75000"/>
                  </a:schemeClr>
                </a:solidFill>
                <a:latin typeface="Roboto" panose="02000000000000000000" pitchFamily="2" charset="0"/>
                <a:ea typeface="Roboto" panose="02000000000000000000" pitchFamily="2" charset="0"/>
              </a:rPr>
              <a:t>3 działania nakierowane są na redukcję presji skumulowanych (RWC) ukierunkowane na realizację działań wynikających z planów ochrony i planów zadań ochronnych dla obszarów chronionych</a:t>
            </a:r>
          </a:p>
          <a:p>
            <a:pPr marL="541338" lvl="1" indent="-274638" algn="just">
              <a:lnSpc>
                <a:spcPct val="90000"/>
              </a:lnSpc>
              <a:spcBef>
                <a:spcPts val="1000"/>
              </a:spcBef>
              <a:buFont typeface="Wingdings" panose="05000000000000000000" pitchFamily="2" charset="2"/>
              <a:buChar char="§"/>
            </a:pPr>
            <a:r>
              <a:rPr lang="pl-PL" sz="1300" dirty="0">
                <a:solidFill>
                  <a:schemeClr val="accent1">
                    <a:lumMod val="75000"/>
                  </a:schemeClr>
                </a:solidFill>
                <a:latin typeface="Roboto" panose="02000000000000000000" pitchFamily="2" charset="0"/>
                <a:ea typeface="Roboto" panose="02000000000000000000" pitchFamily="2" charset="0"/>
              </a:rPr>
              <a:t>3 działania ukierunkowane na ograniczanie presji hydromorfologicznych </a:t>
            </a:r>
          </a:p>
          <a:p>
            <a:pPr marL="541338" lvl="1" indent="-274638" algn="just">
              <a:lnSpc>
                <a:spcPct val="90000"/>
              </a:lnSpc>
              <a:spcBef>
                <a:spcPts val="1000"/>
              </a:spcBef>
              <a:buFont typeface="Wingdings" panose="05000000000000000000" pitchFamily="2" charset="2"/>
              <a:buChar char="§"/>
            </a:pPr>
            <a:r>
              <a:rPr lang="pl-PL" sz="1300" dirty="0">
                <a:solidFill>
                  <a:schemeClr val="accent1">
                    <a:lumMod val="75000"/>
                  </a:schemeClr>
                </a:solidFill>
                <a:latin typeface="Roboto" panose="02000000000000000000" pitchFamily="2" charset="0"/>
                <a:ea typeface="Roboto" panose="02000000000000000000" pitchFamily="2" charset="0"/>
              </a:rPr>
              <a:t>1 działanie dotyczące weryfikacji programu ochrony środowiska</a:t>
            </a:r>
            <a:endParaRPr lang="pl-PL" altLang="pl-PL" sz="1300" dirty="0">
              <a:solidFill>
                <a:schemeClr val="accent1">
                  <a:lumMod val="75000"/>
                </a:schemeClr>
              </a:solidFill>
              <a:latin typeface="Roboto" panose="02000000000000000000" pitchFamily="2" charset="0"/>
              <a:ea typeface="Roboto" panose="02000000000000000000" pitchFamily="2" charset="0"/>
            </a:endParaRPr>
          </a:p>
          <a:p>
            <a:pPr marL="285750" indent="-285750" algn="just">
              <a:lnSpc>
                <a:spcPct val="90000"/>
              </a:lnSpc>
              <a:spcBef>
                <a:spcPts val="1000"/>
              </a:spcBef>
              <a:buFont typeface="Wingdings" panose="05000000000000000000" pitchFamily="2" charset="2"/>
              <a:buChar char="Ø"/>
            </a:pPr>
            <a:r>
              <a:rPr lang="pl-PL" altLang="pl-PL" sz="1300" b="1" dirty="0">
                <a:solidFill>
                  <a:schemeClr val="accent1">
                    <a:lumMod val="75000"/>
                  </a:schemeClr>
                </a:solidFill>
                <a:latin typeface="Roboto" panose="02000000000000000000" pitchFamily="2" charset="0"/>
                <a:ea typeface="Roboto" panose="02000000000000000000" pitchFamily="2" charset="0"/>
              </a:rPr>
              <a:t>Jednostka odpowiedzialna za realizację</a:t>
            </a:r>
            <a:r>
              <a:rPr lang="pl-PL" altLang="pl-PL" sz="1300" dirty="0">
                <a:solidFill>
                  <a:schemeClr val="accent1">
                    <a:lumMod val="75000"/>
                  </a:schemeClr>
                </a:solidFill>
                <a:latin typeface="Roboto" panose="02000000000000000000" pitchFamily="2" charset="0"/>
                <a:ea typeface="Roboto" panose="02000000000000000000" pitchFamily="2" charset="0"/>
              </a:rPr>
              <a:t>: </a:t>
            </a:r>
          </a:p>
          <a:p>
            <a:pPr marL="541338" lvl="1" indent="-274638" algn="just">
              <a:lnSpc>
                <a:spcPct val="90000"/>
              </a:lnSpc>
              <a:spcBef>
                <a:spcPts val="1000"/>
              </a:spcBef>
              <a:buFont typeface="Wingdings" panose="05000000000000000000" pitchFamily="2" charset="2"/>
              <a:buChar char="§"/>
            </a:pPr>
            <a:r>
              <a:rPr lang="pl-PL" altLang="pl-PL" sz="1300" dirty="0">
                <a:solidFill>
                  <a:schemeClr val="accent1">
                    <a:lumMod val="75000"/>
                  </a:schemeClr>
                </a:solidFill>
                <a:latin typeface="Roboto" panose="02000000000000000000" pitchFamily="2" charset="0"/>
                <a:ea typeface="Roboto" panose="02000000000000000000" pitchFamily="2" charset="0"/>
              </a:rPr>
              <a:t>sp</a:t>
            </a:r>
            <a:r>
              <a:rPr lang="pl-PL" sz="1300" dirty="0">
                <a:solidFill>
                  <a:schemeClr val="accent1">
                    <a:lumMod val="75000"/>
                  </a:schemeClr>
                </a:solidFill>
                <a:latin typeface="Roboto" panose="02000000000000000000" pitchFamily="2" charset="0"/>
                <a:ea typeface="Roboto" panose="02000000000000000000" pitchFamily="2" charset="0"/>
              </a:rPr>
              <a:t>rawujący zarząd i sprawujący nadzór nad obszarami chronionymi (6 z 8 działań)</a:t>
            </a:r>
          </a:p>
          <a:p>
            <a:pPr marL="541338" lvl="1" indent="-274638" algn="just">
              <a:lnSpc>
                <a:spcPct val="90000"/>
              </a:lnSpc>
              <a:spcBef>
                <a:spcPts val="1000"/>
              </a:spcBef>
              <a:buFont typeface="Wingdings" panose="05000000000000000000" pitchFamily="2" charset="2"/>
              <a:buChar char="§"/>
            </a:pPr>
            <a:r>
              <a:rPr lang="pl-PL" sz="1300" dirty="0">
                <a:solidFill>
                  <a:schemeClr val="accent1">
                    <a:lumMod val="75000"/>
                  </a:schemeClr>
                </a:solidFill>
                <a:latin typeface="Roboto" panose="02000000000000000000" pitchFamily="2" charset="0"/>
                <a:ea typeface="Roboto" panose="02000000000000000000" pitchFamily="2" charset="0"/>
              </a:rPr>
              <a:t>organ wykonawczy województwa, powiatu i gminy (1 działanie)</a:t>
            </a:r>
          </a:p>
          <a:p>
            <a:pPr marL="541338" lvl="1" indent="-274638" algn="just">
              <a:lnSpc>
                <a:spcPct val="90000"/>
              </a:lnSpc>
              <a:spcBef>
                <a:spcPts val="1000"/>
              </a:spcBef>
              <a:buFont typeface="Wingdings" panose="05000000000000000000" pitchFamily="2" charset="2"/>
              <a:buChar char="§"/>
            </a:pPr>
            <a:r>
              <a:rPr lang="pl-PL" sz="1300" dirty="0">
                <a:solidFill>
                  <a:schemeClr val="accent1">
                    <a:lumMod val="75000"/>
                  </a:schemeClr>
                </a:solidFill>
                <a:latin typeface="Roboto" panose="02000000000000000000" pitchFamily="2" charset="0"/>
                <a:ea typeface="Roboto" panose="02000000000000000000" pitchFamily="2" charset="0"/>
              </a:rPr>
              <a:t>PGWWP: RZGW (1 działanie)</a:t>
            </a:r>
          </a:p>
          <a:p>
            <a:pPr marL="285750" indent="-285750" algn="just">
              <a:lnSpc>
                <a:spcPct val="90000"/>
              </a:lnSpc>
              <a:spcBef>
                <a:spcPts val="1000"/>
              </a:spcBef>
              <a:buFont typeface="Wingdings" panose="05000000000000000000" pitchFamily="2" charset="2"/>
              <a:buChar char="Ø"/>
            </a:pPr>
            <a:r>
              <a:rPr lang="pl-PL" altLang="pl-PL" sz="1300" b="1" dirty="0">
                <a:solidFill>
                  <a:schemeClr val="accent1">
                    <a:lumMod val="75000"/>
                  </a:schemeClr>
                </a:solidFill>
                <a:latin typeface="Roboto" panose="02000000000000000000" pitchFamily="2" charset="0"/>
                <a:ea typeface="Roboto" panose="02000000000000000000" pitchFamily="2" charset="0"/>
              </a:rPr>
              <a:t>Harmonogram</a:t>
            </a:r>
            <a:r>
              <a:rPr lang="pl-PL" altLang="pl-PL" sz="1300" dirty="0">
                <a:solidFill>
                  <a:schemeClr val="accent1">
                    <a:lumMod val="75000"/>
                  </a:schemeClr>
                </a:solidFill>
                <a:latin typeface="Roboto" panose="02000000000000000000" pitchFamily="2" charset="0"/>
                <a:ea typeface="Roboto" panose="02000000000000000000" pitchFamily="2" charset="0"/>
              </a:rPr>
              <a:t>: realizacja działań do roku 2027 (7 z 8 działań), 1 działanie ciągłe.</a:t>
            </a:r>
          </a:p>
          <a:p>
            <a:pPr marL="285750" indent="-285750" algn="just">
              <a:lnSpc>
                <a:spcPct val="90000"/>
              </a:lnSpc>
              <a:spcBef>
                <a:spcPts val="1000"/>
              </a:spcBef>
              <a:buFont typeface="Wingdings" panose="05000000000000000000" pitchFamily="2" charset="2"/>
              <a:buChar char="Ø"/>
            </a:pPr>
            <a:r>
              <a:rPr lang="pl-PL" altLang="pl-PL" sz="1300" b="1" dirty="0">
                <a:solidFill>
                  <a:schemeClr val="accent1">
                    <a:lumMod val="75000"/>
                  </a:schemeClr>
                </a:solidFill>
                <a:latin typeface="Roboto" panose="02000000000000000000" pitchFamily="2" charset="0"/>
                <a:ea typeface="Roboto" panose="02000000000000000000" pitchFamily="2" charset="0"/>
              </a:rPr>
              <a:t>Szacunkowy koszt realizacji działań jcwp: 42 000 zł.</a:t>
            </a:r>
            <a:endParaRPr lang="pl-PL" altLang="pl-PL" sz="1400" b="1" dirty="0">
              <a:solidFill>
                <a:schemeClr val="accent1"/>
              </a:solidFill>
              <a:latin typeface="Calibri" panose="020F0502020204030204" pitchFamily="34" charset="0"/>
            </a:endParaRPr>
          </a:p>
          <a:p>
            <a:pPr algn="just">
              <a:lnSpc>
                <a:spcPct val="90000"/>
              </a:lnSpc>
              <a:spcBef>
                <a:spcPts val="1000"/>
              </a:spcBef>
              <a:buFont typeface="Arial" panose="020B0604020202020204" pitchFamily="34" charset="0"/>
              <a:buNone/>
            </a:pPr>
            <a:endParaRPr lang="pl-PL" altLang="pl-PL" sz="1400" b="1" dirty="0">
              <a:solidFill>
                <a:schemeClr val="accent1"/>
              </a:solidFill>
              <a:latin typeface="Calibri" panose="020F0502020204030204" pitchFamily="34" charset="0"/>
            </a:endParaRPr>
          </a:p>
        </p:txBody>
      </p:sp>
      <p:pic>
        <p:nvPicPr>
          <p:cNvPr id="71687" name="Obraz 9">
            <a:extLst>
              <a:ext uri="{FF2B5EF4-FFF2-40B4-BE49-F238E27FC236}">
                <a16:creationId xmlns:a16="http://schemas.microsoft.com/office/drawing/2014/main" id="{6609C89A-C2DC-4B05-AD10-150649B3F1E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6CEF7455-AD09-4D81-B9ED-BFCEA8B4B977}"/>
              </a:ext>
            </a:extLst>
          </p:cNvPr>
          <p:cNvSpPr txBox="1">
            <a:spLocks noChangeArrowheads="1"/>
          </p:cNvSpPr>
          <p:nvPr/>
        </p:nvSpPr>
        <p:spPr bwMode="auto">
          <a:xfrm>
            <a:off x="263525" y="787400"/>
            <a:ext cx="10498138" cy="646331"/>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jednolitych części wód powierzchniowych</a:t>
            </a:r>
            <a:b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br>
            <a: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t>– obszar dorzecza Dniestru</a:t>
            </a:r>
          </a:p>
        </p:txBody>
      </p:sp>
      <p:graphicFrame>
        <p:nvGraphicFramePr>
          <p:cNvPr id="12" name="Group 554">
            <a:extLst>
              <a:ext uri="{FF2B5EF4-FFF2-40B4-BE49-F238E27FC236}">
                <a16:creationId xmlns:a16="http://schemas.microsoft.com/office/drawing/2014/main" id="{5F3E9CD0-F609-4DA8-9FBA-BAB62150F541}"/>
              </a:ext>
            </a:extLst>
          </p:cNvPr>
          <p:cNvGraphicFramePr>
            <a:graphicFrameLocks noGrp="1"/>
          </p:cNvGraphicFramePr>
          <p:nvPr>
            <p:extLst>
              <p:ext uri="{D42A27DB-BD31-4B8C-83A1-F6EECF244321}">
                <p14:modId xmlns:p14="http://schemas.microsoft.com/office/powerpoint/2010/main" val="1866192036"/>
              </p:ext>
            </p:extLst>
          </p:nvPr>
        </p:nvGraphicFramePr>
        <p:xfrm>
          <a:off x="7088417" y="5948705"/>
          <a:ext cx="4584700" cy="214313"/>
        </p:xfrm>
        <a:graphic>
          <a:graphicData uri="http://schemas.openxmlformats.org/drawingml/2006/table">
            <a:tbl>
              <a:tblPr/>
              <a:tblGrid>
                <a:gridCol w="4584700">
                  <a:extLst>
                    <a:ext uri="{9D8B030D-6E8A-4147-A177-3AD203B41FA5}">
                      <a16:colId xmlns:a16="http://schemas.microsoft.com/office/drawing/2014/main" val="3655585203"/>
                    </a:ext>
                  </a:extLst>
                </a:gridCol>
              </a:tblGrid>
              <a:tr h="214313">
                <a:tc>
                  <a:txBody>
                    <a:bodyPr/>
                    <a:lstStyle>
                      <a:lvl1pPr eaLnBrk="0" hangingPunct="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 jcwp</a:t>
                      </a:r>
                      <a:r>
                        <a:rPr kumimoji="0" lang="pl-PL"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 </a:t>
                      </a:r>
                      <a:r>
                        <a:rPr kumimoji="0" lang="en-US"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obszar</a:t>
                      </a:r>
                      <a:r>
                        <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dorzecza</a:t>
                      </a:r>
                      <a:r>
                        <a:rPr kumimoji="0" lang="pl-PL"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 Dniestru</a:t>
                      </a:r>
                      <a:endPar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endParaRPr>
                    </a:p>
                  </a:txBody>
                  <a:tcPr marT="45924" marB="45924"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533556407"/>
                  </a:ext>
                </a:extLst>
              </a:tr>
            </a:tbl>
          </a:graphicData>
        </a:graphic>
      </p:graphicFrame>
      <p:pic>
        <p:nvPicPr>
          <p:cNvPr id="71691" name="Obraz 14">
            <a:extLst>
              <a:ext uri="{FF2B5EF4-FFF2-40B4-BE49-F238E27FC236}">
                <a16:creationId xmlns:a16="http://schemas.microsoft.com/office/drawing/2014/main" id="{EDF7F0C6-FDD4-4FD8-9714-97449F0F47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8850" y="547688"/>
            <a:ext cx="3355975"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braz 3" descr="Obraz zawierający mapa&#10;&#10;Opis wygenerowany automatycznie">
            <a:extLst>
              <a:ext uri="{FF2B5EF4-FFF2-40B4-BE49-F238E27FC236}">
                <a16:creationId xmlns:a16="http://schemas.microsoft.com/office/drawing/2014/main" id="{7CB57CA0-2656-4B96-BF99-0C93B19A67D0}"/>
              </a:ext>
            </a:extLst>
          </p:cNvPr>
          <p:cNvPicPr>
            <a:picLocks noChangeAspect="1"/>
          </p:cNvPicPr>
          <p:nvPr/>
        </p:nvPicPr>
        <p:blipFill>
          <a:blip r:embed="rId6"/>
          <a:stretch>
            <a:fillRect/>
          </a:stretch>
        </p:blipFill>
        <p:spPr>
          <a:xfrm>
            <a:off x="7161252" y="1396437"/>
            <a:ext cx="5030747" cy="457552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47711"/>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4" name="Tabela 3"/>
          <p:cNvGraphicFramePr>
            <a:graphicFrameLocks noGrp="1"/>
          </p:cNvGraphicFramePr>
          <p:nvPr/>
        </p:nvGraphicFramePr>
        <p:xfrm>
          <a:off x="345038" y="2987621"/>
          <a:ext cx="4295775" cy="2575249"/>
        </p:xfrm>
        <a:graphic>
          <a:graphicData uri="http://schemas.openxmlformats.org/drawingml/2006/table">
            <a:tbl>
              <a:tblPr firstRow="1" bandRow="1">
                <a:tableStyleId>{5C22544A-7EE6-4342-B048-85BDC9FD1C3A}</a:tableStyleId>
              </a:tblPr>
              <a:tblGrid>
                <a:gridCol w="2933700">
                  <a:extLst>
                    <a:ext uri="{9D8B030D-6E8A-4147-A177-3AD203B41FA5}">
                      <a16:colId xmlns:a16="http://schemas.microsoft.com/office/drawing/2014/main" val="20000"/>
                    </a:ext>
                  </a:extLst>
                </a:gridCol>
                <a:gridCol w="1362075">
                  <a:extLst>
                    <a:ext uri="{9D8B030D-6E8A-4147-A177-3AD203B41FA5}">
                      <a16:colId xmlns:a16="http://schemas.microsoft.com/office/drawing/2014/main" val="20001"/>
                    </a:ext>
                  </a:extLst>
                </a:gridCol>
              </a:tblGrid>
              <a:tr h="424843">
                <a:tc>
                  <a:txBody>
                    <a:bodyPr/>
                    <a:lstStyle/>
                    <a:p>
                      <a:pPr algn="ctr"/>
                      <a:r>
                        <a:rPr lang="pl-PL" sz="1100" dirty="0"/>
                        <a:t>Liczba jcwpd w RW</a:t>
                      </a:r>
                      <a:r>
                        <a:rPr lang="pl-PL" sz="1100" baseline="0" dirty="0"/>
                        <a:t> Górnej-Wschodniej </a:t>
                      </a:r>
                      <a:r>
                        <a:rPr lang="pl-PL" sz="1100" dirty="0"/>
                        <a:t>Wisły</a:t>
                      </a:r>
                      <a:endParaRPr lang="pl-PL" sz="1100" b="1" dirty="0"/>
                    </a:p>
                  </a:txBody>
                  <a:tcPr anchor="ctr">
                    <a:solidFill>
                      <a:srgbClr val="2F558D"/>
                    </a:solidFill>
                  </a:tcPr>
                </a:tc>
                <a:tc>
                  <a:txBody>
                    <a:bodyPr/>
                    <a:lstStyle/>
                    <a:p>
                      <a:pPr algn="ctr"/>
                      <a:r>
                        <a:rPr lang="pl-PL" sz="1100" dirty="0"/>
                        <a:t>11*</a:t>
                      </a:r>
                      <a:endParaRPr lang="pl-PL" sz="1100" b="1" dirty="0"/>
                    </a:p>
                  </a:txBody>
                  <a:tcPr anchor="ctr">
                    <a:solidFill>
                      <a:srgbClr val="2F558D"/>
                    </a:solidFill>
                  </a:tcPr>
                </a:tc>
                <a:extLst>
                  <a:ext uri="{0D108BD9-81ED-4DB2-BD59-A6C34878D82A}">
                    <a16:rowId xmlns:a16="http://schemas.microsoft.com/office/drawing/2014/main" val="10000"/>
                  </a:ext>
                </a:extLst>
              </a:tr>
              <a:tr h="370840">
                <a:tc gridSpan="2">
                  <a:txBody>
                    <a:bodyPr/>
                    <a:lstStyle/>
                    <a:p>
                      <a:pPr algn="ctr"/>
                      <a:r>
                        <a:rPr lang="pl-PL" sz="1100" b="1" dirty="0">
                          <a:solidFill>
                            <a:schemeClr val="accent1">
                              <a:lumMod val="75000"/>
                            </a:schemeClr>
                          </a:solidFill>
                        </a:rPr>
                        <a:t>Ocena ryzyka (liczba jcwpd)</a:t>
                      </a:r>
                    </a:p>
                  </a:txBody>
                  <a:tcPr anchor="ctr"/>
                </a:tc>
                <a:tc hMerge="1">
                  <a:txBody>
                    <a:bodyPr/>
                    <a:lstStyle/>
                    <a:p>
                      <a:endParaRPr lang="pl-PL"/>
                    </a:p>
                  </a:txBody>
                  <a:tcPr/>
                </a:tc>
                <a:extLst>
                  <a:ext uri="{0D108BD9-81ED-4DB2-BD59-A6C34878D82A}">
                    <a16:rowId xmlns:a16="http://schemas.microsoft.com/office/drawing/2014/main" val="10001"/>
                  </a:ext>
                </a:extLst>
              </a:tr>
              <a:tr h="370840">
                <a:tc>
                  <a:txBody>
                    <a:bodyPr/>
                    <a:lstStyle/>
                    <a:p>
                      <a:pPr algn="ctr"/>
                      <a:r>
                        <a:rPr lang="pl-PL" sz="1100" dirty="0">
                          <a:solidFill>
                            <a:schemeClr val="accent1">
                              <a:lumMod val="75000"/>
                            </a:schemeClr>
                          </a:solidFill>
                        </a:rPr>
                        <a:t>niezagrożone</a:t>
                      </a:r>
                    </a:p>
                  </a:txBody>
                  <a:tcPr anchor="ctr"/>
                </a:tc>
                <a:tc>
                  <a:txBody>
                    <a:bodyPr/>
                    <a:lstStyle/>
                    <a:p>
                      <a:pPr algn="ctr"/>
                      <a:r>
                        <a:rPr lang="pl-PL" sz="1100" dirty="0">
                          <a:solidFill>
                            <a:schemeClr val="accent1">
                              <a:lumMod val="75000"/>
                            </a:schemeClr>
                          </a:solidFill>
                        </a:rPr>
                        <a:t>10</a:t>
                      </a:r>
                    </a:p>
                  </a:txBody>
                  <a:tcPr anchor="ctr"/>
                </a:tc>
                <a:extLst>
                  <a:ext uri="{0D108BD9-81ED-4DB2-BD59-A6C34878D82A}">
                    <a16:rowId xmlns:a16="http://schemas.microsoft.com/office/drawing/2014/main" val="10002"/>
                  </a:ext>
                </a:extLst>
              </a:tr>
              <a:tr h="370840">
                <a:tc>
                  <a:txBody>
                    <a:bodyPr/>
                    <a:lstStyle/>
                    <a:p>
                      <a:pPr algn="ctr"/>
                      <a:r>
                        <a:rPr lang="pl-PL" sz="1100" dirty="0">
                          <a:solidFill>
                            <a:schemeClr val="accent1">
                              <a:lumMod val="75000"/>
                            </a:schemeClr>
                          </a:solidFill>
                        </a:rPr>
                        <a:t>zagrożone (jcwpd nr 135)</a:t>
                      </a:r>
                    </a:p>
                  </a:txBody>
                  <a:tcPr anchor="ctr"/>
                </a:tc>
                <a:tc>
                  <a:txBody>
                    <a:bodyPr/>
                    <a:lstStyle/>
                    <a:p>
                      <a:pPr algn="ctr"/>
                      <a:r>
                        <a:rPr lang="pl-PL" sz="1100" dirty="0">
                          <a:solidFill>
                            <a:schemeClr val="accent1">
                              <a:lumMod val="75000"/>
                            </a:schemeClr>
                          </a:solidFill>
                        </a:rPr>
                        <a:t>1</a:t>
                      </a:r>
                    </a:p>
                  </a:txBody>
                  <a:tcPr anchor="ctr"/>
                </a:tc>
                <a:extLst>
                  <a:ext uri="{0D108BD9-81ED-4DB2-BD59-A6C34878D82A}">
                    <a16:rowId xmlns:a16="http://schemas.microsoft.com/office/drawing/2014/main" val="10003"/>
                  </a:ext>
                </a:extLst>
              </a:tr>
              <a:tr h="370840">
                <a:tc gridSpan="2">
                  <a:txBody>
                    <a:bodyPr/>
                    <a:lstStyle/>
                    <a:p>
                      <a:pPr algn="ctr"/>
                      <a:r>
                        <a:rPr lang="pl-PL" sz="1100" b="1" dirty="0">
                          <a:solidFill>
                            <a:schemeClr val="accent1">
                              <a:lumMod val="75000"/>
                            </a:schemeClr>
                          </a:solidFill>
                        </a:rPr>
                        <a:t>Ocena stanu (liczba jcwpd)</a:t>
                      </a:r>
                    </a:p>
                  </a:txBody>
                  <a:tcPr anchor="ctr"/>
                </a:tc>
                <a:tc hMerge="1">
                  <a:txBody>
                    <a:bodyPr/>
                    <a:lstStyle/>
                    <a:p>
                      <a:endParaRPr lang="pl-PL"/>
                    </a:p>
                  </a:txBody>
                  <a:tcPr/>
                </a:tc>
                <a:extLst>
                  <a:ext uri="{0D108BD9-81ED-4DB2-BD59-A6C34878D82A}">
                    <a16:rowId xmlns:a16="http://schemas.microsoft.com/office/drawing/2014/main" val="10004"/>
                  </a:ext>
                </a:extLst>
              </a:tr>
              <a:tr h="370840">
                <a:tc>
                  <a:txBody>
                    <a:bodyPr/>
                    <a:lstStyle/>
                    <a:p>
                      <a:pPr algn="ctr"/>
                      <a:r>
                        <a:rPr lang="pl-PL" sz="1100" dirty="0">
                          <a:solidFill>
                            <a:schemeClr val="accent1">
                              <a:lumMod val="75000"/>
                            </a:schemeClr>
                          </a:solidFill>
                        </a:rPr>
                        <a:t>stan dobry</a:t>
                      </a:r>
                    </a:p>
                  </a:txBody>
                  <a:tcPr anchor="ctr"/>
                </a:tc>
                <a:tc>
                  <a:txBody>
                    <a:bodyPr/>
                    <a:lstStyle/>
                    <a:p>
                      <a:pPr algn="ctr"/>
                      <a:r>
                        <a:rPr lang="pl-PL" sz="1100" dirty="0">
                          <a:solidFill>
                            <a:schemeClr val="accent1">
                              <a:lumMod val="75000"/>
                            </a:schemeClr>
                          </a:solidFill>
                        </a:rPr>
                        <a:t>10</a:t>
                      </a:r>
                    </a:p>
                  </a:txBody>
                  <a:tcPr anchor="ctr"/>
                </a:tc>
                <a:extLst>
                  <a:ext uri="{0D108BD9-81ED-4DB2-BD59-A6C34878D82A}">
                    <a16:rowId xmlns:a16="http://schemas.microsoft.com/office/drawing/2014/main" val="10005"/>
                  </a:ext>
                </a:extLst>
              </a:tr>
              <a:tr h="296206">
                <a:tc>
                  <a:txBody>
                    <a:bodyPr/>
                    <a:lstStyle/>
                    <a:p>
                      <a:pPr algn="ctr"/>
                      <a:r>
                        <a:rPr lang="pl-PL" sz="1100" dirty="0">
                          <a:solidFill>
                            <a:schemeClr val="accent1">
                              <a:lumMod val="75000"/>
                            </a:schemeClr>
                          </a:solidFill>
                        </a:rPr>
                        <a:t>stan słaby (jcwpd nr 135)</a:t>
                      </a:r>
                    </a:p>
                  </a:txBody>
                  <a:tcPr anchor="ctr"/>
                </a:tc>
                <a:tc>
                  <a:txBody>
                    <a:bodyPr/>
                    <a:lstStyle/>
                    <a:p>
                      <a:pPr algn="ctr"/>
                      <a:r>
                        <a:rPr lang="pl-PL" sz="1100" dirty="0">
                          <a:solidFill>
                            <a:schemeClr val="accent1">
                              <a:lumMod val="75000"/>
                            </a:schemeClr>
                          </a:solidFill>
                        </a:rPr>
                        <a:t>1</a:t>
                      </a:r>
                    </a:p>
                  </a:txBody>
                  <a:tcPr anchor="ctr"/>
                </a:tc>
                <a:extLst>
                  <a:ext uri="{0D108BD9-81ED-4DB2-BD59-A6C34878D82A}">
                    <a16:rowId xmlns:a16="http://schemas.microsoft.com/office/drawing/2014/main" val="10006"/>
                  </a:ext>
                </a:extLst>
              </a:tr>
            </a:tbl>
          </a:graphicData>
        </a:graphic>
      </p:graphicFrame>
      <p:sp>
        <p:nvSpPr>
          <p:cNvPr id="7" name="pole tekstowe 6">
            <a:extLst>
              <a:ext uri="{FF2B5EF4-FFF2-40B4-BE49-F238E27FC236}">
                <a16:creationId xmlns:a16="http://schemas.microsoft.com/office/drawing/2014/main" id="{570941AF-13CB-4D52-98C1-293E71C97BE6}"/>
              </a:ext>
            </a:extLst>
          </p:cNvPr>
          <p:cNvSpPr txBox="1"/>
          <p:nvPr/>
        </p:nvSpPr>
        <p:spPr>
          <a:xfrm>
            <a:off x="257332" y="1328437"/>
            <a:ext cx="4947714" cy="1492716"/>
          </a:xfrm>
          <a:prstGeom prst="rect">
            <a:avLst/>
          </a:prstGeom>
          <a:noFill/>
        </p:spPr>
        <p:txBody>
          <a:bodyPr wrap="square" rtlCol="0">
            <a:spAutoFit/>
          </a:bodyPr>
          <a:lstStyle/>
          <a:p>
            <a:pPr algn="just"/>
            <a:r>
              <a:rPr lang="pl-PL" sz="13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Wody podziemne </a:t>
            </a:r>
            <a:r>
              <a:rPr lang="pl-PL" sz="1300" dirty="0">
                <a:latin typeface="Roboto" panose="02000000000000000000" pitchFamily="2" charset="0"/>
                <a:ea typeface="Roboto" panose="02000000000000000000" pitchFamily="2" charset="0"/>
              </a:rPr>
              <a:t>związane są z następującymi piętrami wodonośnymi: </a:t>
            </a:r>
          </a:p>
          <a:p>
            <a:pPr marL="285750" indent="-285750" algn="just">
              <a:buClr>
                <a:srgbClr val="2F5597"/>
              </a:buClr>
              <a:buFont typeface="Arial" pitchFamily="34" charset="0"/>
              <a:buChar char="•"/>
            </a:pPr>
            <a:r>
              <a:rPr lang="pl-PL" sz="1300" dirty="0">
                <a:latin typeface="Roboto" panose="02000000000000000000" pitchFamily="2" charset="0"/>
                <a:ea typeface="Roboto" panose="02000000000000000000" pitchFamily="2" charset="0"/>
              </a:rPr>
              <a:t>czwartorzędowe, </a:t>
            </a:r>
          </a:p>
          <a:p>
            <a:pPr marL="285750" indent="-285750" algn="just">
              <a:buClr>
                <a:srgbClr val="2F5597"/>
              </a:buClr>
              <a:buFont typeface="Arial" pitchFamily="34" charset="0"/>
              <a:buChar char="•"/>
            </a:pPr>
            <a:r>
              <a:rPr lang="pl-PL" sz="1300" dirty="0" err="1">
                <a:latin typeface="Roboto" panose="02000000000000000000" pitchFamily="2" charset="0"/>
                <a:ea typeface="Roboto" panose="02000000000000000000" pitchFamily="2" charset="0"/>
              </a:rPr>
              <a:t>neogeńskie</a:t>
            </a:r>
            <a:r>
              <a:rPr lang="pl-PL" sz="1300" dirty="0">
                <a:latin typeface="Roboto" panose="02000000000000000000" pitchFamily="2" charset="0"/>
                <a:ea typeface="Roboto" panose="02000000000000000000" pitchFamily="2" charset="0"/>
              </a:rPr>
              <a:t>, </a:t>
            </a:r>
          </a:p>
          <a:p>
            <a:pPr marL="285750" indent="-285750" algn="just">
              <a:buClr>
                <a:srgbClr val="2F5597"/>
              </a:buClr>
              <a:buFont typeface="Arial" pitchFamily="34" charset="0"/>
              <a:buChar char="•"/>
            </a:pPr>
            <a:r>
              <a:rPr lang="pl-PL" sz="1300" dirty="0" err="1">
                <a:latin typeface="Roboto" panose="02000000000000000000" pitchFamily="2" charset="0"/>
                <a:ea typeface="Roboto" panose="02000000000000000000" pitchFamily="2" charset="0"/>
              </a:rPr>
              <a:t>neogeńsko</a:t>
            </a:r>
            <a:r>
              <a:rPr lang="pl-PL" sz="1300" dirty="0">
                <a:latin typeface="Roboto" panose="02000000000000000000" pitchFamily="2" charset="0"/>
                <a:ea typeface="Roboto" panose="02000000000000000000" pitchFamily="2" charset="0"/>
              </a:rPr>
              <a:t>-</a:t>
            </a:r>
            <a:r>
              <a:rPr lang="pl-PL" sz="1300" dirty="0" err="1">
                <a:latin typeface="Roboto" panose="02000000000000000000" pitchFamily="2" charset="0"/>
                <a:ea typeface="Roboto" panose="02000000000000000000" pitchFamily="2" charset="0"/>
              </a:rPr>
              <a:t>paleogeńsko</a:t>
            </a:r>
            <a:r>
              <a:rPr lang="pl-PL" sz="1300" dirty="0">
                <a:latin typeface="Roboto" panose="02000000000000000000" pitchFamily="2" charset="0"/>
                <a:ea typeface="Roboto" panose="02000000000000000000" pitchFamily="2" charset="0"/>
              </a:rPr>
              <a:t>-kredowe, </a:t>
            </a:r>
          </a:p>
          <a:p>
            <a:pPr marL="285750" indent="-285750" algn="just">
              <a:buClr>
                <a:srgbClr val="2F5597"/>
              </a:buClr>
              <a:buFont typeface="Arial" pitchFamily="34" charset="0"/>
              <a:buChar char="•"/>
            </a:pPr>
            <a:r>
              <a:rPr lang="pl-PL" sz="1300" dirty="0" err="1">
                <a:latin typeface="Roboto" panose="02000000000000000000" pitchFamily="2" charset="0"/>
                <a:ea typeface="Roboto" panose="02000000000000000000" pitchFamily="2" charset="0"/>
              </a:rPr>
              <a:t>paleogeńsko</a:t>
            </a:r>
            <a:r>
              <a:rPr lang="pl-PL" sz="1300" dirty="0">
                <a:latin typeface="Roboto" panose="02000000000000000000" pitchFamily="2" charset="0"/>
                <a:ea typeface="Roboto" panose="02000000000000000000" pitchFamily="2" charset="0"/>
              </a:rPr>
              <a:t>-kredowe (fliszowe), </a:t>
            </a:r>
          </a:p>
          <a:p>
            <a:pPr marL="285750" indent="-285750" algn="just">
              <a:buClr>
                <a:srgbClr val="2F5597"/>
              </a:buClr>
              <a:buFont typeface="Arial" pitchFamily="34" charset="0"/>
              <a:buChar char="•"/>
            </a:pPr>
            <a:r>
              <a:rPr lang="pl-PL" sz="1300" dirty="0">
                <a:latin typeface="Roboto" panose="02000000000000000000" pitchFamily="2" charset="0"/>
                <a:ea typeface="Roboto" panose="02000000000000000000" pitchFamily="2" charset="0"/>
              </a:rPr>
              <a:t>kredowe.</a:t>
            </a:r>
          </a:p>
        </p:txBody>
      </p:sp>
      <p:sp>
        <p:nvSpPr>
          <p:cNvPr id="3" name="pole tekstowe 2"/>
          <p:cNvSpPr txBox="1"/>
          <p:nvPr/>
        </p:nvSpPr>
        <p:spPr>
          <a:xfrm>
            <a:off x="257331" y="5647774"/>
            <a:ext cx="5105244" cy="253916"/>
          </a:xfrm>
          <a:prstGeom prst="rect">
            <a:avLst/>
          </a:prstGeom>
          <a:noFill/>
        </p:spPr>
        <p:txBody>
          <a:bodyPr wrap="square" rtlCol="0">
            <a:spAutoFit/>
          </a:bodyPr>
          <a:lstStyle/>
          <a:p>
            <a:r>
              <a:rPr lang="pl-PL" sz="1000" dirty="0">
                <a:latin typeface="Roboto" panose="02000000000000000000" pitchFamily="2" charset="0"/>
                <a:ea typeface="Roboto" panose="02000000000000000000" pitchFamily="2" charset="0"/>
              </a:rPr>
              <a:t>* jcwpd nr 118, 134 i 135 zlokalizowane są na obszarze dwóch regionów wodnych</a:t>
            </a:r>
          </a:p>
        </p:txBody>
      </p:sp>
      <p:graphicFrame>
        <p:nvGraphicFramePr>
          <p:cNvPr id="15" name="Group 554">
            <a:extLst>
              <a:ext uri="{FF2B5EF4-FFF2-40B4-BE49-F238E27FC236}">
                <a16:creationId xmlns:a16="http://schemas.microsoft.com/office/drawing/2014/main" id="{365B15B9-CCE4-40FB-AF71-DBB0A871C556}"/>
              </a:ext>
            </a:extLst>
          </p:cNvPr>
          <p:cNvGraphicFramePr>
            <a:graphicFrameLocks noGrp="1"/>
          </p:cNvGraphicFramePr>
          <p:nvPr/>
        </p:nvGraphicFramePr>
        <p:xfrm>
          <a:off x="6532007" y="5842656"/>
          <a:ext cx="3761289" cy="334962"/>
        </p:xfrm>
        <a:graphic>
          <a:graphicData uri="http://schemas.openxmlformats.org/drawingml/2006/table">
            <a:tbl>
              <a:tblPr/>
              <a:tblGrid>
                <a:gridCol w="3761289">
                  <a:extLst>
                    <a:ext uri="{9D8B030D-6E8A-4147-A177-3AD203B41FA5}">
                      <a16:colId xmlns:a16="http://schemas.microsoft.com/office/drawing/2014/main" val="20000"/>
                    </a:ext>
                  </a:extLst>
                </a:gridCol>
              </a:tblGrid>
              <a:tr h="334962">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jcwpd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region wodny Górnej-Wschodniej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08" marR="91408" marT="45677" marB="45677"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9" name="Obraz 8" descr="Obraz zawierający mapa&#10;&#10;Opis wygenerowany automatycznie">
            <a:extLst>
              <a:ext uri="{FF2B5EF4-FFF2-40B4-BE49-F238E27FC236}">
                <a16:creationId xmlns:a16="http://schemas.microsoft.com/office/drawing/2014/main" id="{F4482674-DFF7-4468-9C5B-2E37C0F898C6}"/>
              </a:ext>
            </a:extLst>
          </p:cNvPr>
          <p:cNvPicPr>
            <a:picLocks noChangeAspect="1"/>
          </p:cNvPicPr>
          <p:nvPr/>
        </p:nvPicPr>
        <p:blipFill>
          <a:blip r:embed="rId5"/>
          <a:stretch>
            <a:fillRect/>
          </a:stretch>
        </p:blipFill>
        <p:spPr>
          <a:xfrm>
            <a:off x="6532007" y="1393721"/>
            <a:ext cx="4956475" cy="4507969"/>
          </a:xfrm>
          <a:prstGeom prst="rect">
            <a:avLst/>
          </a:prstGeom>
        </p:spPr>
      </p:pic>
    </p:spTree>
    <p:extLst>
      <p:ext uri="{BB962C8B-B14F-4D97-AF65-F5344CB8AC3E}">
        <p14:creationId xmlns:p14="http://schemas.microsoft.com/office/powerpoint/2010/main" val="4030929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5520" y="6220586"/>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37011" y="791218"/>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6" name="Prostokąt 5"/>
          <p:cNvSpPr/>
          <p:nvPr/>
        </p:nvSpPr>
        <p:spPr>
          <a:xfrm>
            <a:off x="1353174" y="5475751"/>
            <a:ext cx="3676208" cy="400110"/>
          </a:xfrm>
          <a:prstGeom prst="rect">
            <a:avLst/>
          </a:prstGeom>
        </p:spPr>
        <p:txBody>
          <a:bodyPr wrap="square">
            <a:spAutoFit/>
          </a:bodyPr>
          <a:lstStyle/>
          <a:p>
            <a:pPr algn="ctr"/>
            <a:r>
              <a:rPr lang="pl-PL" sz="1000" dirty="0">
                <a:solidFill>
                  <a:schemeClr val="accent1">
                    <a:lumMod val="75000"/>
                  </a:schemeClr>
                </a:solidFill>
                <a:latin typeface="Roboto" panose="02000000000000000000" pitchFamily="2" charset="0"/>
                <a:ea typeface="Roboto" panose="02000000000000000000" pitchFamily="2" charset="0"/>
              </a:rPr>
              <a:t>Procent powierzchni regionu wodnego Górnej-Wschodniej Wisły z jcwpd o słabym stanie chemicznym </a:t>
            </a:r>
          </a:p>
        </p:txBody>
      </p:sp>
      <p:graphicFrame>
        <p:nvGraphicFramePr>
          <p:cNvPr id="13" name="Tabela 12"/>
          <p:cNvGraphicFramePr>
            <a:graphicFrameLocks noGrp="1"/>
          </p:cNvGraphicFramePr>
          <p:nvPr>
            <p:extLst>
              <p:ext uri="{D42A27DB-BD31-4B8C-83A1-F6EECF244321}">
                <p14:modId xmlns:p14="http://schemas.microsoft.com/office/powerpoint/2010/main" val="407782509"/>
              </p:ext>
            </p:extLst>
          </p:nvPr>
        </p:nvGraphicFramePr>
        <p:xfrm>
          <a:off x="320675" y="1318462"/>
          <a:ext cx="11550650" cy="1158240"/>
        </p:xfrm>
        <a:graphic>
          <a:graphicData uri="http://schemas.openxmlformats.org/drawingml/2006/table">
            <a:tbl>
              <a:tblPr firstRow="1" bandRow="1">
                <a:tableStyleId>{5C22544A-7EE6-4342-B048-85BDC9FD1C3A}</a:tableStyleId>
              </a:tblPr>
              <a:tblGrid>
                <a:gridCol w="1585728">
                  <a:extLst>
                    <a:ext uri="{9D8B030D-6E8A-4147-A177-3AD203B41FA5}">
                      <a16:colId xmlns:a16="http://schemas.microsoft.com/office/drawing/2014/main" val="20000"/>
                    </a:ext>
                  </a:extLst>
                </a:gridCol>
                <a:gridCol w="1456660">
                  <a:extLst>
                    <a:ext uri="{9D8B030D-6E8A-4147-A177-3AD203B41FA5}">
                      <a16:colId xmlns:a16="http://schemas.microsoft.com/office/drawing/2014/main" val="20001"/>
                    </a:ext>
                  </a:extLst>
                </a:gridCol>
                <a:gridCol w="1490291">
                  <a:extLst>
                    <a:ext uri="{9D8B030D-6E8A-4147-A177-3AD203B41FA5}">
                      <a16:colId xmlns:a16="http://schemas.microsoft.com/office/drawing/2014/main" val="20002"/>
                    </a:ext>
                  </a:extLst>
                </a:gridCol>
                <a:gridCol w="2986016">
                  <a:extLst>
                    <a:ext uri="{9D8B030D-6E8A-4147-A177-3AD203B41FA5}">
                      <a16:colId xmlns:a16="http://schemas.microsoft.com/office/drawing/2014/main" val="20003"/>
                    </a:ext>
                  </a:extLst>
                </a:gridCol>
                <a:gridCol w="1268048">
                  <a:extLst>
                    <a:ext uri="{9D8B030D-6E8A-4147-A177-3AD203B41FA5}">
                      <a16:colId xmlns:a16="http://schemas.microsoft.com/office/drawing/2014/main" val="20004"/>
                    </a:ext>
                  </a:extLst>
                </a:gridCol>
                <a:gridCol w="2763907">
                  <a:extLst>
                    <a:ext uri="{9D8B030D-6E8A-4147-A177-3AD203B41FA5}">
                      <a16:colId xmlns:a16="http://schemas.microsoft.com/office/drawing/2014/main" val="20005"/>
                    </a:ext>
                  </a:extLst>
                </a:gridCol>
              </a:tblGrid>
              <a:tr h="356209">
                <a:tc>
                  <a:txBody>
                    <a:bodyPr/>
                    <a:lstStyle/>
                    <a:p>
                      <a:pPr marL="0" algn="ctr" defTabSz="914400" rtl="0" eaLnBrk="1" latinLnBrk="0" hangingPunct="1"/>
                      <a:r>
                        <a:rPr lang="pl-PL" sz="1200" b="1" kern="1200" dirty="0">
                          <a:solidFill>
                            <a:schemeClr val="lt1"/>
                          </a:solidFill>
                          <a:latin typeface="Roboto" panose="02000000000000000000" pitchFamily="2" charset="0"/>
                          <a:ea typeface="Roboto" panose="02000000000000000000" pitchFamily="2" charset="0"/>
                        </a:rPr>
                        <a:t>Numer jcwpd (kod UE)</a:t>
                      </a:r>
                      <a:endParaRPr lang="pl-PL" sz="1200" b="1" kern="1200" dirty="0">
                        <a:solidFill>
                          <a:schemeClr val="lt1"/>
                        </a:solidFill>
                        <a:latin typeface="Roboto" panose="02000000000000000000" pitchFamily="2" charset="0"/>
                        <a:ea typeface="Roboto" panose="02000000000000000000" pitchFamily="2" charset="0"/>
                        <a:cs typeface="+mn-cs"/>
                      </a:endParaRPr>
                    </a:p>
                  </a:txBody>
                  <a:tcPr anchor="ctr">
                    <a:solidFill>
                      <a:schemeClr val="accent1">
                        <a:lumMod val="75000"/>
                      </a:schemeClr>
                    </a:solidFill>
                  </a:tcPr>
                </a:tc>
                <a:tc>
                  <a:txBody>
                    <a:bodyPr/>
                    <a:lstStyle/>
                    <a:p>
                      <a:pPr marL="0" algn="ctr" defTabSz="914400" rtl="0" eaLnBrk="1" latinLnBrk="0" hangingPunct="1"/>
                      <a:r>
                        <a:rPr lang="pl-PL" sz="1200" b="1" kern="1200" dirty="0">
                          <a:solidFill>
                            <a:schemeClr val="lt1"/>
                          </a:solidFill>
                          <a:latin typeface="Roboto" panose="02000000000000000000" pitchFamily="2" charset="0"/>
                          <a:ea typeface="Roboto" panose="02000000000000000000" pitchFamily="2" charset="0"/>
                        </a:rPr>
                        <a:t>Powierzchnia jcwpd</a:t>
                      </a:r>
                      <a:endParaRPr lang="pl-PL" sz="1200" b="1" kern="1200" dirty="0">
                        <a:solidFill>
                          <a:schemeClr val="lt1"/>
                        </a:solidFill>
                        <a:latin typeface="Roboto" panose="02000000000000000000" pitchFamily="2" charset="0"/>
                        <a:ea typeface="Roboto" panose="02000000000000000000" pitchFamily="2" charset="0"/>
                        <a:cs typeface="+mn-cs"/>
                      </a:endParaRPr>
                    </a:p>
                  </a:txBody>
                  <a:tcPr anchor="ctr">
                    <a:solidFill>
                      <a:schemeClr val="accent1">
                        <a:lumMod val="75000"/>
                      </a:schemeClr>
                    </a:solidFill>
                  </a:tcPr>
                </a:tc>
                <a:tc>
                  <a:txBody>
                    <a:bodyPr/>
                    <a:lstStyle/>
                    <a:p>
                      <a:pPr marL="0" algn="ctr" defTabSz="914400" rtl="0" eaLnBrk="1" latinLnBrk="0" hangingPunct="1"/>
                      <a:r>
                        <a:rPr lang="pl-PL" sz="1200" b="1" kern="1200" dirty="0">
                          <a:solidFill>
                            <a:schemeClr val="lt1"/>
                          </a:solidFill>
                          <a:latin typeface="Roboto" panose="02000000000000000000" pitchFamily="2" charset="0"/>
                          <a:ea typeface="Roboto" panose="02000000000000000000" pitchFamily="2" charset="0"/>
                        </a:rPr>
                        <a:t>Ocena stanu</a:t>
                      </a:r>
                      <a:endParaRPr lang="pl-PL" sz="1200" b="1" kern="1200" dirty="0">
                        <a:solidFill>
                          <a:schemeClr val="lt1"/>
                        </a:solidFill>
                        <a:latin typeface="Roboto" panose="02000000000000000000" pitchFamily="2" charset="0"/>
                        <a:ea typeface="Roboto" panose="02000000000000000000" pitchFamily="2" charset="0"/>
                        <a:cs typeface="+mn-cs"/>
                      </a:endParaRPr>
                    </a:p>
                  </a:txBody>
                  <a:tcPr anchor="ctr">
                    <a:solidFill>
                      <a:schemeClr val="accent1">
                        <a:lumMod val="75000"/>
                      </a:schemeClr>
                    </a:solidFill>
                  </a:tcPr>
                </a:tc>
                <a:tc>
                  <a:txBody>
                    <a:bodyPr/>
                    <a:lstStyle/>
                    <a:p>
                      <a:pPr marL="0" algn="ctr" defTabSz="914400" rtl="0" eaLnBrk="1" latinLnBrk="0" hangingPunct="1"/>
                      <a:r>
                        <a:rPr lang="pl-PL" sz="1200" b="1" kern="1200" dirty="0">
                          <a:solidFill>
                            <a:schemeClr val="lt1"/>
                          </a:solidFill>
                          <a:latin typeface="Roboto" panose="02000000000000000000" pitchFamily="2" charset="0"/>
                          <a:ea typeface="Roboto" panose="02000000000000000000" pitchFamily="2" charset="0"/>
                        </a:rPr>
                        <a:t>Przyczyna stanu słabego </a:t>
                      </a:r>
                      <a:br>
                        <a:rPr lang="pl-PL" sz="1200" b="1" kern="1200" dirty="0">
                          <a:solidFill>
                            <a:schemeClr val="lt1"/>
                          </a:solidFill>
                          <a:latin typeface="Roboto" panose="02000000000000000000" pitchFamily="2" charset="0"/>
                          <a:ea typeface="Roboto" panose="02000000000000000000" pitchFamily="2" charset="0"/>
                        </a:rPr>
                      </a:br>
                      <a:r>
                        <a:rPr lang="pl-PL" sz="1200" b="1" kern="1200" dirty="0">
                          <a:solidFill>
                            <a:schemeClr val="lt1"/>
                          </a:solidFill>
                          <a:latin typeface="Roboto" panose="02000000000000000000" pitchFamily="2" charset="0"/>
                          <a:ea typeface="Roboto" panose="02000000000000000000" pitchFamily="2" charset="0"/>
                        </a:rPr>
                        <a:t>(test klasyfikacyjny)</a:t>
                      </a:r>
                      <a:endParaRPr lang="pl-PL" sz="1200" b="1" kern="1200" dirty="0">
                        <a:solidFill>
                          <a:schemeClr val="lt1"/>
                        </a:solidFill>
                        <a:latin typeface="Roboto" panose="02000000000000000000" pitchFamily="2" charset="0"/>
                        <a:ea typeface="Roboto" panose="02000000000000000000" pitchFamily="2" charset="0"/>
                        <a:cs typeface="+mn-cs"/>
                      </a:endParaRPr>
                    </a:p>
                  </a:txBody>
                  <a:tcPr anchor="ctr">
                    <a:solidFill>
                      <a:schemeClr val="accent1">
                        <a:lumMod val="75000"/>
                      </a:schemeClr>
                    </a:solidFill>
                  </a:tcPr>
                </a:tc>
                <a:tc>
                  <a:txBody>
                    <a:bodyPr/>
                    <a:lstStyle/>
                    <a:p>
                      <a:pPr marL="0" algn="ctr" defTabSz="914400" rtl="0" eaLnBrk="1" latinLnBrk="0" hangingPunct="1"/>
                      <a:r>
                        <a:rPr lang="pl-PL" sz="1200" b="1" kern="1200" dirty="0">
                          <a:solidFill>
                            <a:schemeClr val="lt1"/>
                          </a:solidFill>
                          <a:latin typeface="Roboto" panose="02000000000000000000" pitchFamily="2" charset="0"/>
                          <a:ea typeface="Roboto" panose="02000000000000000000" pitchFamily="2" charset="0"/>
                        </a:rPr>
                        <a:t>Ocena ryzyka</a:t>
                      </a:r>
                      <a:endParaRPr lang="pl-PL" sz="1200" b="1" kern="1200" dirty="0">
                        <a:solidFill>
                          <a:schemeClr val="lt1"/>
                        </a:solidFill>
                        <a:latin typeface="Roboto" panose="02000000000000000000" pitchFamily="2" charset="0"/>
                        <a:ea typeface="Roboto" panose="02000000000000000000" pitchFamily="2" charset="0"/>
                        <a:cs typeface="+mn-cs"/>
                      </a:endParaRPr>
                    </a:p>
                  </a:txBody>
                  <a:tcPr anchor="ctr">
                    <a:solidFill>
                      <a:schemeClr val="accent1">
                        <a:lumMod val="75000"/>
                      </a:schemeClr>
                    </a:solidFill>
                  </a:tcPr>
                </a:tc>
                <a:tc>
                  <a:txBody>
                    <a:bodyPr/>
                    <a:lstStyle/>
                    <a:p>
                      <a:pPr marL="0" algn="ctr" defTabSz="914400" rtl="0" eaLnBrk="1" latinLnBrk="0" hangingPunct="1"/>
                      <a:r>
                        <a:rPr lang="pl-PL" sz="1200" b="1" kern="1200" dirty="0">
                          <a:solidFill>
                            <a:schemeClr val="lt1"/>
                          </a:solidFill>
                          <a:latin typeface="Roboto" panose="02000000000000000000" pitchFamily="2" charset="0"/>
                          <a:ea typeface="Roboto" panose="02000000000000000000" pitchFamily="2" charset="0"/>
                        </a:rPr>
                        <a:t>Cel środowiskowy</a:t>
                      </a:r>
                      <a:endParaRPr lang="pl-PL" sz="1200" b="1" kern="1200" dirty="0">
                        <a:solidFill>
                          <a:schemeClr val="lt1"/>
                        </a:solidFill>
                        <a:latin typeface="Roboto" panose="02000000000000000000" pitchFamily="2" charset="0"/>
                        <a:ea typeface="Roboto" panose="02000000000000000000" pitchFamily="2" charset="0"/>
                        <a:cs typeface="+mn-cs"/>
                      </a:endParaRPr>
                    </a:p>
                  </a:txBody>
                  <a:tcPr anchor="ctr">
                    <a:solidFill>
                      <a:schemeClr val="accent1">
                        <a:lumMod val="75000"/>
                      </a:schemeClr>
                    </a:solidFill>
                  </a:tcPr>
                </a:tc>
                <a:extLst>
                  <a:ext uri="{0D108BD9-81ED-4DB2-BD59-A6C34878D82A}">
                    <a16:rowId xmlns:a16="http://schemas.microsoft.com/office/drawing/2014/main" val="10000"/>
                  </a:ext>
                </a:extLst>
              </a:tr>
              <a:tr h="546187">
                <a:tc>
                  <a:txBody>
                    <a:bodyPr/>
                    <a:lstStyle/>
                    <a:p>
                      <a:pPr algn="l"/>
                      <a:r>
                        <a:rPr lang="pl-PL" sz="1000" dirty="0">
                          <a:solidFill>
                            <a:schemeClr val="accent1">
                              <a:lumMod val="75000"/>
                            </a:schemeClr>
                          </a:solidFill>
                          <a:latin typeface="Roboto" panose="02000000000000000000" pitchFamily="2" charset="0"/>
                          <a:ea typeface="Roboto" panose="02000000000000000000" pitchFamily="2" charset="0"/>
                        </a:rPr>
                        <a:t>jcwpd nr 135</a:t>
                      </a:r>
                      <a:r>
                        <a:rPr lang="pl-PL" sz="1000" baseline="0" dirty="0">
                          <a:solidFill>
                            <a:schemeClr val="accent1">
                              <a:lumMod val="75000"/>
                            </a:schemeClr>
                          </a:solidFill>
                          <a:latin typeface="Roboto" panose="02000000000000000000" pitchFamily="2" charset="0"/>
                          <a:ea typeface="Roboto" panose="02000000000000000000" pitchFamily="2" charset="0"/>
                        </a:rPr>
                        <a:t> </a:t>
                      </a:r>
                      <a:r>
                        <a:rPr lang="pl-PL" sz="1000" dirty="0">
                          <a:solidFill>
                            <a:schemeClr val="accent1">
                              <a:lumMod val="75000"/>
                            </a:schemeClr>
                          </a:solidFill>
                          <a:latin typeface="Roboto" panose="02000000000000000000" pitchFamily="2" charset="0"/>
                          <a:ea typeface="Roboto" panose="02000000000000000000" pitchFamily="2" charset="0"/>
                        </a:rPr>
                        <a:t>(PLGW2000135</a:t>
                      </a:r>
                      <a:r>
                        <a:rPr lang="pl-PL" sz="1000" baseline="0" dirty="0">
                          <a:solidFill>
                            <a:schemeClr val="accent1">
                              <a:lumMod val="75000"/>
                            </a:schemeClr>
                          </a:solidFill>
                          <a:latin typeface="Roboto" panose="02000000000000000000" pitchFamily="2" charset="0"/>
                          <a:ea typeface="Roboto" panose="02000000000000000000" pitchFamily="2" charset="0"/>
                        </a:rPr>
                        <a:t>)</a:t>
                      </a:r>
                      <a:endParaRPr lang="pl-PL" sz="1000" dirty="0">
                        <a:solidFill>
                          <a:schemeClr val="accent1">
                            <a:lumMod val="75000"/>
                          </a:schemeClr>
                        </a:solidFill>
                        <a:latin typeface="Roboto" panose="02000000000000000000" pitchFamily="2" charset="0"/>
                        <a:ea typeface="Roboto" panose="02000000000000000000" pitchFamily="2" charset="0"/>
                      </a:endParaRPr>
                    </a:p>
                  </a:txBody>
                  <a:tcPr anchor="ctr"/>
                </a:tc>
                <a:tc>
                  <a:txBody>
                    <a:bodyPr/>
                    <a:lstStyle/>
                    <a:p>
                      <a:pPr algn="l"/>
                      <a:r>
                        <a:rPr lang="pl-PL" sz="1000" baseline="0" dirty="0">
                          <a:solidFill>
                            <a:schemeClr val="accent1">
                              <a:lumMod val="75000"/>
                            </a:schemeClr>
                          </a:solidFill>
                          <a:latin typeface="Roboto" panose="02000000000000000000" pitchFamily="2" charset="0"/>
                          <a:ea typeface="Roboto" panose="02000000000000000000" pitchFamily="2" charset="0"/>
                        </a:rPr>
                        <a:t>1 604,04 km</a:t>
                      </a:r>
                      <a:r>
                        <a:rPr lang="pl-PL" sz="1000" baseline="30000" dirty="0">
                          <a:solidFill>
                            <a:schemeClr val="accent1">
                              <a:lumMod val="75000"/>
                            </a:schemeClr>
                          </a:solidFill>
                          <a:latin typeface="Roboto" panose="02000000000000000000" pitchFamily="2" charset="0"/>
                          <a:ea typeface="Roboto" panose="02000000000000000000" pitchFamily="2" charset="0"/>
                        </a:rPr>
                        <a:t>2</a:t>
                      </a:r>
                    </a:p>
                  </a:txBody>
                  <a:tcPr anchor="ctr"/>
                </a:tc>
                <a:tc>
                  <a:txBody>
                    <a:bodyPr/>
                    <a:lstStyle/>
                    <a:p>
                      <a:pPr algn="l"/>
                      <a:r>
                        <a:rPr lang="pl-PL" sz="1000" dirty="0">
                          <a:solidFill>
                            <a:schemeClr val="accent1">
                              <a:lumMod val="75000"/>
                            </a:schemeClr>
                          </a:solidFill>
                          <a:latin typeface="Roboto" panose="02000000000000000000" pitchFamily="2" charset="0"/>
                          <a:ea typeface="Roboto" panose="02000000000000000000" pitchFamily="2" charset="0"/>
                        </a:rPr>
                        <a:t>słaby stan chemiczny</a:t>
                      </a:r>
                    </a:p>
                  </a:txBody>
                  <a:tcPr anchor="ctr"/>
                </a:tc>
                <a:tc>
                  <a:txBody>
                    <a:bodyPr/>
                    <a:lstStyle/>
                    <a:p>
                      <a:pPr algn="l"/>
                      <a:r>
                        <a:rPr lang="pl-PL" sz="1000" kern="1200" dirty="0">
                          <a:solidFill>
                            <a:schemeClr val="accent1">
                              <a:lumMod val="75000"/>
                            </a:schemeClr>
                          </a:solidFill>
                          <a:latin typeface="Roboto" panose="02000000000000000000" pitchFamily="2" charset="0"/>
                          <a:ea typeface="Roboto" panose="02000000000000000000" pitchFamily="2" charset="0"/>
                          <a:cs typeface="+mn-cs"/>
                        </a:rPr>
                        <a:t>C.1. – ogólna ocena stanu chemicznego (przekroczenie wartości progowej dobrego stanu chemicznego wód poziemnych następujących wskaźników: K, Fe, As, </a:t>
                      </a:r>
                      <a:r>
                        <a:rPr lang="pl-PL" sz="1000" kern="1200" dirty="0" err="1">
                          <a:solidFill>
                            <a:schemeClr val="accent1">
                              <a:lumMod val="75000"/>
                            </a:schemeClr>
                          </a:solidFill>
                          <a:latin typeface="Roboto" panose="02000000000000000000" pitchFamily="2" charset="0"/>
                          <a:ea typeface="Roboto" panose="02000000000000000000" pitchFamily="2" charset="0"/>
                          <a:cs typeface="+mn-cs"/>
                        </a:rPr>
                        <a:t>pH</a:t>
                      </a:r>
                      <a:r>
                        <a:rPr lang="pl-PL" sz="1000" kern="1200" dirty="0">
                          <a:solidFill>
                            <a:schemeClr val="accent1">
                              <a:lumMod val="75000"/>
                            </a:schemeClr>
                          </a:solidFill>
                          <a:latin typeface="Roboto" panose="02000000000000000000" pitchFamily="2" charset="0"/>
                          <a:ea typeface="Roboto" panose="02000000000000000000" pitchFamily="2" charset="0"/>
                          <a:cs typeface="+mn-cs"/>
                        </a:rPr>
                        <a:t>, Al, SO4, TOC)</a:t>
                      </a:r>
                    </a:p>
                  </a:txBody>
                  <a:tcPr anchor="ctr"/>
                </a:tc>
                <a:tc>
                  <a:txBody>
                    <a:bodyPr/>
                    <a:lstStyle/>
                    <a:p>
                      <a:pPr algn="l"/>
                      <a:r>
                        <a:rPr lang="pl-PL" sz="1000" dirty="0">
                          <a:solidFill>
                            <a:schemeClr val="accent1">
                              <a:lumMod val="75000"/>
                            </a:schemeClr>
                          </a:solidFill>
                          <a:latin typeface="Roboto" panose="02000000000000000000" pitchFamily="2" charset="0"/>
                          <a:ea typeface="Roboto" panose="02000000000000000000" pitchFamily="2" charset="0"/>
                        </a:rPr>
                        <a:t>zagrożona chemicznie</a:t>
                      </a:r>
                    </a:p>
                  </a:txBody>
                  <a:tcPr anchor="ctr"/>
                </a:tc>
                <a:tc>
                  <a:txBody>
                    <a:bodyPr/>
                    <a:lstStyle/>
                    <a:p>
                      <a:pPr algn="l"/>
                      <a:r>
                        <a:rPr lang="pl-PL" sz="1000" dirty="0">
                          <a:solidFill>
                            <a:schemeClr val="accent1">
                              <a:lumMod val="75000"/>
                            </a:schemeClr>
                          </a:solidFill>
                          <a:latin typeface="Roboto" panose="02000000000000000000" pitchFamily="2" charset="0"/>
                          <a:ea typeface="Roboto" panose="02000000000000000000" pitchFamily="2" charset="0"/>
                        </a:rPr>
                        <a:t>dobry stan chemiczny z wyłączeniem przekroczeń wartości progowej dobrego stanu  w przypadku wskaźników: K, Fe, Mn, As, </a:t>
                      </a:r>
                      <a:r>
                        <a:rPr lang="pl-PL" sz="1000" dirty="0" err="1">
                          <a:solidFill>
                            <a:schemeClr val="accent1">
                              <a:lumMod val="75000"/>
                            </a:schemeClr>
                          </a:solidFill>
                          <a:latin typeface="Roboto" panose="02000000000000000000" pitchFamily="2" charset="0"/>
                          <a:ea typeface="Roboto" panose="02000000000000000000" pitchFamily="2" charset="0"/>
                        </a:rPr>
                        <a:t>pH</a:t>
                      </a:r>
                      <a:r>
                        <a:rPr lang="pl-PL" sz="1000" dirty="0">
                          <a:solidFill>
                            <a:schemeClr val="accent1">
                              <a:lumMod val="75000"/>
                            </a:schemeClr>
                          </a:solidFill>
                          <a:latin typeface="Roboto" panose="02000000000000000000" pitchFamily="2" charset="0"/>
                          <a:ea typeface="Roboto" panose="02000000000000000000" pitchFamily="2" charset="0"/>
                        </a:rPr>
                        <a:t>, Al, SO4, TOC i dobry stan ilościowy</a:t>
                      </a:r>
                    </a:p>
                  </a:txBody>
                  <a:tcPr anchor="ctr"/>
                </a:tc>
                <a:extLst>
                  <a:ext uri="{0D108BD9-81ED-4DB2-BD59-A6C34878D82A}">
                    <a16:rowId xmlns:a16="http://schemas.microsoft.com/office/drawing/2014/main" val="10001"/>
                  </a:ext>
                </a:extLst>
              </a:tr>
            </a:tbl>
          </a:graphicData>
        </a:graphic>
      </p:graphicFrame>
      <p:pic>
        <p:nvPicPr>
          <p:cNvPr id="11" name="Obraz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750" y="2602523"/>
            <a:ext cx="5000521" cy="3538380"/>
          </a:xfrm>
          <a:prstGeom prst="rect">
            <a:avLst/>
          </a:prstGeom>
        </p:spPr>
      </p:pic>
      <p:graphicFrame>
        <p:nvGraphicFramePr>
          <p:cNvPr id="9" name="Wykres 8"/>
          <p:cNvGraphicFramePr>
            <a:graphicFrameLocks/>
          </p:cNvGraphicFramePr>
          <p:nvPr/>
        </p:nvGraphicFramePr>
        <p:xfrm>
          <a:off x="1432216" y="2661938"/>
          <a:ext cx="4572000" cy="29337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1610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44933"/>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3" name="Diagram 2"/>
          <p:cNvGraphicFramePr/>
          <p:nvPr/>
        </p:nvGraphicFramePr>
        <p:xfrm>
          <a:off x="2933700" y="1762125"/>
          <a:ext cx="7117611" cy="36866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Prostokąt zaokrąglony 3"/>
          <p:cNvSpPr/>
          <p:nvPr/>
        </p:nvSpPr>
        <p:spPr>
          <a:xfrm>
            <a:off x="10051311" y="1971674"/>
            <a:ext cx="1912089" cy="3105151"/>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pl-PL" sz="1600" dirty="0">
                <a:solidFill>
                  <a:srgbClr val="2F558D"/>
                </a:solidFill>
              </a:rPr>
              <a:t>Utrzymanie/</a:t>
            </a:r>
          </a:p>
          <a:p>
            <a:pPr algn="ctr"/>
            <a:r>
              <a:rPr lang="pl-PL" sz="1600" dirty="0">
                <a:solidFill>
                  <a:srgbClr val="2F558D"/>
                </a:solidFill>
              </a:rPr>
              <a:t>Osiągnięcie celów środowiskowych</a:t>
            </a:r>
          </a:p>
        </p:txBody>
      </p:sp>
      <p:sp>
        <p:nvSpPr>
          <p:cNvPr id="5" name="Strzałka w prawo 4"/>
          <p:cNvSpPr/>
          <p:nvPr/>
        </p:nvSpPr>
        <p:spPr>
          <a:xfrm>
            <a:off x="257331" y="1808138"/>
            <a:ext cx="2762095" cy="3714750"/>
          </a:xfrm>
          <a:prstGeom prst="rightArrow">
            <a:avLst>
              <a:gd name="adj1" fmla="val 67436"/>
              <a:gd name="adj2" fmla="val 42069"/>
            </a:avLst>
          </a:prstGeom>
        </p:spPr>
        <p:style>
          <a:lnRef idx="1">
            <a:schemeClr val="accent3"/>
          </a:lnRef>
          <a:fillRef idx="2">
            <a:schemeClr val="accent3"/>
          </a:fillRef>
          <a:effectRef idx="1">
            <a:schemeClr val="accent3"/>
          </a:effectRef>
          <a:fontRef idx="minor">
            <a:schemeClr val="dk1"/>
          </a:fontRef>
        </p:style>
        <p:txBody>
          <a:bodyPr rtlCol="0" anchor="ctr"/>
          <a:lstStyle/>
          <a:p>
            <a:pPr marL="285750" indent="-285750">
              <a:buFont typeface="Arial" panose="020B0604020202020204" pitchFamily="34" charset="0"/>
              <a:buChar char="•"/>
            </a:pPr>
            <a:r>
              <a:rPr lang="pl-PL" sz="1600" dirty="0">
                <a:solidFill>
                  <a:srgbClr val="2F558D"/>
                </a:solidFill>
              </a:rPr>
              <a:t>Charakterystyki</a:t>
            </a:r>
          </a:p>
          <a:p>
            <a:pPr marL="285750" indent="-285750">
              <a:buFont typeface="Arial" panose="020B0604020202020204" pitchFamily="34" charset="0"/>
              <a:buChar char="•"/>
            </a:pPr>
            <a:r>
              <a:rPr lang="pl-PL" sz="1600" dirty="0">
                <a:solidFill>
                  <a:srgbClr val="2F558D"/>
                </a:solidFill>
              </a:rPr>
              <a:t>Analiza presji </a:t>
            </a:r>
            <a:br>
              <a:rPr lang="pl-PL" sz="1600" dirty="0">
                <a:solidFill>
                  <a:srgbClr val="2F558D"/>
                </a:solidFill>
              </a:rPr>
            </a:br>
            <a:r>
              <a:rPr lang="pl-PL" sz="1600" dirty="0">
                <a:solidFill>
                  <a:srgbClr val="2F558D"/>
                </a:solidFill>
              </a:rPr>
              <a:t>i oddziaływań</a:t>
            </a:r>
          </a:p>
          <a:p>
            <a:pPr marL="285750" indent="-285750">
              <a:buFont typeface="Arial" panose="020B0604020202020204" pitchFamily="34" charset="0"/>
              <a:buChar char="•"/>
            </a:pPr>
            <a:r>
              <a:rPr lang="pl-PL" sz="1600" dirty="0">
                <a:solidFill>
                  <a:srgbClr val="2F558D"/>
                </a:solidFill>
              </a:rPr>
              <a:t>Ocena stanu</a:t>
            </a:r>
          </a:p>
          <a:p>
            <a:pPr marL="285750" indent="-285750">
              <a:buFont typeface="Arial" panose="020B0604020202020204" pitchFamily="34" charset="0"/>
              <a:buChar char="•"/>
            </a:pPr>
            <a:r>
              <a:rPr lang="pl-PL" sz="1600" dirty="0">
                <a:solidFill>
                  <a:srgbClr val="2F558D"/>
                </a:solidFill>
              </a:rPr>
              <a:t>Ocena ryzyka</a:t>
            </a:r>
          </a:p>
        </p:txBody>
      </p:sp>
      <p:pic>
        <p:nvPicPr>
          <p:cNvPr id="9" name="Obraz 8">
            <a:extLst>
              <a:ext uri="{FF2B5EF4-FFF2-40B4-BE49-F238E27FC236}">
                <a16:creationId xmlns:a16="http://schemas.microsoft.com/office/drawing/2014/main" id="{C2D01BAB-9239-4B83-882C-8AC29D397B3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36025" y="753722"/>
            <a:ext cx="3355975"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599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6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4" name="Tabela 3"/>
          <p:cNvGraphicFramePr>
            <a:graphicFrameLocks noGrp="1"/>
          </p:cNvGraphicFramePr>
          <p:nvPr>
            <p:extLst>
              <p:ext uri="{D42A27DB-BD31-4B8C-83A1-F6EECF244321}">
                <p14:modId xmlns:p14="http://schemas.microsoft.com/office/powerpoint/2010/main" val="2645542857"/>
              </p:ext>
            </p:extLst>
          </p:nvPr>
        </p:nvGraphicFramePr>
        <p:xfrm>
          <a:off x="1828474" y="1381221"/>
          <a:ext cx="8128000" cy="163046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478465">
                <a:tc>
                  <a:txBody>
                    <a:bodyPr/>
                    <a:lstStyle/>
                    <a:p>
                      <a:pPr algn="ctr"/>
                      <a:r>
                        <a:rPr lang="pl-PL" sz="1100" dirty="0">
                          <a:latin typeface="Roboto" panose="02000000000000000000" pitchFamily="2" charset="0"/>
                          <a:ea typeface="Roboto" panose="02000000000000000000" pitchFamily="2" charset="0"/>
                        </a:rPr>
                        <a:t>Liczba działań ogółem</a:t>
                      </a:r>
                    </a:p>
                  </a:txBody>
                  <a:tcPr anchor="ctr">
                    <a:solidFill>
                      <a:schemeClr val="accent1">
                        <a:lumMod val="75000"/>
                      </a:schemeClr>
                    </a:solidFill>
                  </a:tcPr>
                </a:tc>
                <a:tc>
                  <a:txBody>
                    <a:bodyPr/>
                    <a:lstStyle/>
                    <a:p>
                      <a:pPr algn="ctr"/>
                      <a:r>
                        <a:rPr lang="pl-PL" sz="1100" dirty="0">
                          <a:latin typeface="Roboto" panose="02000000000000000000" pitchFamily="2" charset="0"/>
                          <a:ea typeface="Roboto" panose="02000000000000000000" pitchFamily="2" charset="0"/>
                        </a:rPr>
                        <a:t>43</a:t>
                      </a:r>
                    </a:p>
                  </a:txBody>
                  <a:tcPr anchor="ctr">
                    <a:solidFill>
                      <a:schemeClr val="accent1">
                        <a:lumMod val="75000"/>
                      </a:schemeClr>
                    </a:solidFill>
                  </a:tcPr>
                </a:tc>
                <a:extLst>
                  <a:ext uri="{0D108BD9-81ED-4DB2-BD59-A6C34878D82A}">
                    <a16:rowId xmlns:a16="http://schemas.microsoft.com/office/drawing/2014/main" val="10000"/>
                  </a:ext>
                </a:extLst>
              </a:tr>
              <a:tr h="288000">
                <a:tc>
                  <a:txBody>
                    <a:bodyPr/>
                    <a:lstStyle/>
                    <a:p>
                      <a:pPr algn="ctr"/>
                      <a:r>
                        <a:rPr lang="pl-PL" sz="1100" dirty="0">
                          <a:solidFill>
                            <a:schemeClr val="accent1">
                              <a:lumMod val="75000"/>
                            </a:schemeClr>
                          </a:solidFill>
                          <a:latin typeface="Roboto" panose="02000000000000000000" pitchFamily="2" charset="0"/>
                          <a:ea typeface="Roboto" panose="02000000000000000000" pitchFamily="2" charset="0"/>
                        </a:rPr>
                        <a:t>Działania</a:t>
                      </a:r>
                      <a:r>
                        <a:rPr lang="pl-PL" sz="1100" baseline="0" dirty="0">
                          <a:solidFill>
                            <a:schemeClr val="accent1">
                              <a:lumMod val="75000"/>
                            </a:schemeClr>
                          </a:solidFill>
                          <a:latin typeface="Roboto" panose="02000000000000000000" pitchFamily="2" charset="0"/>
                          <a:ea typeface="Roboto" panose="02000000000000000000" pitchFamily="2" charset="0"/>
                        </a:rPr>
                        <a:t> techniczne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l-PL" sz="1100" dirty="0">
                          <a:solidFill>
                            <a:schemeClr val="accent1">
                              <a:lumMod val="75000"/>
                            </a:schemeClr>
                          </a:solidFill>
                          <a:latin typeface="Roboto" panose="02000000000000000000" pitchFamily="2" charset="0"/>
                          <a:ea typeface="Roboto" panose="02000000000000000000" pitchFamily="2" charset="0"/>
                        </a:rPr>
                        <a:t>Działania nietechniczne</a:t>
                      </a:r>
                    </a:p>
                  </a:txBody>
                  <a:tcPr anchor="ctr"/>
                </a:tc>
                <a:extLst>
                  <a:ext uri="{0D108BD9-81ED-4DB2-BD59-A6C34878D82A}">
                    <a16:rowId xmlns:a16="http://schemas.microsoft.com/office/drawing/2014/main" val="10001"/>
                  </a:ext>
                </a:extLst>
              </a:tr>
              <a:tr h="288000">
                <a:tc>
                  <a:txBody>
                    <a:bodyPr/>
                    <a:lstStyle/>
                    <a:p>
                      <a:pPr algn="ctr"/>
                      <a:r>
                        <a:rPr lang="pl-PL" sz="1100" dirty="0">
                          <a:solidFill>
                            <a:schemeClr val="accent1">
                              <a:lumMod val="75000"/>
                            </a:schemeClr>
                          </a:solidFill>
                          <a:latin typeface="Roboto" panose="02000000000000000000" pitchFamily="2" charset="0"/>
                          <a:ea typeface="Roboto" panose="02000000000000000000" pitchFamily="2" charset="0"/>
                        </a:rPr>
                        <a:t>1</a:t>
                      </a:r>
                    </a:p>
                  </a:txBody>
                  <a:tcPr anchor="ctr"/>
                </a:tc>
                <a:tc>
                  <a:txBody>
                    <a:bodyPr/>
                    <a:lstStyle/>
                    <a:p>
                      <a:pPr algn="ctr"/>
                      <a:r>
                        <a:rPr lang="pl-PL" sz="1100" dirty="0">
                          <a:solidFill>
                            <a:schemeClr val="accent1">
                              <a:lumMod val="75000"/>
                            </a:schemeClr>
                          </a:solidFill>
                          <a:latin typeface="Roboto" panose="02000000000000000000" pitchFamily="2" charset="0"/>
                          <a:ea typeface="Roboto" panose="02000000000000000000" pitchFamily="2" charset="0"/>
                        </a:rPr>
                        <a:t>42</a:t>
                      </a:r>
                    </a:p>
                  </a:txBody>
                  <a:tcPr anchor="ctr"/>
                </a:tc>
                <a:extLst>
                  <a:ext uri="{0D108BD9-81ED-4DB2-BD59-A6C34878D82A}">
                    <a16:rowId xmlns:a16="http://schemas.microsoft.com/office/drawing/2014/main" val="10002"/>
                  </a:ext>
                </a:extLst>
              </a:tr>
              <a:tr h="288000">
                <a:tc>
                  <a:txBody>
                    <a:bodyPr/>
                    <a:lstStyle/>
                    <a:p>
                      <a:pPr algn="ctr"/>
                      <a:r>
                        <a:rPr lang="pl-PL" sz="1100" dirty="0">
                          <a:solidFill>
                            <a:schemeClr val="accent1">
                              <a:lumMod val="75000"/>
                            </a:schemeClr>
                          </a:solidFill>
                          <a:latin typeface="Roboto" panose="02000000000000000000" pitchFamily="2" charset="0"/>
                          <a:ea typeface="Roboto" panose="02000000000000000000" pitchFamily="2" charset="0"/>
                        </a:rPr>
                        <a:t>Działania  nowe</a:t>
                      </a:r>
                    </a:p>
                  </a:txBody>
                  <a:tcPr anchor="ctr"/>
                </a:tc>
                <a:tc>
                  <a:txBody>
                    <a:bodyPr/>
                    <a:lstStyle/>
                    <a:p>
                      <a:pPr algn="ctr"/>
                      <a:r>
                        <a:rPr lang="pl-PL" sz="1100" dirty="0">
                          <a:solidFill>
                            <a:schemeClr val="accent1">
                              <a:lumMod val="75000"/>
                            </a:schemeClr>
                          </a:solidFill>
                          <a:latin typeface="Roboto" panose="02000000000000000000" pitchFamily="2" charset="0"/>
                          <a:ea typeface="Roboto" panose="02000000000000000000" pitchFamily="2" charset="0"/>
                        </a:rPr>
                        <a:t>Działania kontynuowane</a:t>
                      </a:r>
                    </a:p>
                  </a:txBody>
                  <a:tcPr anchor="ctr"/>
                </a:tc>
                <a:extLst>
                  <a:ext uri="{0D108BD9-81ED-4DB2-BD59-A6C34878D82A}">
                    <a16:rowId xmlns:a16="http://schemas.microsoft.com/office/drawing/2014/main" val="10003"/>
                  </a:ext>
                </a:extLst>
              </a:tr>
              <a:tr h="288000">
                <a:tc>
                  <a:txBody>
                    <a:bodyPr/>
                    <a:lstStyle/>
                    <a:p>
                      <a:pPr algn="ctr"/>
                      <a:r>
                        <a:rPr lang="pl-PL" sz="1100" dirty="0">
                          <a:solidFill>
                            <a:schemeClr val="accent1">
                              <a:lumMod val="75000"/>
                            </a:schemeClr>
                          </a:solidFill>
                          <a:latin typeface="Roboto" panose="02000000000000000000" pitchFamily="2" charset="0"/>
                          <a:ea typeface="Roboto" panose="02000000000000000000" pitchFamily="2" charset="0"/>
                        </a:rPr>
                        <a:t>25</a:t>
                      </a:r>
                    </a:p>
                  </a:txBody>
                  <a:tcPr anchor="ctr"/>
                </a:tc>
                <a:tc>
                  <a:txBody>
                    <a:bodyPr/>
                    <a:lstStyle/>
                    <a:p>
                      <a:pPr algn="ctr"/>
                      <a:r>
                        <a:rPr lang="pl-PL" sz="1100" dirty="0">
                          <a:solidFill>
                            <a:schemeClr val="accent1">
                              <a:lumMod val="75000"/>
                            </a:schemeClr>
                          </a:solidFill>
                          <a:latin typeface="Roboto" panose="02000000000000000000" pitchFamily="2" charset="0"/>
                          <a:ea typeface="Roboto" panose="02000000000000000000" pitchFamily="2" charset="0"/>
                        </a:rPr>
                        <a:t>18</a:t>
                      </a:r>
                    </a:p>
                  </a:txBody>
                  <a:tcPr anchor="ctr"/>
                </a:tc>
                <a:extLst>
                  <a:ext uri="{0D108BD9-81ED-4DB2-BD59-A6C34878D82A}">
                    <a16:rowId xmlns:a16="http://schemas.microsoft.com/office/drawing/2014/main" val="10004"/>
                  </a:ext>
                </a:extLst>
              </a:tr>
            </a:tbl>
          </a:graphicData>
        </a:graphic>
      </p:graphicFrame>
      <p:sp>
        <p:nvSpPr>
          <p:cNvPr id="17" name="pole tekstowe 16">
            <a:extLst>
              <a:ext uri="{FF2B5EF4-FFF2-40B4-BE49-F238E27FC236}">
                <a16:creationId xmlns:a16="http://schemas.microsoft.com/office/drawing/2014/main" id="{2E12AD7F-6C00-4DE3-B58D-BE0ECD4A226C}"/>
              </a:ext>
            </a:extLst>
          </p:cNvPr>
          <p:cNvSpPr txBox="1"/>
          <p:nvPr/>
        </p:nvSpPr>
        <p:spPr>
          <a:xfrm>
            <a:off x="656828" y="3416367"/>
            <a:ext cx="1388522"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Kategoria działań</a:t>
            </a:r>
          </a:p>
        </p:txBody>
      </p:sp>
      <p:sp>
        <p:nvSpPr>
          <p:cNvPr id="18" name="pole tekstowe 17">
            <a:extLst>
              <a:ext uri="{FF2B5EF4-FFF2-40B4-BE49-F238E27FC236}">
                <a16:creationId xmlns:a16="http://schemas.microsoft.com/office/drawing/2014/main" id="{75928E43-AB87-48BB-8158-28839FB234F5}"/>
              </a:ext>
            </a:extLst>
          </p:cNvPr>
          <p:cNvSpPr txBox="1"/>
          <p:nvPr/>
        </p:nvSpPr>
        <p:spPr>
          <a:xfrm>
            <a:off x="4517876" y="3416367"/>
            <a:ext cx="1148071"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Grupa działań</a:t>
            </a:r>
          </a:p>
        </p:txBody>
      </p:sp>
      <p:sp>
        <p:nvSpPr>
          <p:cNvPr id="19" name="pole tekstowe 18">
            <a:extLst>
              <a:ext uri="{FF2B5EF4-FFF2-40B4-BE49-F238E27FC236}">
                <a16:creationId xmlns:a16="http://schemas.microsoft.com/office/drawing/2014/main" id="{0B1CDAF1-E668-4B80-949D-A2971887E4A5}"/>
              </a:ext>
            </a:extLst>
          </p:cNvPr>
          <p:cNvSpPr txBox="1"/>
          <p:nvPr/>
        </p:nvSpPr>
        <p:spPr>
          <a:xfrm>
            <a:off x="8382892" y="3389788"/>
            <a:ext cx="1749197"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Wpływ na rodzaj presji</a:t>
            </a:r>
          </a:p>
        </p:txBody>
      </p:sp>
      <p:graphicFrame>
        <p:nvGraphicFramePr>
          <p:cNvPr id="12" name="Wykres 11"/>
          <p:cNvGraphicFramePr>
            <a:graphicFrameLocks/>
          </p:cNvGraphicFramePr>
          <p:nvPr/>
        </p:nvGraphicFramePr>
        <p:xfrm>
          <a:off x="129396" y="3795623"/>
          <a:ext cx="4156471" cy="23719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Wykres 12"/>
          <p:cNvGraphicFramePr>
            <a:graphicFrameLocks/>
          </p:cNvGraphicFramePr>
          <p:nvPr/>
        </p:nvGraphicFramePr>
        <p:xfrm>
          <a:off x="3805513" y="3743836"/>
          <a:ext cx="4173922" cy="242378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Wykres 14"/>
          <p:cNvGraphicFramePr>
            <a:graphicFrameLocks/>
          </p:cNvGraphicFramePr>
          <p:nvPr/>
        </p:nvGraphicFramePr>
        <p:xfrm>
          <a:off x="7646544" y="3786996"/>
          <a:ext cx="4232030" cy="238062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438360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3" name="Prostokąt zaokrąglony 2"/>
          <p:cNvSpPr/>
          <p:nvPr/>
        </p:nvSpPr>
        <p:spPr>
          <a:xfrm>
            <a:off x="333374" y="1374448"/>
            <a:ext cx="5220000" cy="62865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pl-PL" sz="1300" b="1" dirty="0">
                <a:solidFill>
                  <a:srgbClr val="2F5597"/>
                </a:solidFill>
                <a:latin typeface="Roboto" panose="02000000000000000000" pitchFamily="2" charset="0"/>
                <a:ea typeface="Roboto" panose="02000000000000000000" pitchFamily="2" charset="0"/>
              </a:rPr>
              <a:t>Działania podstawowe</a:t>
            </a:r>
          </a:p>
        </p:txBody>
      </p:sp>
      <p:sp>
        <p:nvSpPr>
          <p:cNvPr id="6" name="Prostokąt zaokrąglony 5"/>
          <p:cNvSpPr/>
          <p:nvPr/>
        </p:nvSpPr>
        <p:spPr>
          <a:xfrm>
            <a:off x="6637605" y="1377296"/>
            <a:ext cx="5220000" cy="628650"/>
          </a:xfrm>
          <a:prstGeom prst="roundRect">
            <a:avLst/>
          </a:prstGeom>
          <a:solidFill>
            <a:srgbClr val="2F558D"/>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pl-PL" sz="1300" b="1" dirty="0">
                <a:latin typeface="Roboto" panose="02000000000000000000" pitchFamily="2" charset="0"/>
                <a:ea typeface="Roboto" panose="02000000000000000000" pitchFamily="2" charset="0"/>
              </a:rPr>
              <a:t>Działania uzupełniające</a:t>
            </a:r>
          </a:p>
        </p:txBody>
      </p:sp>
      <p:sp>
        <p:nvSpPr>
          <p:cNvPr id="4" name="pole tekstowe 3"/>
          <p:cNvSpPr txBox="1"/>
          <p:nvPr/>
        </p:nvSpPr>
        <p:spPr>
          <a:xfrm>
            <a:off x="299017" y="2193808"/>
            <a:ext cx="5219998" cy="931024"/>
          </a:xfrm>
          <a:prstGeom prst="rect">
            <a:avLst/>
          </a:prstGeom>
          <a:noFill/>
        </p:spPr>
        <p:txBody>
          <a:bodyPr wrap="square" rtlCol="0">
            <a:spAutoFit/>
          </a:bodyPr>
          <a:lstStyle/>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rPr>
              <a:t>opracowanie wniosku na potrzeby ustanowienia obszaru ochronnego zbiornika wód śródlądowych (GZWP) – </a:t>
            </a:r>
            <a:r>
              <a:rPr lang="pl-PL" sz="1300" b="1" dirty="0">
                <a:latin typeface="Roboto" panose="02000000000000000000" pitchFamily="2" charset="0"/>
                <a:ea typeface="Roboto" panose="02000000000000000000" pitchFamily="2" charset="0"/>
              </a:rPr>
              <a:t>9 jcwpd</a:t>
            </a: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rPr>
              <a:t>ustanowienie obszaru ochronnego zbiornika wód śródlądowych (GZWP) – </a:t>
            </a:r>
            <a:r>
              <a:rPr lang="pl-PL" sz="1300" b="1" dirty="0">
                <a:latin typeface="Roboto" panose="02000000000000000000" pitchFamily="2" charset="0"/>
                <a:ea typeface="Roboto" panose="02000000000000000000" pitchFamily="2" charset="0"/>
              </a:rPr>
              <a:t>13 jcwpd</a:t>
            </a:r>
          </a:p>
        </p:txBody>
      </p:sp>
      <p:sp>
        <p:nvSpPr>
          <p:cNvPr id="9" name="pole tekstowe 8"/>
          <p:cNvSpPr txBox="1"/>
          <p:nvPr/>
        </p:nvSpPr>
        <p:spPr>
          <a:xfrm>
            <a:off x="6637605" y="2193808"/>
            <a:ext cx="5220000" cy="2995692"/>
          </a:xfrm>
          <a:prstGeom prst="rect">
            <a:avLst/>
          </a:prstGeom>
          <a:noFill/>
        </p:spPr>
        <p:txBody>
          <a:bodyPr wrap="square" rtlCol="0">
            <a:spAutoFit/>
          </a:bodyPr>
          <a:lstStyle/>
          <a:p>
            <a:pPr marL="285750" indent="-285750">
              <a:spcBef>
                <a:spcPts val="200"/>
              </a:spcBef>
              <a:buFont typeface="Arial" panose="020B0604020202020204" pitchFamily="34" charset="0"/>
              <a:buChar char="•"/>
            </a:pPr>
            <a:r>
              <a:rPr lang="pl-PL" sz="1300" dirty="0">
                <a:latin typeface="Roboto" panose="02000000000000000000" pitchFamily="2" charset="0"/>
                <a:ea typeface="Roboto" panose="02000000000000000000" pitchFamily="2" charset="0"/>
              </a:rPr>
              <a:t>dobrowolne stosowanie działań ze ‚Zbioru zaleceń dobrej praktyki rolniczej” – </a:t>
            </a:r>
            <a:r>
              <a:rPr lang="pl-PL" sz="1300" b="1" dirty="0">
                <a:latin typeface="Roboto" panose="02000000000000000000" pitchFamily="2" charset="0"/>
                <a:ea typeface="Roboto" panose="02000000000000000000" pitchFamily="2" charset="0"/>
              </a:rPr>
              <a:t>1 jcwpd</a:t>
            </a:r>
          </a:p>
          <a:p>
            <a:pPr marL="285750" indent="-285750">
              <a:spcBef>
                <a:spcPts val="200"/>
              </a:spcBef>
              <a:buFont typeface="Arial" panose="020B0604020202020204" pitchFamily="34" charset="0"/>
              <a:buChar char="•"/>
            </a:pPr>
            <a:r>
              <a:rPr lang="pl-PL" sz="1300" dirty="0">
                <a:latin typeface="Roboto" panose="02000000000000000000" pitchFamily="2" charset="0"/>
                <a:ea typeface="Roboto" panose="02000000000000000000" pitchFamily="2" charset="0"/>
              </a:rPr>
              <a:t>szkolenia z zakresu dobrowolnego stosowania "Zbioru zaleceń dobrej praktyki rolniczej", mającego na celu ochronę wód przed zanieczyszczeniem azotanami pochodzącymi ze źródeł rolniczych – </a:t>
            </a:r>
            <a:r>
              <a:rPr lang="pl-PL" sz="1300" b="1" dirty="0">
                <a:latin typeface="Roboto" panose="02000000000000000000" pitchFamily="2" charset="0"/>
                <a:ea typeface="Roboto" panose="02000000000000000000" pitchFamily="2" charset="0"/>
              </a:rPr>
              <a:t>1 jcwpd</a:t>
            </a:r>
          </a:p>
          <a:p>
            <a:pPr marL="285750" indent="-285750">
              <a:spcBef>
                <a:spcPts val="200"/>
              </a:spcBef>
              <a:buFont typeface="Arial" panose="020B0604020202020204" pitchFamily="34" charset="0"/>
              <a:buChar char="•"/>
            </a:pPr>
            <a:r>
              <a:rPr lang="pl-PL" sz="1300" dirty="0">
                <a:latin typeface="Roboto" panose="02000000000000000000" pitchFamily="2" charset="0"/>
                <a:ea typeface="Roboto" panose="02000000000000000000" pitchFamily="2" charset="0"/>
              </a:rPr>
              <a:t>rozpoznanie występowania nowych zanieczyszczeń w wodach podziemnych – </a:t>
            </a:r>
            <a:r>
              <a:rPr lang="pl-PL" sz="1300" b="1" dirty="0">
                <a:latin typeface="Roboto" panose="02000000000000000000" pitchFamily="2" charset="0"/>
                <a:ea typeface="Roboto" panose="02000000000000000000" pitchFamily="2" charset="0"/>
              </a:rPr>
              <a:t>1 jcwpd</a:t>
            </a:r>
          </a:p>
          <a:p>
            <a:pPr marL="285750" indent="-285750">
              <a:spcBef>
                <a:spcPts val="200"/>
              </a:spcBef>
              <a:buFont typeface="Arial" panose="020B0604020202020204" pitchFamily="34" charset="0"/>
              <a:buChar char="•"/>
            </a:pPr>
            <a:r>
              <a:rPr lang="pl-PL" sz="1300" dirty="0">
                <a:latin typeface="Roboto" panose="02000000000000000000" pitchFamily="2" charset="0"/>
                <a:ea typeface="Roboto" panose="02000000000000000000" pitchFamily="2" charset="0"/>
              </a:rPr>
              <a:t>weryfikacja zasobów dyspozycyjnych wód podziemnych (opracowanie dokumentacji hydrogeologicznej ustalającej zasoby dyspozycyjne dla obszaru zlewni górnego Wisłoka i Sanu poniżej Sanoka w granicach Karpat fliszowych) – </a:t>
            </a:r>
            <a:r>
              <a:rPr lang="pl-PL" sz="1300" b="1" dirty="0">
                <a:latin typeface="Roboto" panose="02000000000000000000" pitchFamily="2" charset="0"/>
                <a:ea typeface="Roboto" panose="02000000000000000000" pitchFamily="2" charset="0"/>
              </a:rPr>
              <a:t>5 jcwpd</a:t>
            </a:r>
          </a:p>
          <a:p>
            <a:pPr marL="285750" indent="-285750">
              <a:spcBef>
                <a:spcPts val="200"/>
              </a:spcBef>
              <a:buFont typeface="Arial" panose="020B0604020202020204" pitchFamily="34" charset="0"/>
              <a:buChar char="•"/>
            </a:pPr>
            <a:r>
              <a:rPr lang="pl-PL" sz="1300" dirty="0">
                <a:latin typeface="Roboto" panose="02000000000000000000" pitchFamily="2" charset="0"/>
                <a:ea typeface="Roboto" panose="02000000000000000000" pitchFamily="2" charset="0"/>
              </a:rPr>
              <a:t>wsparcie działań organów administracji w zakresie ustanawiania obszarów ochronnych GZWP – </a:t>
            </a:r>
            <a:r>
              <a:rPr lang="pl-PL" sz="1300" b="1" dirty="0">
                <a:latin typeface="Roboto" panose="02000000000000000000" pitchFamily="2" charset="0"/>
                <a:ea typeface="Roboto" panose="02000000000000000000" pitchFamily="2" charset="0"/>
              </a:rPr>
              <a:t>13 jcwpd</a:t>
            </a:r>
          </a:p>
        </p:txBody>
      </p:sp>
      <p:pic>
        <p:nvPicPr>
          <p:cNvPr id="11" name="Obraz 10">
            <a:extLst>
              <a:ext uri="{FF2B5EF4-FFF2-40B4-BE49-F238E27FC236}">
                <a16:creationId xmlns:a16="http://schemas.microsoft.com/office/drawing/2014/main" id="{6724B444-5BDF-4AF0-9B71-79B245C987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06760"/>
            <a:ext cx="3355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814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12" name="pole tekstowe 11">
            <a:extLst>
              <a:ext uri="{FF2B5EF4-FFF2-40B4-BE49-F238E27FC236}">
                <a16:creationId xmlns:a16="http://schemas.microsoft.com/office/drawing/2014/main" id="{570941AF-13CB-4D52-98C1-293E71C97BE6}"/>
              </a:ext>
            </a:extLst>
          </p:cNvPr>
          <p:cNvSpPr txBox="1"/>
          <p:nvPr/>
        </p:nvSpPr>
        <p:spPr>
          <a:xfrm>
            <a:off x="257331" y="2046633"/>
            <a:ext cx="4903066" cy="1007968"/>
          </a:xfrm>
          <a:prstGeom prst="rect">
            <a:avLst/>
          </a:prstGeom>
          <a:noFill/>
        </p:spPr>
        <p:txBody>
          <a:bodyPr wrap="square" rtlCol="0">
            <a:spAutoFit/>
          </a:bodyPr>
          <a:lstStyle/>
          <a:p>
            <a:pPr>
              <a:spcBef>
                <a:spcPts val="300"/>
              </a:spcBef>
            </a:pPr>
            <a:r>
              <a:rPr lang="pl-PL" sz="13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Główne Zbiorniki Wód Podziemnych (GZWP):</a:t>
            </a:r>
            <a:endParaRPr lang="pl-PL" sz="1300" dirty="0">
              <a:latin typeface="Roboto" panose="02000000000000000000" pitchFamily="2" charset="0"/>
              <a:ea typeface="Roboto" panose="02000000000000000000" pitchFamily="2" charset="0"/>
            </a:endParaRPr>
          </a:p>
          <a:p>
            <a:pPr marL="285750" indent="-285750">
              <a:spcBef>
                <a:spcPts val="300"/>
              </a:spcBef>
              <a:buClr>
                <a:srgbClr val="2F558D"/>
              </a:buClr>
              <a:buFont typeface="Arial" panose="020B0604020202020204" pitchFamily="34" charset="0"/>
              <a:buChar char="•"/>
            </a:pPr>
            <a:r>
              <a:rPr lang="pl-PL" sz="1300" dirty="0">
                <a:latin typeface="Roboto" panose="02000000000000000000" pitchFamily="2" charset="0"/>
                <a:ea typeface="Roboto" panose="02000000000000000000" pitchFamily="2" charset="0"/>
              </a:rPr>
              <a:t>8 GZWP związanych z utworami czwartorzędowymi</a:t>
            </a:r>
          </a:p>
          <a:p>
            <a:pPr marL="285750" indent="-285750">
              <a:spcBef>
                <a:spcPts val="300"/>
              </a:spcBef>
              <a:buClr>
                <a:srgbClr val="2F558D"/>
              </a:buClr>
              <a:buFont typeface="Arial" panose="020B0604020202020204" pitchFamily="34" charset="0"/>
              <a:buChar char="•"/>
            </a:pPr>
            <a:r>
              <a:rPr lang="pl-PL" sz="1300" dirty="0">
                <a:latin typeface="Roboto" panose="02000000000000000000" pitchFamily="2" charset="0"/>
                <a:ea typeface="Roboto" panose="02000000000000000000" pitchFamily="2" charset="0"/>
              </a:rPr>
              <a:t>1 GZWP związany z utworami paleogeńsko-</a:t>
            </a:r>
            <a:r>
              <a:rPr lang="pl-PL" sz="1300" dirty="0" err="1">
                <a:latin typeface="Roboto" panose="02000000000000000000" pitchFamily="2" charset="0"/>
                <a:ea typeface="Roboto" panose="02000000000000000000" pitchFamily="2" charset="0"/>
              </a:rPr>
              <a:t>neogeńskimi</a:t>
            </a:r>
            <a:endParaRPr lang="pl-PL" sz="1300" dirty="0">
              <a:latin typeface="Roboto" panose="02000000000000000000" pitchFamily="2" charset="0"/>
              <a:ea typeface="Roboto" panose="02000000000000000000" pitchFamily="2" charset="0"/>
            </a:endParaRPr>
          </a:p>
          <a:p>
            <a:pPr marL="285750" indent="-285750">
              <a:spcBef>
                <a:spcPts val="300"/>
              </a:spcBef>
              <a:buClr>
                <a:srgbClr val="2F558D"/>
              </a:buClr>
              <a:buFont typeface="Arial" panose="020B0604020202020204" pitchFamily="34" charset="0"/>
              <a:buChar char="•"/>
            </a:pPr>
            <a:r>
              <a:rPr lang="pl-PL" sz="1300" dirty="0">
                <a:latin typeface="Roboto" panose="02000000000000000000" pitchFamily="2" charset="0"/>
                <a:ea typeface="Roboto" panose="02000000000000000000" pitchFamily="2" charset="0"/>
              </a:rPr>
              <a:t>2 GZWP związane z utworami kredowymi</a:t>
            </a:r>
          </a:p>
        </p:txBody>
      </p:sp>
      <p:pic>
        <p:nvPicPr>
          <p:cNvPr id="3" name="Obraz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5464" y="1234965"/>
            <a:ext cx="6985761" cy="4943140"/>
          </a:xfrm>
          <a:prstGeom prst="rect">
            <a:avLst/>
          </a:prstGeom>
        </p:spPr>
      </p:pic>
      <p:sp>
        <p:nvSpPr>
          <p:cNvPr id="13" name="pole tekstowe 12">
            <a:extLst>
              <a:ext uri="{FF2B5EF4-FFF2-40B4-BE49-F238E27FC236}">
                <a16:creationId xmlns:a16="http://schemas.microsoft.com/office/drawing/2014/main" id="{570941AF-13CB-4D52-98C1-293E71C97BE6}"/>
              </a:ext>
            </a:extLst>
          </p:cNvPr>
          <p:cNvSpPr txBox="1"/>
          <p:nvPr/>
        </p:nvSpPr>
        <p:spPr>
          <a:xfrm>
            <a:off x="341024" y="3912349"/>
            <a:ext cx="4575635" cy="1169551"/>
          </a:xfrm>
          <a:prstGeom prst="rect">
            <a:avLst/>
          </a:prstGeom>
          <a:noFill/>
          <a:ln w="25400">
            <a:solidFill>
              <a:schemeClr val="accent4"/>
            </a:solidFill>
          </a:ln>
        </p:spPr>
        <p:txBody>
          <a:bodyPr wrap="square" rtlCol="0">
            <a:spAutoFit/>
          </a:bodyPr>
          <a:lstStyle/>
          <a:p>
            <a:pPr marL="285750" indent="-285750">
              <a:spcBef>
                <a:spcPts val="600"/>
              </a:spcBef>
              <a:buFont typeface="Arial" pitchFamily="34" charset="0"/>
              <a:buChar char="•"/>
            </a:pPr>
            <a:r>
              <a:rPr lang="pl-PL" sz="1300" dirty="0">
                <a:latin typeface="Roboto" panose="02000000000000000000" pitchFamily="2" charset="0"/>
                <a:ea typeface="Roboto" panose="02000000000000000000" pitchFamily="2" charset="0"/>
              </a:rPr>
              <a:t>opracowanie wniosku na potrzeby ustanowienia obszaru ochronnego zbiornika wód śródlądowych - </a:t>
            </a:r>
            <a:r>
              <a:rPr lang="pl-PL" sz="1300" b="1" dirty="0">
                <a:latin typeface="Roboto" panose="02000000000000000000" pitchFamily="2" charset="0"/>
                <a:ea typeface="Roboto" panose="02000000000000000000" pitchFamily="2" charset="0"/>
              </a:rPr>
              <a:t>GZWP 407, 425</a:t>
            </a:r>
          </a:p>
          <a:p>
            <a:pPr marL="285750" indent="-285750">
              <a:spcBef>
                <a:spcPts val="600"/>
              </a:spcBef>
              <a:buFont typeface="Arial" pitchFamily="34" charset="0"/>
              <a:buChar char="•"/>
            </a:pPr>
            <a:r>
              <a:rPr lang="pl-PL" sz="1300" dirty="0">
                <a:latin typeface="Roboto" panose="02000000000000000000" pitchFamily="2" charset="0"/>
                <a:ea typeface="Roboto" panose="02000000000000000000" pitchFamily="2" charset="0"/>
              </a:rPr>
              <a:t>ustanowienie obszaru ochronnego zbiornika wód śródlądowych (GZWP) – </a:t>
            </a:r>
            <a:r>
              <a:rPr lang="pl-PL" sz="1300" b="1" dirty="0">
                <a:latin typeface="Roboto" panose="02000000000000000000" pitchFamily="2" charset="0"/>
                <a:ea typeface="Roboto" panose="02000000000000000000" pitchFamily="2" charset="0"/>
              </a:rPr>
              <a:t>GZWP 405, 406, 407, 425</a:t>
            </a:r>
          </a:p>
        </p:txBody>
      </p:sp>
    </p:spTree>
    <p:extLst>
      <p:ext uri="{BB962C8B-B14F-4D97-AF65-F5344CB8AC3E}">
        <p14:creationId xmlns:p14="http://schemas.microsoft.com/office/powerpoint/2010/main" val="3116402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7" name="Tabela 6"/>
          <p:cNvGraphicFramePr>
            <a:graphicFrameLocks noGrp="1"/>
          </p:cNvGraphicFramePr>
          <p:nvPr>
            <p:extLst>
              <p:ext uri="{D42A27DB-BD31-4B8C-83A1-F6EECF244321}">
                <p14:modId xmlns:p14="http://schemas.microsoft.com/office/powerpoint/2010/main" val="3138643963"/>
              </p:ext>
            </p:extLst>
          </p:nvPr>
        </p:nvGraphicFramePr>
        <p:xfrm>
          <a:off x="361949" y="1461370"/>
          <a:ext cx="11449050" cy="3754592"/>
        </p:xfrm>
        <a:graphic>
          <a:graphicData uri="http://schemas.openxmlformats.org/drawingml/2006/table">
            <a:tbl>
              <a:tblPr firstRow="1" bandRow="1"/>
              <a:tblGrid>
                <a:gridCol w="5724525">
                  <a:extLst>
                    <a:ext uri="{9D8B030D-6E8A-4147-A177-3AD203B41FA5}">
                      <a16:colId xmlns:a16="http://schemas.microsoft.com/office/drawing/2014/main" val="20000"/>
                    </a:ext>
                  </a:extLst>
                </a:gridCol>
                <a:gridCol w="5724525">
                  <a:extLst>
                    <a:ext uri="{9D8B030D-6E8A-4147-A177-3AD203B41FA5}">
                      <a16:colId xmlns:a16="http://schemas.microsoft.com/office/drawing/2014/main" val="20001"/>
                    </a:ext>
                  </a:extLst>
                </a:gridCol>
              </a:tblGrid>
              <a:tr h="988532">
                <a:tc gridSpan="2">
                  <a:txBody>
                    <a:bodyPr/>
                    <a:lstStyle/>
                    <a:p>
                      <a:pPr algn="ctr">
                        <a:lnSpc>
                          <a:spcPct val="150000"/>
                        </a:lnSpc>
                        <a:spcBef>
                          <a:spcPts val="600"/>
                        </a:spcBef>
                        <a:spcAft>
                          <a:spcPts val="600"/>
                        </a:spcAft>
                      </a:pPr>
                      <a:r>
                        <a:rPr lang="pl-PL" sz="1100" b="1" dirty="0">
                          <a:solidFill>
                            <a:schemeClr val="bg1"/>
                          </a:solidFill>
                          <a:latin typeface="Roboto" panose="02000000000000000000" pitchFamily="2" charset="0"/>
                          <a:ea typeface="Roboto" panose="02000000000000000000" pitchFamily="2" charset="0"/>
                        </a:rPr>
                        <a:t>Działania ukierunkowane na redukcję presji ilościowej (GWI)</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100" kern="1200" dirty="0">
                          <a:solidFill>
                            <a:schemeClr val="bg1"/>
                          </a:solidFill>
                          <a:latin typeface="Roboto" panose="02000000000000000000" pitchFamily="2" charset="0"/>
                          <a:ea typeface="Roboto" panose="02000000000000000000" pitchFamily="2" charset="0"/>
                          <a:cs typeface="+mn-cs"/>
                        </a:rPr>
                        <a:t>weryfikacja zasobów dyspozycyjnych wód podziemnych </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F558D"/>
                    </a:solidFill>
                  </a:tcPr>
                </a:tc>
                <a:tc hMerge="1">
                  <a:txBody>
                    <a:bodyPr/>
                    <a:lstStyle/>
                    <a:p>
                      <a:pPr algn="ctr"/>
                      <a:endParaRPr lang="pl-PL" sz="1400" dirty="0"/>
                    </a:p>
                  </a:txBody>
                  <a:tcPr/>
                </a:tc>
                <a:extLst>
                  <a:ext uri="{0D108BD9-81ED-4DB2-BD59-A6C34878D82A}">
                    <a16:rowId xmlns:a16="http://schemas.microsoft.com/office/drawing/2014/main" val="10000"/>
                  </a:ext>
                </a:extLst>
              </a:tr>
              <a:tr h="977900">
                <a:tc>
                  <a:txBody>
                    <a:bodyPr/>
                    <a:lstStyle/>
                    <a:p>
                      <a:pPr algn="ctr">
                        <a:lnSpc>
                          <a:spcPct val="150000"/>
                        </a:lnSpc>
                        <a:spcAft>
                          <a:spcPts val="600"/>
                        </a:spcAft>
                      </a:pPr>
                      <a:r>
                        <a:rPr lang="pl-PL" sz="1100" b="1" dirty="0">
                          <a:solidFill>
                            <a:srgbClr val="2F558D"/>
                          </a:solidFill>
                          <a:latin typeface="Roboto" panose="02000000000000000000" pitchFamily="2" charset="0"/>
                          <a:ea typeface="Roboto" panose="02000000000000000000" pitchFamily="2" charset="0"/>
                        </a:rPr>
                        <a:t>Działania </a:t>
                      </a:r>
                      <a:r>
                        <a:rPr lang="pl-PL" sz="1100" b="1" kern="1200" dirty="0">
                          <a:solidFill>
                            <a:srgbClr val="2F558D"/>
                          </a:solidFill>
                          <a:latin typeface="Roboto" panose="02000000000000000000" pitchFamily="2" charset="0"/>
                          <a:ea typeface="Roboto" panose="02000000000000000000" pitchFamily="2" charset="0"/>
                          <a:cs typeface="+mn-cs"/>
                        </a:rPr>
                        <a:t>ukierunkowane</a:t>
                      </a:r>
                      <a:r>
                        <a:rPr lang="pl-PL" sz="1100" b="1" dirty="0">
                          <a:solidFill>
                            <a:srgbClr val="2F558D"/>
                          </a:solidFill>
                          <a:latin typeface="Roboto" panose="02000000000000000000" pitchFamily="2" charset="0"/>
                          <a:ea typeface="Roboto" panose="02000000000000000000" pitchFamily="2" charset="0"/>
                        </a:rPr>
                        <a:t> na redukcję presji chemicznej (GWC)</a:t>
                      </a:r>
                    </a:p>
                    <a:p>
                      <a:pPr marL="285750" indent="-285750" algn="l" defTabSz="914400" rtl="0" eaLnBrk="1" latinLnBrk="0" hangingPunct="1">
                        <a:buFont typeface="Arial" panose="020B0604020202020204" pitchFamily="34" charset="0"/>
                        <a:buChar char="•"/>
                      </a:pPr>
                      <a:r>
                        <a:rPr lang="pl-PL" sz="1100" kern="1200" dirty="0">
                          <a:solidFill>
                            <a:srgbClr val="2F558D"/>
                          </a:solidFill>
                          <a:latin typeface="Roboto" panose="02000000000000000000" pitchFamily="2" charset="0"/>
                          <a:ea typeface="Roboto" panose="02000000000000000000" pitchFamily="2" charset="0"/>
                          <a:cs typeface="+mn-cs"/>
                        </a:rPr>
                        <a:t>opracowanie wniosku na potrzeby ustanowienia obszaru ochronnego zbiornika wód śródlądowych (GZWP) </a:t>
                      </a:r>
                    </a:p>
                    <a:p>
                      <a:pPr marL="285750" indent="-285750" algn="l" defTabSz="914400" rtl="0" eaLnBrk="1" latinLnBrk="0" hangingPunct="1">
                        <a:buFont typeface="Arial" panose="020B0604020202020204" pitchFamily="34" charset="0"/>
                        <a:buChar char="•"/>
                      </a:pPr>
                      <a:r>
                        <a:rPr lang="pl-PL" sz="1100" kern="1200" dirty="0">
                          <a:solidFill>
                            <a:srgbClr val="2F558D"/>
                          </a:solidFill>
                          <a:latin typeface="Roboto" panose="02000000000000000000" pitchFamily="2" charset="0"/>
                          <a:ea typeface="Roboto" panose="02000000000000000000" pitchFamily="2" charset="0"/>
                          <a:cs typeface="+mn-cs"/>
                        </a:rPr>
                        <a:t>ustanowienie obszaru ochronnego zbiornika wód śródlądowych (GZWP) </a:t>
                      </a:r>
                    </a:p>
                    <a:p>
                      <a:pPr marL="285750" indent="-285750" algn="l" defTabSz="914400" rtl="0" eaLnBrk="1" latinLnBrk="0" hangingPunct="1">
                        <a:buFont typeface="Arial" panose="020B0604020202020204" pitchFamily="34" charset="0"/>
                        <a:buChar char="•"/>
                      </a:pPr>
                      <a:r>
                        <a:rPr lang="pl-PL" sz="1100" kern="1200" dirty="0">
                          <a:solidFill>
                            <a:srgbClr val="2F558D"/>
                          </a:solidFill>
                          <a:latin typeface="Roboto" panose="02000000000000000000" pitchFamily="2" charset="0"/>
                          <a:ea typeface="Roboto" panose="02000000000000000000" pitchFamily="2" charset="0"/>
                          <a:cs typeface="+mn-cs"/>
                        </a:rPr>
                        <a:t>wsparcie działań organów administracji w zakresie ustanawiania obszarów ochronnych GZWP </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lnSpc>
                          <a:spcPct val="150000"/>
                        </a:lnSpc>
                        <a:spcAft>
                          <a:spcPts val="600"/>
                        </a:spcAft>
                      </a:pPr>
                      <a:r>
                        <a:rPr lang="pl-PL" sz="1100" b="1" dirty="0">
                          <a:solidFill>
                            <a:srgbClr val="2F558D"/>
                          </a:solidFill>
                          <a:latin typeface="Roboto" panose="02000000000000000000" pitchFamily="2" charset="0"/>
                          <a:ea typeface="Roboto" panose="02000000000000000000" pitchFamily="2" charset="0"/>
                        </a:rPr>
                        <a:t>Działania ukierunkowane na redukcję presji ilościowej i chemicznej (GWIC)</a:t>
                      </a:r>
                    </a:p>
                    <a:p>
                      <a:pPr marL="285750" indent="-285750" algn="l">
                        <a:buFont typeface="Arial" panose="020B0604020202020204" pitchFamily="34" charset="0"/>
                        <a:buChar char="•"/>
                      </a:pPr>
                      <a:r>
                        <a:rPr lang="pl-PL" sz="1100" dirty="0">
                          <a:solidFill>
                            <a:srgbClr val="2F558D"/>
                          </a:solidFill>
                          <a:latin typeface="Roboto" panose="02000000000000000000" pitchFamily="2" charset="0"/>
                          <a:ea typeface="Roboto" panose="02000000000000000000" pitchFamily="2" charset="0"/>
                        </a:rPr>
                        <a:t>brak</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1"/>
                  </a:ext>
                </a:extLst>
              </a:tr>
              <a:tr h="601332">
                <a:tc>
                  <a:txBody>
                    <a:bodyPr/>
                    <a:lstStyle/>
                    <a:p>
                      <a:pPr algn="ctr">
                        <a:lnSpc>
                          <a:spcPct val="200000"/>
                        </a:lnSpc>
                        <a:spcAft>
                          <a:spcPts val="600"/>
                        </a:spcAft>
                      </a:pPr>
                      <a:r>
                        <a:rPr lang="pl-PL" sz="1100" b="1" dirty="0">
                          <a:solidFill>
                            <a:srgbClr val="2F558D"/>
                          </a:solidFill>
                          <a:latin typeface="Roboto" panose="02000000000000000000" pitchFamily="2" charset="0"/>
                          <a:ea typeface="Roboto" panose="02000000000000000000" pitchFamily="2" charset="0"/>
                        </a:rPr>
                        <a:t>Działania ukierunkowane na redukcję presji chemicznej typu A (GWPA)</a:t>
                      </a:r>
                    </a:p>
                    <a:p>
                      <a:pPr marL="171450" indent="-171450" algn="l" defTabSz="914400" rtl="0" eaLnBrk="1" latinLnBrk="0" hangingPunct="1">
                        <a:buFont typeface="Arial" panose="020B0604020202020204" pitchFamily="34" charset="0"/>
                        <a:buChar char="•"/>
                      </a:pPr>
                      <a:r>
                        <a:rPr lang="pl-PL" sz="1100" kern="1200" dirty="0">
                          <a:solidFill>
                            <a:srgbClr val="2F558D"/>
                          </a:solidFill>
                          <a:latin typeface="Roboto" panose="02000000000000000000" pitchFamily="2" charset="0"/>
                          <a:ea typeface="Roboto" panose="02000000000000000000" pitchFamily="2" charset="0"/>
                          <a:cs typeface="+mn-cs"/>
                        </a:rPr>
                        <a:t>dobrowolne stosowanie działań ze "Zbioru zaleceń dobrej praktyki rolniczej”</a:t>
                      </a:r>
                    </a:p>
                    <a:p>
                      <a:pPr marL="171450" indent="-171450" algn="l" defTabSz="914400" rtl="0" eaLnBrk="1" latinLnBrk="0" hangingPunct="1">
                        <a:buFont typeface="Arial" panose="020B0604020202020204" pitchFamily="34" charset="0"/>
                        <a:buChar char="•"/>
                      </a:pPr>
                      <a:r>
                        <a:rPr lang="pl-PL" sz="1100" kern="1200" dirty="0">
                          <a:solidFill>
                            <a:srgbClr val="2F558D"/>
                          </a:solidFill>
                          <a:latin typeface="Roboto" panose="02000000000000000000" pitchFamily="2" charset="0"/>
                          <a:ea typeface="Roboto" panose="02000000000000000000" pitchFamily="2" charset="0"/>
                          <a:cs typeface="+mn-cs"/>
                        </a:rPr>
                        <a:t>rozpoznanie występowania nowych zanieczyszczeń w wodach podziemnych </a:t>
                      </a:r>
                    </a:p>
                    <a:p>
                      <a:pPr marL="171450" indent="-171450" algn="l" defTabSz="914400" rtl="0" eaLnBrk="1" latinLnBrk="0" hangingPunct="1">
                        <a:buFont typeface="Arial" panose="020B0604020202020204" pitchFamily="34" charset="0"/>
                        <a:buChar char="•"/>
                      </a:pPr>
                      <a:r>
                        <a:rPr lang="pl-PL" sz="1100" kern="1200" dirty="0">
                          <a:solidFill>
                            <a:srgbClr val="2F558D"/>
                          </a:solidFill>
                          <a:latin typeface="Roboto" panose="02000000000000000000" pitchFamily="2" charset="0"/>
                          <a:ea typeface="Roboto" panose="02000000000000000000" pitchFamily="2" charset="0"/>
                          <a:cs typeface="+mn-cs"/>
                        </a:rPr>
                        <a:t>szkolenia z zakresu dobrowolnego stosowania "Zbioru zaleceń dobrej praktyki rolniczej", mającego na celu ochronę wód przed zanieczyszczeniem azotanami pochodzącymi ze źródeł rolniczych </a:t>
                      </a:r>
                    </a:p>
                    <a:p>
                      <a:pPr marL="171450" indent="-171450" algn="l" defTabSz="914400" rtl="0" eaLnBrk="1" latinLnBrk="0" hangingPunct="1">
                        <a:buFont typeface="Arial" panose="020B0604020202020204" pitchFamily="34" charset="0"/>
                        <a:buChar char="•"/>
                      </a:pPr>
                      <a:endParaRPr lang="pl-PL" sz="1100" kern="1200" dirty="0">
                        <a:solidFill>
                          <a:srgbClr val="2F558D"/>
                        </a:solidFill>
                        <a:latin typeface="Roboto" panose="02000000000000000000" pitchFamily="2" charset="0"/>
                        <a:ea typeface="Roboto" panose="02000000000000000000" pitchFamily="2" charset="0"/>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a:lnSpc>
                          <a:spcPct val="150000"/>
                        </a:lnSpc>
                        <a:spcAft>
                          <a:spcPts val="600"/>
                        </a:spcAft>
                      </a:pPr>
                      <a:r>
                        <a:rPr lang="pl-PL" sz="1100" b="1" dirty="0">
                          <a:solidFill>
                            <a:srgbClr val="2F558D"/>
                          </a:solidFill>
                          <a:latin typeface="Roboto" panose="02000000000000000000" pitchFamily="2" charset="0"/>
                          <a:ea typeface="Roboto" panose="02000000000000000000" pitchFamily="2" charset="0"/>
                        </a:rPr>
                        <a:t>Działania ukierunkowane na redukcję presji chemicznej typu B (GWPB)</a:t>
                      </a:r>
                    </a:p>
                    <a:p>
                      <a:pPr marL="171450" indent="-171450" algn="l">
                        <a:buFont typeface="Arial" panose="020B0604020202020204" pitchFamily="34" charset="0"/>
                        <a:buChar char="•"/>
                      </a:pPr>
                      <a:r>
                        <a:rPr lang="pl-PL" sz="1100" dirty="0">
                          <a:solidFill>
                            <a:srgbClr val="2F558D"/>
                          </a:solidFill>
                          <a:latin typeface="Roboto" panose="02000000000000000000" pitchFamily="2" charset="0"/>
                          <a:ea typeface="Roboto" panose="02000000000000000000" pitchFamily="2" charset="0"/>
                        </a:rPr>
                        <a:t>brak</a:t>
                      </a:r>
                    </a:p>
                    <a:p>
                      <a:pPr algn="ctr"/>
                      <a:endParaRPr lang="pl-PL" sz="1100" dirty="0">
                        <a:solidFill>
                          <a:srgbClr val="2F558D"/>
                        </a:solidFill>
                        <a:latin typeface="Roboto" panose="02000000000000000000" pitchFamily="2" charset="0"/>
                        <a:ea typeface="Roboto" panose="02000000000000000000" pitchFamily="2"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83760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740B257D-9E57-0B46-801A-C461A71BDE94}"/>
              </a:ext>
            </a:extLst>
          </p:cNvPr>
          <p:cNvPicPr>
            <a:picLocks noChangeAspect="1"/>
          </p:cNvPicPr>
          <p:nvPr/>
        </p:nvPicPr>
        <p:blipFill>
          <a:blip r:embed="rId2"/>
          <a:stretch>
            <a:fillRect/>
          </a:stretch>
        </p:blipFill>
        <p:spPr>
          <a:xfrm>
            <a:off x="-9525" y="6177618"/>
            <a:ext cx="12192000" cy="680382"/>
          </a:xfrm>
          <a:prstGeom prst="rect">
            <a:avLst/>
          </a:prstGeom>
        </p:spPr>
      </p:pic>
      <p:pic>
        <p:nvPicPr>
          <p:cNvPr id="5" name="Obraz 4">
            <a:extLst>
              <a:ext uri="{FF2B5EF4-FFF2-40B4-BE49-F238E27FC236}">
                <a16:creationId xmlns:a16="http://schemas.microsoft.com/office/drawing/2014/main" id="{24022869-9943-8147-9FB7-5D6E0D1A983D}"/>
              </a:ext>
            </a:extLst>
          </p:cNvPr>
          <p:cNvPicPr>
            <a:picLocks noChangeAspect="1"/>
          </p:cNvPicPr>
          <p:nvPr/>
        </p:nvPicPr>
        <p:blipFill>
          <a:blip r:embed="rId3"/>
          <a:stretch>
            <a:fillRect/>
          </a:stretch>
        </p:blipFill>
        <p:spPr>
          <a:xfrm>
            <a:off x="0" y="0"/>
            <a:ext cx="12192000" cy="614538"/>
          </a:xfrm>
          <a:prstGeom prst="rect">
            <a:avLst/>
          </a:prstGeom>
        </p:spPr>
      </p:pic>
      <p:sp>
        <p:nvSpPr>
          <p:cNvPr id="6" name="pole tekstowe 5">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9" name="pole tekstowe 8"/>
          <p:cNvSpPr txBox="1"/>
          <p:nvPr/>
        </p:nvSpPr>
        <p:spPr>
          <a:xfrm>
            <a:off x="790575" y="1506989"/>
            <a:ext cx="2438488"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Harmonogram wdrożenia działań</a:t>
            </a:r>
          </a:p>
        </p:txBody>
      </p:sp>
      <p:sp>
        <p:nvSpPr>
          <p:cNvPr id="10" name="pole tekstowe 9"/>
          <p:cNvSpPr txBox="1"/>
          <p:nvPr/>
        </p:nvSpPr>
        <p:spPr>
          <a:xfrm>
            <a:off x="7000874" y="1506989"/>
            <a:ext cx="2866490"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Jednostki odpowiedzialne za realizację</a:t>
            </a:r>
          </a:p>
        </p:txBody>
      </p:sp>
      <p:sp>
        <p:nvSpPr>
          <p:cNvPr id="11" name="pole tekstowe 10"/>
          <p:cNvSpPr txBox="1"/>
          <p:nvPr/>
        </p:nvSpPr>
        <p:spPr>
          <a:xfrm>
            <a:off x="657225" y="5072054"/>
            <a:ext cx="4680000" cy="692497"/>
          </a:xfrm>
          <a:prstGeom prst="rect">
            <a:avLst/>
          </a:prstGeom>
          <a:noFill/>
          <a:ln w="25400">
            <a:solidFill>
              <a:schemeClr val="accent4"/>
            </a:solidFill>
          </a:ln>
        </p:spPr>
        <p:txBody>
          <a:bodyPr wrap="square" rtlCol="0">
            <a:spAutoFit/>
          </a:bodyPr>
          <a:lstStyle/>
          <a:p>
            <a:r>
              <a:rPr lang="pl-PL" sz="1300" b="1" dirty="0">
                <a:solidFill>
                  <a:srgbClr val="2F558D"/>
                </a:solidFill>
                <a:latin typeface="Roboto" panose="02000000000000000000" pitchFamily="2" charset="0"/>
                <a:ea typeface="Roboto" panose="02000000000000000000" pitchFamily="2" charset="0"/>
              </a:rPr>
              <a:t>Koszt realizacji działań –  1 098 400</a:t>
            </a:r>
            <a:r>
              <a:rPr lang="pl-PL" sz="1300" b="1" dirty="0">
                <a:solidFill>
                  <a:schemeClr val="accent1">
                    <a:lumMod val="75000"/>
                  </a:schemeClr>
                </a:solidFill>
                <a:latin typeface="Roboto" panose="02000000000000000000" pitchFamily="2" charset="0"/>
                <a:ea typeface="Roboto" panose="02000000000000000000" pitchFamily="2" charset="0"/>
              </a:rPr>
              <a:t> zł, w tym:</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koszt wdrożenia działań podstawowych –  0 zł</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koszt wdrożenia działań uzupełniających – 1 098 400 zł</a:t>
            </a:r>
          </a:p>
        </p:txBody>
      </p:sp>
      <p:sp>
        <p:nvSpPr>
          <p:cNvPr id="13" name="pole tekstowe 12"/>
          <p:cNvSpPr txBox="1"/>
          <p:nvPr/>
        </p:nvSpPr>
        <p:spPr>
          <a:xfrm>
            <a:off x="6819899" y="4872000"/>
            <a:ext cx="4680000" cy="1092607"/>
          </a:xfrm>
          <a:prstGeom prst="rect">
            <a:avLst/>
          </a:prstGeom>
          <a:noFill/>
          <a:ln w="25400">
            <a:solidFill>
              <a:schemeClr val="accent4"/>
            </a:solidFill>
          </a:ln>
        </p:spPr>
        <p:txBody>
          <a:bodyPr wrap="square" rtlCol="0">
            <a:spAutoFit/>
          </a:bodyPr>
          <a:lstStyle/>
          <a:p>
            <a:r>
              <a:rPr lang="pl-PL" sz="1300" b="1" dirty="0">
                <a:solidFill>
                  <a:srgbClr val="2F558D"/>
                </a:solidFill>
                <a:latin typeface="Roboto" panose="02000000000000000000" pitchFamily="2" charset="0"/>
                <a:ea typeface="Roboto" panose="02000000000000000000" pitchFamily="2" charset="0"/>
              </a:rPr>
              <a:t>Źródło środków</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Środki własne</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Budżet państwa</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Środki NFOŚiGW/</a:t>
            </a:r>
            <a:r>
              <a:rPr lang="pl-PL" sz="1300" dirty="0" err="1">
                <a:latin typeface="Roboto" panose="02000000000000000000" pitchFamily="2" charset="0"/>
                <a:ea typeface="Roboto" panose="02000000000000000000" pitchFamily="2" charset="0"/>
              </a:rPr>
              <a:t>WFOŚiGW</a:t>
            </a:r>
            <a:endParaRPr lang="pl-PL" sz="1300" dirty="0">
              <a:latin typeface="Roboto" panose="02000000000000000000" pitchFamily="2" charset="0"/>
              <a:ea typeface="Roboto" panose="02000000000000000000" pitchFamily="2" charset="0"/>
            </a:endParaRP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Środki UE</a:t>
            </a:r>
          </a:p>
        </p:txBody>
      </p:sp>
      <p:sp>
        <p:nvSpPr>
          <p:cNvPr id="18" name="Strzałka w prawo 17">
            <a:extLst>
              <a:ext uri="{FF2B5EF4-FFF2-40B4-BE49-F238E27FC236}">
                <a16:creationId xmlns:a16="http://schemas.microsoft.com/office/drawing/2014/main" id="{5D237424-25F0-439D-9351-242671E25070}"/>
              </a:ext>
            </a:extLst>
          </p:cNvPr>
          <p:cNvSpPr/>
          <p:nvPr/>
        </p:nvSpPr>
        <p:spPr>
          <a:xfrm>
            <a:off x="5595938" y="5299612"/>
            <a:ext cx="828675" cy="314325"/>
          </a:xfrm>
          <a:prstGeom prst="rightArrow">
            <a:avLst/>
          </a:prstGeom>
          <a:solidFill>
            <a:srgbClr val="2F5597"/>
          </a:solidFill>
          <a:ln>
            <a:solidFill>
              <a:srgbClr val="2F5597"/>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pl-PL"/>
          </a:p>
        </p:txBody>
      </p:sp>
      <p:graphicFrame>
        <p:nvGraphicFramePr>
          <p:cNvPr id="12" name="Wykres 11"/>
          <p:cNvGraphicFramePr>
            <a:graphicFrameLocks/>
          </p:cNvGraphicFramePr>
          <p:nvPr>
            <p:extLst>
              <p:ext uri="{D42A27DB-BD31-4B8C-83A1-F6EECF244321}">
                <p14:modId xmlns:p14="http://schemas.microsoft.com/office/powerpoint/2010/main" val="4178373812"/>
              </p:ext>
            </p:extLst>
          </p:nvPr>
        </p:nvGraphicFramePr>
        <p:xfrm>
          <a:off x="657225" y="1799378"/>
          <a:ext cx="4680000" cy="28809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Wykres 13"/>
          <p:cNvGraphicFramePr>
            <a:graphicFrameLocks/>
          </p:cNvGraphicFramePr>
          <p:nvPr>
            <p:extLst>
              <p:ext uri="{D42A27DB-BD31-4B8C-83A1-F6EECF244321}">
                <p14:modId xmlns:p14="http://schemas.microsoft.com/office/powerpoint/2010/main" val="3068631643"/>
              </p:ext>
            </p:extLst>
          </p:nvPr>
        </p:nvGraphicFramePr>
        <p:xfrm>
          <a:off x="6883879" y="1728750"/>
          <a:ext cx="4508020" cy="295539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9005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740B257D-9E57-0B46-801A-C461A71BDE94}"/>
              </a:ext>
            </a:extLst>
          </p:cNvPr>
          <p:cNvPicPr>
            <a:picLocks noChangeAspect="1"/>
          </p:cNvPicPr>
          <p:nvPr/>
        </p:nvPicPr>
        <p:blipFill>
          <a:blip r:embed="rId2"/>
          <a:stretch>
            <a:fillRect/>
          </a:stretch>
        </p:blipFill>
        <p:spPr>
          <a:xfrm>
            <a:off x="0" y="6177618"/>
            <a:ext cx="12192000" cy="680382"/>
          </a:xfrm>
          <a:prstGeom prst="rect">
            <a:avLst/>
          </a:prstGeom>
        </p:spPr>
      </p:pic>
      <p:pic>
        <p:nvPicPr>
          <p:cNvPr id="5" name="Obraz 4">
            <a:extLst>
              <a:ext uri="{FF2B5EF4-FFF2-40B4-BE49-F238E27FC236}">
                <a16:creationId xmlns:a16="http://schemas.microsoft.com/office/drawing/2014/main" id="{24022869-9943-8147-9FB7-5D6E0D1A983D}"/>
              </a:ext>
            </a:extLst>
          </p:cNvPr>
          <p:cNvPicPr>
            <a:picLocks noChangeAspect="1"/>
          </p:cNvPicPr>
          <p:nvPr/>
        </p:nvPicPr>
        <p:blipFill>
          <a:blip r:embed="rId3"/>
          <a:stretch>
            <a:fillRect/>
          </a:stretch>
        </p:blipFill>
        <p:spPr>
          <a:xfrm>
            <a:off x="0" y="0"/>
            <a:ext cx="12192000" cy="614538"/>
          </a:xfrm>
          <a:prstGeom prst="rect">
            <a:avLst/>
          </a:prstGeom>
        </p:spPr>
      </p:pic>
      <p:sp>
        <p:nvSpPr>
          <p:cNvPr id="6" name="pole tekstowe 5">
            <a:extLst>
              <a:ext uri="{FF2B5EF4-FFF2-40B4-BE49-F238E27FC236}">
                <a16:creationId xmlns:a16="http://schemas.microsoft.com/office/drawing/2014/main" id="{541B2039-4CE8-3649-8FAE-0103BCF2EC93}"/>
              </a:ext>
            </a:extLst>
          </p:cNvPr>
          <p:cNvSpPr txBox="1"/>
          <p:nvPr/>
        </p:nvSpPr>
        <p:spPr>
          <a:xfrm>
            <a:off x="336692" y="614538"/>
            <a:ext cx="802625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region wodny Górnej-Wschodniej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7" name="Tabela 6"/>
          <p:cNvGraphicFramePr>
            <a:graphicFrameLocks noGrp="1"/>
          </p:cNvGraphicFramePr>
          <p:nvPr>
            <p:extLst>
              <p:ext uri="{D42A27DB-BD31-4B8C-83A1-F6EECF244321}">
                <p14:modId xmlns:p14="http://schemas.microsoft.com/office/powerpoint/2010/main" val="3760902267"/>
              </p:ext>
            </p:extLst>
          </p:nvPr>
        </p:nvGraphicFramePr>
        <p:xfrm>
          <a:off x="304888" y="1021970"/>
          <a:ext cx="11598133" cy="2316480"/>
        </p:xfrm>
        <a:graphic>
          <a:graphicData uri="http://schemas.openxmlformats.org/drawingml/2006/table">
            <a:tbl>
              <a:tblPr firstRow="1" bandRow="1">
                <a:tableStyleId>{5C22544A-7EE6-4342-B048-85BDC9FD1C3A}</a:tableStyleId>
              </a:tblPr>
              <a:tblGrid>
                <a:gridCol w="1292084">
                  <a:extLst>
                    <a:ext uri="{9D8B030D-6E8A-4147-A177-3AD203B41FA5}">
                      <a16:colId xmlns:a16="http://schemas.microsoft.com/office/drawing/2014/main" val="20000"/>
                    </a:ext>
                  </a:extLst>
                </a:gridCol>
                <a:gridCol w="3706548">
                  <a:extLst>
                    <a:ext uri="{9D8B030D-6E8A-4147-A177-3AD203B41FA5}">
                      <a16:colId xmlns:a16="http://schemas.microsoft.com/office/drawing/2014/main" val="20001"/>
                    </a:ext>
                  </a:extLst>
                </a:gridCol>
                <a:gridCol w="1584960">
                  <a:extLst>
                    <a:ext uri="{9D8B030D-6E8A-4147-A177-3AD203B41FA5}">
                      <a16:colId xmlns:a16="http://schemas.microsoft.com/office/drawing/2014/main" val="20002"/>
                    </a:ext>
                  </a:extLst>
                </a:gridCol>
                <a:gridCol w="1148080">
                  <a:extLst>
                    <a:ext uri="{9D8B030D-6E8A-4147-A177-3AD203B41FA5}">
                      <a16:colId xmlns:a16="http://schemas.microsoft.com/office/drawing/2014/main" val="20003"/>
                    </a:ext>
                  </a:extLst>
                </a:gridCol>
                <a:gridCol w="3866461">
                  <a:extLst>
                    <a:ext uri="{9D8B030D-6E8A-4147-A177-3AD203B41FA5}">
                      <a16:colId xmlns:a16="http://schemas.microsoft.com/office/drawing/2014/main" val="20004"/>
                    </a:ext>
                  </a:extLst>
                </a:gridCol>
              </a:tblGrid>
              <a:tr h="119250">
                <a:tc gridSpan="5">
                  <a:txBody>
                    <a:bodyPr/>
                    <a:lstStyle/>
                    <a:p>
                      <a:pPr algn="ctr"/>
                      <a:r>
                        <a:rPr lang="pl-PL" sz="1000" dirty="0"/>
                        <a:t>jcwpd nr 135 (PLGW2000135)</a:t>
                      </a:r>
                    </a:p>
                  </a:txBody>
                  <a:tcPr anchor="ctr">
                    <a:solidFill>
                      <a:srgbClr val="2F558D"/>
                    </a:solidFill>
                  </a:tcPr>
                </a:tc>
                <a:tc hMerge="1">
                  <a:txBody>
                    <a:bodyPr/>
                    <a:lstStyle/>
                    <a:p>
                      <a:endParaRPr lang="pl-PL" dirty="0"/>
                    </a:p>
                  </a:txBody>
                  <a:tcPr/>
                </a:tc>
                <a:tc hMerge="1">
                  <a:txBody>
                    <a:bodyPr/>
                    <a:lstStyle/>
                    <a:p>
                      <a:endParaRPr lang="pl-PL" sz="1600" dirty="0"/>
                    </a:p>
                  </a:txBody>
                  <a:tcPr/>
                </a:tc>
                <a:tc hMerge="1">
                  <a:txBody>
                    <a:bodyPr/>
                    <a:lstStyle/>
                    <a:p>
                      <a:endParaRPr lang="pl-PL" sz="1600" dirty="0"/>
                    </a:p>
                  </a:txBody>
                  <a:tcPr/>
                </a:tc>
                <a:tc hMerge="1">
                  <a:txBody>
                    <a:bodyPr/>
                    <a:lstStyle/>
                    <a:p>
                      <a:pPr algn="ctr"/>
                      <a:endParaRPr lang="pl-PL" sz="1400" dirty="0"/>
                    </a:p>
                  </a:txBody>
                  <a:tcPr/>
                </a:tc>
                <a:extLst>
                  <a:ext uri="{0D108BD9-81ED-4DB2-BD59-A6C34878D82A}">
                    <a16:rowId xmlns:a16="http://schemas.microsoft.com/office/drawing/2014/main" val="10000"/>
                  </a:ext>
                </a:extLst>
              </a:tr>
              <a:tr h="282363">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powierzchnia</a:t>
                      </a:r>
                    </a:p>
                  </a:txBody>
                  <a:tcPr anchor="ctr"/>
                </a:tc>
                <a:tc>
                  <a:txBody>
                    <a:bodyPr/>
                    <a:lstStyle/>
                    <a:p>
                      <a:pPr algn="l"/>
                      <a:r>
                        <a:rPr lang="pl-PL" sz="1000" baseline="0" dirty="0">
                          <a:solidFill>
                            <a:schemeClr val="accent1">
                              <a:lumMod val="75000"/>
                            </a:schemeClr>
                          </a:solidFill>
                          <a:latin typeface="Roboto" panose="02000000000000000000" pitchFamily="2" charset="0"/>
                          <a:ea typeface="Roboto" panose="02000000000000000000" pitchFamily="2" charset="0"/>
                        </a:rPr>
                        <a:t>1604,04 km</a:t>
                      </a:r>
                      <a:r>
                        <a:rPr lang="pl-PL" sz="1000" baseline="30000" dirty="0">
                          <a:solidFill>
                            <a:schemeClr val="accent1">
                              <a:lumMod val="75000"/>
                            </a:schemeClr>
                          </a:solidFill>
                          <a:latin typeface="Roboto" panose="02000000000000000000" pitchFamily="2" charset="0"/>
                          <a:ea typeface="Roboto" panose="02000000000000000000" pitchFamily="2" charset="0"/>
                        </a:rPr>
                        <a:t>2</a:t>
                      </a: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ocena ryzyka</a:t>
                      </a: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zagrożona chemicznie</a:t>
                      </a:r>
                    </a:p>
                  </a:txBody>
                  <a:tcPr anchor="ctr"/>
                </a:tc>
                <a:tc rowSpan="5">
                  <a:txBody>
                    <a:bodyPr/>
                    <a:lstStyle/>
                    <a:p>
                      <a:r>
                        <a:rPr lang="pl-PL" sz="1000" b="0" i="0" u="none" strike="noStrike" kern="1200" baseline="0" dirty="0">
                          <a:solidFill>
                            <a:schemeClr val="accent1">
                              <a:lumMod val="75000"/>
                            </a:schemeClr>
                          </a:solidFill>
                          <a:latin typeface="Roboto" panose="02000000000000000000" pitchFamily="2" charset="0"/>
                          <a:ea typeface="Roboto" panose="02000000000000000000" pitchFamily="2" charset="0"/>
                          <a:cs typeface="+mn-cs"/>
                        </a:rPr>
                        <a:t>Głównym zagrożeniem dla wód podziemnych były do niedawna przemysł wydobywczy i przetwórstwo siarki, skupione w północnej części jednostki. Obecnie nie prowadzi się eksploatacji siarki a tereny </a:t>
                      </a:r>
                      <a:r>
                        <a:rPr lang="pl-PL" sz="1000" b="0" i="0" u="none" strike="noStrike" kern="1200" baseline="0" dirty="0" err="1">
                          <a:solidFill>
                            <a:schemeClr val="accent1">
                              <a:lumMod val="75000"/>
                            </a:schemeClr>
                          </a:solidFill>
                          <a:latin typeface="Roboto" panose="02000000000000000000" pitchFamily="2" charset="0"/>
                          <a:ea typeface="Roboto" panose="02000000000000000000" pitchFamily="2" charset="0"/>
                          <a:cs typeface="+mn-cs"/>
                        </a:rPr>
                        <a:t>pogórnicze</a:t>
                      </a:r>
                      <a:r>
                        <a:rPr lang="pl-PL" sz="1000" b="0" i="0" u="none" strike="noStrike" kern="1200" baseline="0" dirty="0">
                          <a:solidFill>
                            <a:schemeClr val="accent1">
                              <a:lumMod val="75000"/>
                            </a:schemeClr>
                          </a:solidFill>
                          <a:latin typeface="Roboto" panose="02000000000000000000" pitchFamily="2" charset="0"/>
                          <a:ea typeface="Roboto" panose="02000000000000000000" pitchFamily="2" charset="0"/>
                          <a:cs typeface="+mn-cs"/>
                        </a:rPr>
                        <a:t> są rekultywowane. Odmienny typ zagrożenia dla wód podziemnych, o zdecydowanie mniejszym znaczeniu stanowią zanieczyszczenia pochodzenia rolniczego. Płytko występujące wody podziemne narażone są na zanieczyszczenie głównie związkami azotu, siarki oraz związkami organicznymi pochodzącymi z nawożenia. Presja o charakterze obszarowym dotyczy głównie obszarów zurbanizowanych, zwłaszcza w niewielkich miejscowościach, w których rozwój sieci wodociągowej zwykle nie jest równoczesny z rozwojem kanalizacji.</a:t>
                      </a:r>
                      <a:endParaRPr lang="pl-PL" sz="1000" dirty="0">
                        <a:solidFill>
                          <a:schemeClr val="accent1">
                            <a:lumMod val="75000"/>
                          </a:schemeClr>
                        </a:solidFill>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0001"/>
                  </a:ext>
                </a:extLst>
              </a:tr>
              <a:tr h="282363">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region wodny</a:t>
                      </a:r>
                    </a:p>
                  </a:txBody>
                  <a:tcPr anchor="ctr"/>
                </a:tc>
                <a:tc>
                  <a:txBody>
                    <a:bodyPr/>
                    <a:lstStyle/>
                    <a:p>
                      <a:r>
                        <a:rPr lang="pl-PL" sz="1000" b="0" i="0" u="none" strike="noStrike" kern="1200" baseline="0" dirty="0">
                          <a:solidFill>
                            <a:schemeClr val="accent1">
                              <a:lumMod val="75000"/>
                            </a:schemeClr>
                          </a:solidFill>
                          <a:latin typeface="Roboto" panose="02000000000000000000" pitchFamily="2" charset="0"/>
                          <a:ea typeface="Roboto" panose="02000000000000000000" pitchFamily="2" charset="0"/>
                          <a:cs typeface="+mn-cs"/>
                        </a:rPr>
                        <a:t>region wodny Górnej-Wschodniej Wisły 96%,region wodny Górnej-Zachodniej Wisły 4%,</a:t>
                      </a:r>
                      <a:endParaRPr lang="pl-PL" sz="1000" dirty="0">
                        <a:solidFill>
                          <a:schemeClr val="accent1">
                            <a:lumMod val="75000"/>
                          </a:schemeClr>
                        </a:solidFill>
                        <a:latin typeface="Roboto" panose="02000000000000000000" pitchFamily="2" charset="0"/>
                        <a:ea typeface="Roboto" panose="02000000000000000000" pitchFamily="2" charset="0"/>
                      </a:endParaRP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ocena stanu na rok 2019</a:t>
                      </a: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słaby stan chemiczny</a:t>
                      </a:r>
                    </a:p>
                  </a:txBody>
                  <a:tcPr anchor="ctr"/>
                </a:tc>
                <a:tc vMerge="1">
                  <a:txBody>
                    <a:bodyPr/>
                    <a:lstStyle/>
                    <a:p>
                      <a:endParaRPr lang="pl-PL" sz="1200" dirty="0"/>
                    </a:p>
                  </a:txBody>
                  <a:tcPr/>
                </a:tc>
                <a:extLst>
                  <a:ext uri="{0D108BD9-81ED-4DB2-BD59-A6C34878D82A}">
                    <a16:rowId xmlns:a16="http://schemas.microsoft.com/office/drawing/2014/main" val="10002"/>
                  </a:ext>
                </a:extLst>
              </a:tr>
              <a:tr h="282363">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obszar bilansowy</a:t>
                      </a:r>
                    </a:p>
                  </a:txBody>
                  <a:tcPr anchor="ctr"/>
                </a:tc>
                <a:tc>
                  <a:txBody>
                    <a:bodyPr/>
                    <a:lstStyle/>
                    <a:p>
                      <a:r>
                        <a:rPr lang="pl-PL" sz="1000" b="0" i="0" u="none" strike="noStrike" kern="1200" baseline="0" dirty="0">
                          <a:solidFill>
                            <a:schemeClr val="accent1">
                              <a:lumMod val="75000"/>
                            </a:schemeClr>
                          </a:solidFill>
                          <a:latin typeface="Roboto" panose="02000000000000000000" pitchFamily="2" charset="0"/>
                          <a:ea typeface="Roboto" panose="02000000000000000000" pitchFamily="2" charset="0"/>
                          <a:cs typeface="+mn-cs"/>
                        </a:rPr>
                        <a:t>Wisła od Wisłoki do Sanu (R) 99%,San 1%,Wisłoka poniżej 1%, Wisła od Wisłoki do Sanu (K) poniżej 1%,</a:t>
                      </a:r>
                      <a:endParaRPr lang="pl-PL" sz="1000" dirty="0">
                        <a:solidFill>
                          <a:schemeClr val="accent1">
                            <a:lumMod val="75000"/>
                          </a:schemeClr>
                        </a:solidFill>
                        <a:latin typeface="Roboto" panose="02000000000000000000" pitchFamily="2" charset="0"/>
                        <a:ea typeface="Roboto" panose="02000000000000000000" pitchFamily="2" charset="0"/>
                      </a:endParaRP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zasięg zanieczyszczenia</a:t>
                      </a: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74,91%</a:t>
                      </a:r>
                    </a:p>
                  </a:txBody>
                  <a:tcPr anchor="ctr"/>
                </a:tc>
                <a:tc vMerge="1">
                  <a:txBody>
                    <a:bodyPr/>
                    <a:lstStyle/>
                    <a:p>
                      <a:endParaRPr lang="pl-PL" sz="1200" dirty="0"/>
                    </a:p>
                  </a:txBody>
                  <a:tcPr/>
                </a:tc>
                <a:extLst>
                  <a:ext uri="{0D108BD9-81ED-4DB2-BD59-A6C34878D82A}">
                    <a16:rowId xmlns:a16="http://schemas.microsoft.com/office/drawing/2014/main" val="10003"/>
                  </a:ext>
                </a:extLst>
              </a:tr>
              <a:tr h="282363">
                <a:tc>
                  <a:txBody>
                    <a:bodyPr/>
                    <a:lstStyle/>
                    <a:p>
                      <a:r>
                        <a:rPr lang="pl-PL" sz="1000" baseline="0" dirty="0">
                          <a:solidFill>
                            <a:schemeClr val="accent1">
                              <a:lumMod val="75000"/>
                            </a:schemeClr>
                          </a:solidFill>
                          <a:latin typeface="Roboto" panose="02000000000000000000" pitchFamily="2" charset="0"/>
                          <a:ea typeface="Roboto" panose="02000000000000000000" pitchFamily="2" charset="0"/>
                        </a:rPr>
                        <a:t>zasoby dostępne</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000" b="0" i="0" u="none" strike="noStrike" kern="1200" baseline="0" dirty="0">
                          <a:solidFill>
                            <a:schemeClr val="accent1">
                              <a:lumMod val="75000"/>
                            </a:schemeClr>
                          </a:solidFill>
                          <a:latin typeface="Roboto" panose="02000000000000000000" pitchFamily="2" charset="0"/>
                          <a:ea typeface="Roboto" panose="02000000000000000000" pitchFamily="2" charset="0"/>
                          <a:cs typeface="+mn-cs"/>
                        </a:rPr>
                        <a:t>61 048,44 </a:t>
                      </a:r>
                      <a:r>
                        <a:rPr lang="pl-PL" sz="1000" baseline="0" dirty="0">
                          <a:solidFill>
                            <a:schemeClr val="accent1">
                              <a:lumMod val="75000"/>
                            </a:schemeClr>
                          </a:solidFill>
                          <a:latin typeface="Roboto" panose="02000000000000000000" pitchFamily="2" charset="0"/>
                          <a:ea typeface="Roboto" panose="02000000000000000000" pitchFamily="2" charset="0"/>
                        </a:rPr>
                        <a:t>tys. m</a:t>
                      </a:r>
                      <a:r>
                        <a:rPr lang="pl-PL" sz="1000" baseline="30000" dirty="0">
                          <a:solidFill>
                            <a:schemeClr val="accent1">
                              <a:lumMod val="75000"/>
                            </a:schemeClr>
                          </a:solidFill>
                          <a:latin typeface="Roboto" panose="02000000000000000000" pitchFamily="2" charset="0"/>
                          <a:ea typeface="Roboto" panose="02000000000000000000" pitchFamily="2" charset="0"/>
                        </a:rPr>
                        <a:t>3</a:t>
                      </a:r>
                      <a:r>
                        <a:rPr lang="pl-PL" sz="1000" baseline="0" dirty="0">
                          <a:solidFill>
                            <a:schemeClr val="accent1">
                              <a:lumMod val="75000"/>
                            </a:schemeClr>
                          </a:solidFill>
                          <a:latin typeface="Roboto" panose="02000000000000000000" pitchFamily="2" charset="0"/>
                          <a:ea typeface="Roboto" panose="02000000000000000000" pitchFamily="2" charset="0"/>
                        </a:rPr>
                        <a:t>/rok</a:t>
                      </a: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obszary</a:t>
                      </a:r>
                      <a:r>
                        <a:rPr lang="pl-PL" sz="1000" baseline="0" dirty="0">
                          <a:solidFill>
                            <a:schemeClr val="accent1">
                              <a:lumMod val="75000"/>
                            </a:schemeClr>
                          </a:solidFill>
                          <a:latin typeface="Roboto" panose="02000000000000000000" pitchFamily="2" charset="0"/>
                          <a:ea typeface="Roboto" panose="02000000000000000000" pitchFamily="2" charset="0"/>
                        </a:rPr>
                        <a:t> chronione</a:t>
                      </a:r>
                      <a:endParaRPr lang="pl-PL" sz="1000" dirty="0">
                        <a:solidFill>
                          <a:schemeClr val="accent1">
                            <a:lumMod val="75000"/>
                          </a:schemeClr>
                        </a:solidFill>
                        <a:latin typeface="Roboto" panose="02000000000000000000" pitchFamily="2" charset="0"/>
                        <a:ea typeface="Roboto" panose="02000000000000000000" pitchFamily="2" charset="0"/>
                      </a:endParaRP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tak</a:t>
                      </a:r>
                    </a:p>
                  </a:txBody>
                  <a:tcPr anchor="ctr"/>
                </a:tc>
                <a:tc vMerge="1">
                  <a:txBody>
                    <a:bodyPr/>
                    <a:lstStyle/>
                    <a:p>
                      <a:endParaRPr lang="pl-PL" sz="1200" dirty="0"/>
                    </a:p>
                  </a:txBody>
                  <a:tcPr/>
                </a:tc>
                <a:extLst>
                  <a:ext uri="{0D108BD9-81ED-4DB2-BD59-A6C34878D82A}">
                    <a16:rowId xmlns:a16="http://schemas.microsoft.com/office/drawing/2014/main" val="10004"/>
                  </a:ext>
                </a:extLst>
              </a:tr>
              <a:tr h="282363">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pobór</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000" b="0" i="0" u="none" strike="noStrike" kern="1200" baseline="0" dirty="0">
                          <a:solidFill>
                            <a:schemeClr val="accent1">
                              <a:lumMod val="75000"/>
                            </a:schemeClr>
                          </a:solidFill>
                          <a:latin typeface="Roboto" panose="02000000000000000000" pitchFamily="2" charset="0"/>
                          <a:ea typeface="Roboto" panose="02000000000000000000" pitchFamily="2" charset="0"/>
                          <a:cs typeface="+mn-cs"/>
                        </a:rPr>
                        <a:t>8 905,21 </a:t>
                      </a:r>
                      <a:r>
                        <a:rPr lang="pl-PL" sz="1000" baseline="0" dirty="0">
                          <a:solidFill>
                            <a:schemeClr val="accent1">
                              <a:lumMod val="75000"/>
                            </a:schemeClr>
                          </a:solidFill>
                          <a:latin typeface="Roboto" panose="02000000000000000000" pitchFamily="2" charset="0"/>
                          <a:ea typeface="Roboto" panose="02000000000000000000" pitchFamily="2" charset="0"/>
                        </a:rPr>
                        <a:t>tys. m</a:t>
                      </a:r>
                      <a:r>
                        <a:rPr lang="pl-PL" sz="1000" baseline="30000" dirty="0">
                          <a:solidFill>
                            <a:schemeClr val="accent1">
                              <a:lumMod val="75000"/>
                            </a:schemeClr>
                          </a:solidFill>
                          <a:latin typeface="Roboto" panose="02000000000000000000" pitchFamily="2" charset="0"/>
                          <a:ea typeface="Roboto" panose="02000000000000000000" pitchFamily="2" charset="0"/>
                        </a:rPr>
                        <a:t>3</a:t>
                      </a:r>
                      <a:r>
                        <a:rPr lang="pl-PL" sz="1000" baseline="0" dirty="0">
                          <a:solidFill>
                            <a:schemeClr val="accent1">
                              <a:lumMod val="75000"/>
                            </a:schemeClr>
                          </a:solidFill>
                          <a:latin typeface="Roboto" panose="02000000000000000000" pitchFamily="2" charset="0"/>
                          <a:ea typeface="Roboto" panose="02000000000000000000" pitchFamily="2" charset="0"/>
                        </a:rPr>
                        <a:t>/rok</a:t>
                      </a: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liczba kompleksów wodonośnych</a:t>
                      </a:r>
                    </a:p>
                  </a:txBody>
                  <a:tcPr anchor="ctr"/>
                </a:tc>
                <a:tc>
                  <a:txBody>
                    <a:bodyPr/>
                    <a:lstStyle/>
                    <a:p>
                      <a:r>
                        <a:rPr lang="pl-PL" sz="1000" dirty="0">
                          <a:solidFill>
                            <a:schemeClr val="accent1">
                              <a:lumMod val="75000"/>
                            </a:schemeClr>
                          </a:solidFill>
                          <a:latin typeface="Roboto" panose="02000000000000000000" pitchFamily="2" charset="0"/>
                          <a:ea typeface="Roboto" panose="02000000000000000000" pitchFamily="2" charset="0"/>
                        </a:rPr>
                        <a:t>1</a:t>
                      </a:r>
                    </a:p>
                  </a:txBody>
                  <a:tcPr anchor="ctr"/>
                </a:tc>
                <a:tc vMerge="1">
                  <a:txBody>
                    <a:bodyPr/>
                    <a:lstStyle/>
                    <a:p>
                      <a:endParaRPr lang="pl-PL" sz="1200" dirty="0"/>
                    </a:p>
                  </a:txBody>
                  <a:tcPr/>
                </a:tc>
                <a:extLst>
                  <a:ext uri="{0D108BD9-81ED-4DB2-BD59-A6C34878D82A}">
                    <a16:rowId xmlns:a16="http://schemas.microsoft.com/office/drawing/2014/main" val="10005"/>
                  </a:ext>
                </a:extLst>
              </a:tr>
            </a:tbl>
          </a:graphicData>
        </a:graphic>
      </p:graphicFrame>
      <p:sp>
        <p:nvSpPr>
          <p:cNvPr id="9" name="pole tekstowe 8"/>
          <p:cNvSpPr txBox="1"/>
          <p:nvPr/>
        </p:nvSpPr>
        <p:spPr>
          <a:xfrm>
            <a:off x="4349820" y="3574006"/>
            <a:ext cx="7527853" cy="1938992"/>
          </a:xfrm>
          <a:prstGeom prst="rect">
            <a:avLst/>
          </a:prstGeom>
          <a:noFill/>
          <a:ln w="25400">
            <a:solidFill>
              <a:schemeClr val="accent4"/>
            </a:solidFill>
          </a:ln>
        </p:spPr>
        <p:txBody>
          <a:bodyPr wrap="square" rtlCol="0">
            <a:spAutoFit/>
          </a:bodyPr>
          <a:lstStyle/>
          <a:p>
            <a:pPr>
              <a:spcBef>
                <a:spcPts val="300"/>
              </a:spcBef>
            </a:pPr>
            <a:r>
              <a:rPr lang="pl-PL" sz="1100" b="1" dirty="0">
                <a:solidFill>
                  <a:srgbClr val="2F5597"/>
                </a:solidFill>
                <a:latin typeface="Roboto" panose="02000000000000000000" pitchFamily="2" charset="0"/>
                <a:ea typeface="Roboto" panose="02000000000000000000" pitchFamily="2" charset="0"/>
                <a:cs typeface="Arial" panose="020B0604020202020204" pitchFamily="34" charset="0"/>
              </a:rPr>
              <a:t>Działania podstawowe:</a:t>
            </a:r>
          </a:p>
          <a:p>
            <a:pPr marL="285750" indent="-285750">
              <a:spcBef>
                <a:spcPts val="300"/>
              </a:spcBef>
              <a:buFont typeface="Arial" panose="020B0604020202020204" pitchFamily="34" charset="0"/>
              <a:buChar char="•"/>
            </a:pPr>
            <a:r>
              <a:rPr lang="pl-PL" sz="1100" dirty="0">
                <a:solidFill>
                  <a:srgbClr val="2F5597"/>
                </a:solidFill>
                <a:latin typeface="Roboto" panose="02000000000000000000" pitchFamily="2" charset="0"/>
                <a:ea typeface="Roboto" panose="02000000000000000000" pitchFamily="2" charset="0"/>
              </a:rPr>
              <a:t>opracowanie wniosku na potrzeby ustanowienia obszaru ochronnego zbiornika wód śródlądowych (GZWP)</a:t>
            </a:r>
          </a:p>
          <a:p>
            <a:pPr marL="285750" indent="-285750">
              <a:spcBef>
                <a:spcPts val="300"/>
              </a:spcBef>
              <a:buFont typeface="Arial" panose="020B0604020202020204" pitchFamily="34" charset="0"/>
              <a:buChar char="•"/>
            </a:pPr>
            <a:r>
              <a:rPr lang="pl-PL" sz="1100" dirty="0">
                <a:solidFill>
                  <a:srgbClr val="2F5597"/>
                </a:solidFill>
                <a:latin typeface="Roboto" panose="02000000000000000000" pitchFamily="2" charset="0"/>
                <a:ea typeface="Roboto" panose="02000000000000000000" pitchFamily="2" charset="0"/>
              </a:rPr>
              <a:t>ustanowienie obszaru ochronnego zbiornika wód śródlądowych (GZWP)</a:t>
            </a:r>
          </a:p>
          <a:p>
            <a:pPr>
              <a:spcBef>
                <a:spcPts val="300"/>
              </a:spcBef>
            </a:pPr>
            <a:r>
              <a:rPr lang="pl-PL" sz="1100" b="1" dirty="0">
                <a:solidFill>
                  <a:srgbClr val="2F5597"/>
                </a:solidFill>
                <a:latin typeface="Roboto" panose="02000000000000000000" pitchFamily="2" charset="0"/>
                <a:ea typeface="Roboto" panose="02000000000000000000" pitchFamily="2" charset="0"/>
                <a:cs typeface="Arial" panose="020B0604020202020204" pitchFamily="34" charset="0"/>
              </a:rPr>
              <a:t>Działania uzupełniające:</a:t>
            </a:r>
          </a:p>
          <a:p>
            <a:pPr marL="285750" indent="-285750">
              <a:spcBef>
                <a:spcPts val="300"/>
              </a:spcBef>
              <a:buFont typeface="Arial" panose="020B0604020202020204" pitchFamily="34" charset="0"/>
              <a:buChar char="•"/>
            </a:pPr>
            <a:r>
              <a:rPr lang="pl-PL" sz="1100" dirty="0">
                <a:solidFill>
                  <a:srgbClr val="2F5597"/>
                </a:solidFill>
                <a:latin typeface="Roboto" panose="02000000000000000000" pitchFamily="2" charset="0"/>
                <a:ea typeface="Roboto" panose="02000000000000000000" pitchFamily="2" charset="0"/>
              </a:rPr>
              <a:t>opracowanie wniosku na potrzeby ustanowienia obszaru ochronnego zbiornika wód śródlądowych (GZWP)</a:t>
            </a:r>
          </a:p>
          <a:p>
            <a:pPr marL="285750" indent="-285750">
              <a:buFont typeface="Arial" panose="020B0604020202020204" pitchFamily="34" charset="0"/>
              <a:buChar char="•"/>
            </a:pPr>
            <a:r>
              <a:rPr lang="pl-PL" sz="1100" dirty="0">
                <a:solidFill>
                  <a:srgbClr val="2F5597"/>
                </a:solidFill>
                <a:latin typeface="Roboto" panose="02000000000000000000" pitchFamily="2" charset="0"/>
                <a:ea typeface="Roboto" panose="02000000000000000000" pitchFamily="2" charset="0"/>
              </a:rPr>
              <a:t>dobrowolne stosowanie działań ze "Zbioru zaleceń dobrej praktyki rolniczej„</a:t>
            </a:r>
          </a:p>
          <a:p>
            <a:pPr marL="285750" indent="-285750">
              <a:buFont typeface="Arial" panose="020B0604020202020204" pitchFamily="34" charset="0"/>
              <a:buChar char="•"/>
            </a:pPr>
            <a:r>
              <a:rPr lang="pl-PL" sz="1100" dirty="0">
                <a:solidFill>
                  <a:srgbClr val="2F5597"/>
                </a:solidFill>
                <a:latin typeface="Roboto" panose="02000000000000000000" pitchFamily="2" charset="0"/>
                <a:ea typeface="Roboto" panose="02000000000000000000" pitchFamily="2" charset="0"/>
              </a:rPr>
              <a:t>rozpoznanie występowania nowych zanieczyszczeń w wodach podziemnych</a:t>
            </a:r>
          </a:p>
          <a:p>
            <a:pPr marL="285750" indent="-285750">
              <a:buFont typeface="Arial" panose="020B0604020202020204" pitchFamily="34" charset="0"/>
              <a:buChar char="•"/>
            </a:pPr>
            <a:r>
              <a:rPr lang="pl-PL" sz="1100" dirty="0">
                <a:solidFill>
                  <a:srgbClr val="2F5597"/>
                </a:solidFill>
                <a:latin typeface="Roboto" panose="02000000000000000000" pitchFamily="2" charset="0"/>
                <a:ea typeface="Roboto" panose="02000000000000000000" pitchFamily="2" charset="0"/>
              </a:rPr>
              <a:t>szkolenia z zakresu dobrowolnego stosowania "Zbioru zaleceń dobrej praktyki rolniczej", mającego na celu ochronę wód przed zanieczyszczeniem azotanami pochodzącymi ze źródeł rolniczych</a:t>
            </a:r>
          </a:p>
          <a:p>
            <a:pPr marL="285750" indent="-285750">
              <a:buFont typeface="Arial" panose="020B0604020202020204" pitchFamily="34" charset="0"/>
              <a:buChar char="•"/>
            </a:pPr>
            <a:r>
              <a:rPr lang="pl-PL" sz="1100" dirty="0">
                <a:solidFill>
                  <a:srgbClr val="2F5597"/>
                </a:solidFill>
                <a:latin typeface="Roboto" panose="02000000000000000000" pitchFamily="2" charset="0"/>
                <a:ea typeface="Roboto" panose="02000000000000000000" pitchFamily="2" charset="0"/>
              </a:rPr>
              <a:t>wsparcie działań organów administracji w zakresie ustanawiania obszarów ochronnych GZWP</a:t>
            </a:r>
          </a:p>
        </p:txBody>
      </p:sp>
      <p:pic>
        <p:nvPicPr>
          <p:cNvPr id="8" name="Obraz 7">
            <a:extLst>
              <a:ext uri="{FF2B5EF4-FFF2-40B4-BE49-F238E27FC236}">
                <a16:creationId xmlns:a16="http://schemas.microsoft.com/office/drawing/2014/main" id="{68D4D214-F0BB-494A-9FFD-B8130AD96E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92" y="3499650"/>
            <a:ext cx="3432668" cy="2575862"/>
          </a:xfrm>
          <a:prstGeom prst="rect">
            <a:avLst/>
          </a:prstGeom>
        </p:spPr>
      </p:pic>
    </p:spTree>
    <p:extLst>
      <p:ext uri="{BB962C8B-B14F-4D97-AF65-F5344CB8AC3E}">
        <p14:creationId xmlns:p14="http://schemas.microsoft.com/office/powerpoint/2010/main" val="4103393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graphicFrame>
        <p:nvGraphicFramePr>
          <p:cNvPr id="4" name="Tabela 3"/>
          <p:cNvGraphicFramePr>
            <a:graphicFrameLocks noGrp="1"/>
          </p:cNvGraphicFramePr>
          <p:nvPr>
            <p:extLst>
              <p:ext uri="{D42A27DB-BD31-4B8C-83A1-F6EECF244321}">
                <p14:modId xmlns:p14="http://schemas.microsoft.com/office/powerpoint/2010/main" val="1136543434"/>
              </p:ext>
            </p:extLst>
          </p:nvPr>
        </p:nvGraphicFramePr>
        <p:xfrm>
          <a:off x="363544" y="2644215"/>
          <a:ext cx="4395568" cy="2439966"/>
        </p:xfrm>
        <a:graphic>
          <a:graphicData uri="http://schemas.openxmlformats.org/drawingml/2006/table">
            <a:tbl>
              <a:tblPr firstRow="1" bandRow="1">
                <a:tableStyleId>{5C22544A-7EE6-4342-B048-85BDC9FD1C3A}</a:tableStyleId>
              </a:tblPr>
              <a:tblGrid>
                <a:gridCol w="2839824">
                  <a:extLst>
                    <a:ext uri="{9D8B030D-6E8A-4147-A177-3AD203B41FA5}">
                      <a16:colId xmlns:a16="http://schemas.microsoft.com/office/drawing/2014/main" val="20000"/>
                    </a:ext>
                  </a:extLst>
                </a:gridCol>
                <a:gridCol w="1555744">
                  <a:extLst>
                    <a:ext uri="{9D8B030D-6E8A-4147-A177-3AD203B41FA5}">
                      <a16:colId xmlns:a16="http://schemas.microsoft.com/office/drawing/2014/main" val="20001"/>
                    </a:ext>
                  </a:extLst>
                </a:gridCol>
              </a:tblGrid>
              <a:tr h="0">
                <a:tc>
                  <a:txBody>
                    <a:bodyPr/>
                    <a:lstStyle/>
                    <a:p>
                      <a:pPr algn="ctr"/>
                      <a:r>
                        <a:rPr lang="pl-PL" sz="1300" dirty="0">
                          <a:latin typeface="Roboto" panose="02000000000000000000" pitchFamily="2" charset="0"/>
                          <a:ea typeface="Roboto" panose="02000000000000000000" pitchFamily="2" charset="0"/>
                        </a:rPr>
                        <a:t>Liczba jcwpd w</a:t>
                      </a:r>
                      <a:r>
                        <a:rPr lang="pl-PL" sz="1300" baseline="0" dirty="0">
                          <a:latin typeface="Roboto" panose="02000000000000000000" pitchFamily="2" charset="0"/>
                          <a:ea typeface="Roboto" panose="02000000000000000000" pitchFamily="2" charset="0"/>
                        </a:rPr>
                        <a:t> OD Dniestru</a:t>
                      </a:r>
                      <a:endParaRPr lang="pl-PL" sz="1300" b="1" dirty="0">
                        <a:latin typeface="Roboto" panose="02000000000000000000" pitchFamily="2" charset="0"/>
                        <a:ea typeface="Roboto" panose="02000000000000000000" pitchFamily="2" charset="0"/>
                      </a:endParaRPr>
                    </a:p>
                  </a:txBody>
                  <a:tcPr anchor="ctr">
                    <a:solidFill>
                      <a:srgbClr val="2F558D"/>
                    </a:solidFill>
                  </a:tcPr>
                </a:tc>
                <a:tc>
                  <a:txBody>
                    <a:bodyPr/>
                    <a:lstStyle/>
                    <a:p>
                      <a:pPr algn="ctr"/>
                      <a:r>
                        <a:rPr lang="pl-PL" sz="1300" dirty="0">
                          <a:latin typeface="Roboto" panose="02000000000000000000" pitchFamily="2" charset="0"/>
                          <a:ea typeface="Roboto" panose="02000000000000000000" pitchFamily="2" charset="0"/>
                        </a:rPr>
                        <a:t>1</a:t>
                      </a:r>
                      <a:endParaRPr lang="pl-PL" sz="1300" b="1" dirty="0">
                        <a:latin typeface="Roboto" panose="02000000000000000000" pitchFamily="2" charset="0"/>
                        <a:ea typeface="Roboto" panose="02000000000000000000" pitchFamily="2" charset="0"/>
                      </a:endParaRPr>
                    </a:p>
                  </a:txBody>
                  <a:tcPr anchor="ctr">
                    <a:solidFill>
                      <a:srgbClr val="2F558D"/>
                    </a:solidFill>
                  </a:tcPr>
                </a:tc>
                <a:extLst>
                  <a:ext uri="{0D108BD9-81ED-4DB2-BD59-A6C34878D82A}">
                    <a16:rowId xmlns:a16="http://schemas.microsoft.com/office/drawing/2014/main" val="10000"/>
                  </a:ext>
                </a:extLst>
              </a:tr>
              <a:tr h="370840">
                <a:tc gridSpan="2">
                  <a:txBody>
                    <a:bodyPr/>
                    <a:lstStyle/>
                    <a:p>
                      <a:pPr algn="ctr"/>
                      <a:r>
                        <a:rPr lang="pl-PL" sz="1300" dirty="0">
                          <a:solidFill>
                            <a:srgbClr val="2F558D"/>
                          </a:solidFill>
                          <a:latin typeface="Roboto" panose="02000000000000000000" pitchFamily="2" charset="0"/>
                          <a:ea typeface="Roboto" panose="02000000000000000000" pitchFamily="2" charset="0"/>
                        </a:rPr>
                        <a:t>Ocena ryzyka (liczba jcwpd)</a:t>
                      </a:r>
                    </a:p>
                  </a:txBody>
                  <a:tcPr anchor="ctr"/>
                </a:tc>
                <a:tc hMerge="1">
                  <a:txBody>
                    <a:bodyPr/>
                    <a:lstStyle/>
                    <a:p>
                      <a:endParaRPr lang="pl-PL"/>
                    </a:p>
                  </a:txBody>
                  <a:tcPr/>
                </a:tc>
                <a:extLst>
                  <a:ext uri="{0D108BD9-81ED-4DB2-BD59-A6C34878D82A}">
                    <a16:rowId xmlns:a16="http://schemas.microsoft.com/office/drawing/2014/main" val="10001"/>
                  </a:ext>
                </a:extLst>
              </a:tr>
              <a:tr h="370840">
                <a:tc>
                  <a:txBody>
                    <a:bodyPr/>
                    <a:lstStyle/>
                    <a:p>
                      <a:pPr algn="ctr"/>
                      <a:r>
                        <a:rPr lang="pl-PL" sz="1300" dirty="0">
                          <a:solidFill>
                            <a:srgbClr val="2F558D"/>
                          </a:solidFill>
                          <a:latin typeface="Roboto" panose="02000000000000000000" pitchFamily="2" charset="0"/>
                          <a:ea typeface="Roboto" panose="02000000000000000000" pitchFamily="2" charset="0"/>
                        </a:rPr>
                        <a:t>niezagrożone</a:t>
                      </a:r>
                    </a:p>
                  </a:txBody>
                  <a:tcPr anchor="ctr"/>
                </a:tc>
                <a:tc>
                  <a:txBody>
                    <a:bodyPr/>
                    <a:lstStyle/>
                    <a:p>
                      <a:pPr algn="ctr"/>
                      <a:r>
                        <a:rPr lang="pl-PL" sz="1300" dirty="0">
                          <a:solidFill>
                            <a:srgbClr val="2F558D"/>
                          </a:solidFill>
                          <a:latin typeface="Roboto" panose="02000000000000000000" pitchFamily="2" charset="0"/>
                          <a:ea typeface="Roboto" panose="02000000000000000000" pitchFamily="2" charset="0"/>
                        </a:rPr>
                        <a:t>1</a:t>
                      </a:r>
                    </a:p>
                  </a:txBody>
                  <a:tcPr anchor="ctr"/>
                </a:tc>
                <a:extLst>
                  <a:ext uri="{0D108BD9-81ED-4DB2-BD59-A6C34878D82A}">
                    <a16:rowId xmlns:a16="http://schemas.microsoft.com/office/drawing/2014/main" val="10002"/>
                  </a:ext>
                </a:extLst>
              </a:tr>
              <a:tr h="370840">
                <a:tc>
                  <a:txBody>
                    <a:bodyPr/>
                    <a:lstStyle/>
                    <a:p>
                      <a:pPr algn="ctr"/>
                      <a:r>
                        <a:rPr lang="pl-PL" sz="1300" dirty="0">
                          <a:solidFill>
                            <a:srgbClr val="2F558D"/>
                          </a:solidFill>
                          <a:latin typeface="Roboto" panose="02000000000000000000" pitchFamily="2" charset="0"/>
                          <a:ea typeface="Roboto" panose="02000000000000000000" pitchFamily="2" charset="0"/>
                        </a:rPr>
                        <a:t>zagrożone</a:t>
                      </a:r>
                    </a:p>
                  </a:txBody>
                  <a:tcPr anchor="ctr"/>
                </a:tc>
                <a:tc>
                  <a:txBody>
                    <a:bodyPr/>
                    <a:lstStyle/>
                    <a:p>
                      <a:pPr algn="ctr"/>
                      <a:r>
                        <a:rPr lang="pl-PL" sz="1300" dirty="0">
                          <a:solidFill>
                            <a:srgbClr val="2F558D"/>
                          </a:solidFill>
                          <a:latin typeface="Roboto" panose="02000000000000000000" pitchFamily="2" charset="0"/>
                          <a:ea typeface="Roboto" panose="02000000000000000000" pitchFamily="2" charset="0"/>
                        </a:rPr>
                        <a:t>0</a:t>
                      </a:r>
                    </a:p>
                  </a:txBody>
                  <a:tcPr anchor="ctr"/>
                </a:tc>
                <a:extLst>
                  <a:ext uri="{0D108BD9-81ED-4DB2-BD59-A6C34878D82A}">
                    <a16:rowId xmlns:a16="http://schemas.microsoft.com/office/drawing/2014/main" val="10003"/>
                  </a:ext>
                </a:extLst>
              </a:tr>
              <a:tr h="370840">
                <a:tc gridSpan="2">
                  <a:txBody>
                    <a:bodyPr/>
                    <a:lstStyle/>
                    <a:p>
                      <a:pPr algn="ctr"/>
                      <a:r>
                        <a:rPr lang="pl-PL" sz="1300" dirty="0">
                          <a:solidFill>
                            <a:srgbClr val="2F558D"/>
                          </a:solidFill>
                          <a:latin typeface="Roboto" panose="02000000000000000000" pitchFamily="2" charset="0"/>
                          <a:ea typeface="Roboto" panose="02000000000000000000" pitchFamily="2" charset="0"/>
                        </a:rPr>
                        <a:t>Ocena stanu (liczba jcwpd)</a:t>
                      </a:r>
                    </a:p>
                  </a:txBody>
                  <a:tcPr anchor="ctr"/>
                </a:tc>
                <a:tc hMerge="1">
                  <a:txBody>
                    <a:bodyPr/>
                    <a:lstStyle/>
                    <a:p>
                      <a:endParaRPr lang="pl-PL"/>
                    </a:p>
                  </a:txBody>
                  <a:tcPr/>
                </a:tc>
                <a:extLst>
                  <a:ext uri="{0D108BD9-81ED-4DB2-BD59-A6C34878D82A}">
                    <a16:rowId xmlns:a16="http://schemas.microsoft.com/office/drawing/2014/main" val="10004"/>
                  </a:ext>
                </a:extLst>
              </a:tr>
              <a:tr h="370840">
                <a:tc>
                  <a:txBody>
                    <a:bodyPr/>
                    <a:lstStyle/>
                    <a:p>
                      <a:pPr algn="ctr"/>
                      <a:r>
                        <a:rPr lang="pl-PL" sz="1300" dirty="0">
                          <a:solidFill>
                            <a:srgbClr val="2F558D"/>
                          </a:solidFill>
                          <a:latin typeface="Roboto" panose="02000000000000000000" pitchFamily="2" charset="0"/>
                          <a:ea typeface="Roboto" panose="02000000000000000000" pitchFamily="2" charset="0"/>
                        </a:rPr>
                        <a:t>stan dobry</a:t>
                      </a:r>
                    </a:p>
                  </a:txBody>
                  <a:tcPr anchor="ctr"/>
                </a:tc>
                <a:tc>
                  <a:txBody>
                    <a:bodyPr/>
                    <a:lstStyle/>
                    <a:p>
                      <a:pPr algn="ctr"/>
                      <a:r>
                        <a:rPr lang="pl-PL" sz="1300" dirty="0">
                          <a:solidFill>
                            <a:srgbClr val="2F558D"/>
                          </a:solidFill>
                          <a:latin typeface="Roboto" panose="02000000000000000000" pitchFamily="2" charset="0"/>
                          <a:ea typeface="Roboto" panose="02000000000000000000" pitchFamily="2" charset="0"/>
                        </a:rPr>
                        <a:t>1</a:t>
                      </a:r>
                    </a:p>
                  </a:txBody>
                  <a:tcPr anchor="ctr"/>
                </a:tc>
                <a:extLst>
                  <a:ext uri="{0D108BD9-81ED-4DB2-BD59-A6C34878D82A}">
                    <a16:rowId xmlns:a16="http://schemas.microsoft.com/office/drawing/2014/main" val="10005"/>
                  </a:ext>
                </a:extLst>
              </a:tr>
              <a:tr h="296206">
                <a:tc>
                  <a:txBody>
                    <a:bodyPr/>
                    <a:lstStyle/>
                    <a:p>
                      <a:pPr algn="ctr"/>
                      <a:r>
                        <a:rPr lang="pl-PL" sz="1300" dirty="0">
                          <a:solidFill>
                            <a:srgbClr val="2F558D"/>
                          </a:solidFill>
                          <a:latin typeface="Roboto" panose="02000000000000000000" pitchFamily="2" charset="0"/>
                          <a:ea typeface="Roboto" panose="02000000000000000000" pitchFamily="2" charset="0"/>
                        </a:rPr>
                        <a:t>stan słaby</a:t>
                      </a:r>
                    </a:p>
                  </a:txBody>
                  <a:tcPr anchor="ctr"/>
                </a:tc>
                <a:tc>
                  <a:txBody>
                    <a:bodyPr/>
                    <a:lstStyle/>
                    <a:p>
                      <a:pPr algn="ctr"/>
                      <a:r>
                        <a:rPr lang="pl-PL" sz="1300" dirty="0">
                          <a:solidFill>
                            <a:srgbClr val="2F558D"/>
                          </a:solidFill>
                          <a:latin typeface="Roboto" panose="02000000000000000000" pitchFamily="2" charset="0"/>
                          <a:ea typeface="Roboto" panose="02000000000000000000" pitchFamily="2" charset="0"/>
                        </a:rPr>
                        <a:t>0</a:t>
                      </a:r>
                    </a:p>
                  </a:txBody>
                  <a:tcPr anchor="ctr"/>
                </a:tc>
                <a:extLst>
                  <a:ext uri="{0D108BD9-81ED-4DB2-BD59-A6C34878D82A}">
                    <a16:rowId xmlns:a16="http://schemas.microsoft.com/office/drawing/2014/main" val="10006"/>
                  </a:ext>
                </a:extLst>
              </a:tr>
            </a:tbl>
          </a:graphicData>
        </a:graphic>
      </p:graphicFrame>
      <p:sp>
        <p:nvSpPr>
          <p:cNvPr id="7" name="pole tekstowe 6">
            <a:extLst>
              <a:ext uri="{FF2B5EF4-FFF2-40B4-BE49-F238E27FC236}">
                <a16:creationId xmlns:a16="http://schemas.microsoft.com/office/drawing/2014/main" id="{570941AF-13CB-4D52-98C1-293E71C97BE6}"/>
              </a:ext>
            </a:extLst>
          </p:cNvPr>
          <p:cNvSpPr txBox="1"/>
          <p:nvPr/>
        </p:nvSpPr>
        <p:spPr>
          <a:xfrm>
            <a:off x="285906" y="1413547"/>
            <a:ext cx="4895694" cy="815608"/>
          </a:xfrm>
          <a:prstGeom prst="rect">
            <a:avLst/>
          </a:prstGeom>
          <a:noFill/>
        </p:spPr>
        <p:txBody>
          <a:bodyPr wrap="square" rtlCol="0">
            <a:spAutoFit/>
          </a:bodyPr>
          <a:lstStyle/>
          <a:p>
            <a:pPr>
              <a:spcBef>
                <a:spcPts val="300"/>
              </a:spcBef>
            </a:pPr>
            <a:r>
              <a:rPr lang="pl-PL" sz="1400" b="1" dirty="0">
                <a:solidFill>
                  <a:srgbClr val="2F558D"/>
                </a:solidFill>
                <a:latin typeface="Roboto" panose="02000000000000000000" pitchFamily="2" charset="0"/>
                <a:ea typeface="Roboto" panose="02000000000000000000" pitchFamily="2" charset="0"/>
              </a:rPr>
              <a:t>Wody podziemne</a:t>
            </a:r>
            <a:r>
              <a:rPr lang="pl-PL" sz="1400" dirty="0">
                <a:latin typeface="Roboto" panose="02000000000000000000" pitchFamily="2" charset="0"/>
                <a:ea typeface="Roboto" panose="02000000000000000000" pitchFamily="2" charset="0"/>
              </a:rPr>
              <a:t> związane są z następującymi piętrami wodonośnymi:</a:t>
            </a:r>
          </a:p>
          <a:p>
            <a:pPr marL="285750" indent="-285750">
              <a:spcBef>
                <a:spcPts val="300"/>
              </a:spcBef>
              <a:buFont typeface="Arial" panose="020B0604020202020204" pitchFamily="34" charset="0"/>
              <a:buChar char="•"/>
            </a:pPr>
            <a:r>
              <a:rPr lang="pl-PL" sz="1400" dirty="0">
                <a:latin typeface="Roboto" panose="02000000000000000000" pitchFamily="2" charset="0"/>
                <a:ea typeface="Roboto" panose="02000000000000000000" pitchFamily="2" charset="0"/>
              </a:rPr>
              <a:t>czwartorzędowe piętro wodonośne</a:t>
            </a:r>
          </a:p>
          <a:p>
            <a:pPr marL="285750" indent="-285750">
              <a:spcBef>
                <a:spcPts val="300"/>
              </a:spcBef>
              <a:buFont typeface="Arial" panose="020B0604020202020204" pitchFamily="34" charset="0"/>
              <a:buChar char="•"/>
            </a:pPr>
            <a:r>
              <a:rPr lang="pl-PL" sz="1400" dirty="0">
                <a:latin typeface="Roboto" panose="02000000000000000000" pitchFamily="2" charset="0"/>
                <a:ea typeface="Roboto" panose="02000000000000000000" pitchFamily="2" charset="0"/>
              </a:rPr>
              <a:t>paleogeńsko-kredowe piętro wodonośne</a:t>
            </a:r>
          </a:p>
        </p:txBody>
      </p:sp>
      <p:sp>
        <p:nvSpPr>
          <p:cNvPr id="9" name="pole tekstowe 8">
            <a:extLst>
              <a:ext uri="{FF2B5EF4-FFF2-40B4-BE49-F238E27FC236}">
                <a16:creationId xmlns:a16="http://schemas.microsoft.com/office/drawing/2014/main" id="{541B2039-4CE8-3649-8FAE-0103BCF2EC93}"/>
              </a:ext>
            </a:extLst>
          </p:cNvPr>
          <p:cNvSpPr txBox="1"/>
          <p:nvPr/>
        </p:nvSpPr>
        <p:spPr>
          <a:xfrm>
            <a:off x="257331" y="8443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obszar dorzecza Dniestru</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Obraz 2">
            <a:extLst>
              <a:ext uri="{FF2B5EF4-FFF2-40B4-BE49-F238E27FC236}">
                <a16:creationId xmlns:a16="http://schemas.microsoft.com/office/drawing/2014/main" id="{B73FD5B0-3AAB-491E-8359-DABADF6E9BB6}"/>
              </a:ext>
            </a:extLst>
          </p:cNvPr>
          <p:cNvPicPr>
            <a:picLocks noChangeAspect="1"/>
          </p:cNvPicPr>
          <p:nvPr/>
        </p:nvPicPr>
        <p:blipFill>
          <a:blip r:embed="rId5"/>
          <a:stretch>
            <a:fillRect/>
          </a:stretch>
        </p:blipFill>
        <p:spPr>
          <a:xfrm>
            <a:off x="6096000" y="1155484"/>
            <a:ext cx="5317484" cy="4836310"/>
          </a:xfrm>
          <a:prstGeom prst="rect">
            <a:avLst/>
          </a:prstGeom>
        </p:spPr>
      </p:pic>
    </p:spTree>
    <p:extLst>
      <p:ext uri="{BB962C8B-B14F-4D97-AF65-F5344CB8AC3E}">
        <p14:creationId xmlns:p14="http://schemas.microsoft.com/office/powerpoint/2010/main" val="3360981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graphicFrame>
        <p:nvGraphicFramePr>
          <p:cNvPr id="3" name="Tabela 2"/>
          <p:cNvGraphicFramePr>
            <a:graphicFrameLocks noGrp="1"/>
          </p:cNvGraphicFramePr>
          <p:nvPr>
            <p:extLst>
              <p:ext uri="{D42A27DB-BD31-4B8C-83A1-F6EECF244321}">
                <p14:modId xmlns:p14="http://schemas.microsoft.com/office/powerpoint/2010/main" val="1515272348"/>
              </p:ext>
            </p:extLst>
          </p:nvPr>
        </p:nvGraphicFramePr>
        <p:xfrm>
          <a:off x="5519014" y="1343926"/>
          <a:ext cx="6231707" cy="3992354"/>
        </p:xfrm>
        <a:graphic>
          <a:graphicData uri="http://schemas.openxmlformats.org/drawingml/2006/table">
            <a:tbl>
              <a:tblPr firstRow="1" bandRow="1">
                <a:tableStyleId>{5C22544A-7EE6-4342-B048-85BDC9FD1C3A}</a:tableStyleId>
              </a:tblPr>
              <a:tblGrid>
                <a:gridCol w="2909021">
                  <a:extLst>
                    <a:ext uri="{9D8B030D-6E8A-4147-A177-3AD203B41FA5}">
                      <a16:colId xmlns:a16="http://schemas.microsoft.com/office/drawing/2014/main" val="20000"/>
                    </a:ext>
                  </a:extLst>
                </a:gridCol>
                <a:gridCol w="3322686">
                  <a:extLst>
                    <a:ext uri="{9D8B030D-6E8A-4147-A177-3AD203B41FA5}">
                      <a16:colId xmlns:a16="http://schemas.microsoft.com/office/drawing/2014/main" val="20001"/>
                    </a:ext>
                  </a:extLst>
                </a:gridCol>
              </a:tblGrid>
              <a:tr h="401517">
                <a:tc gridSpan="2">
                  <a:txBody>
                    <a:bodyPr/>
                    <a:lstStyle/>
                    <a:p>
                      <a:pPr algn="ctr"/>
                      <a:r>
                        <a:rPr lang="pl-PL" sz="1300" dirty="0">
                          <a:latin typeface="Roboto" panose="02000000000000000000" pitchFamily="2" charset="0"/>
                          <a:ea typeface="Roboto" panose="02000000000000000000" pitchFamily="2" charset="0"/>
                        </a:rPr>
                        <a:t>jcwpd nr 169 (PLGW9000169)</a:t>
                      </a:r>
                    </a:p>
                  </a:txBody>
                  <a:tcPr anchor="ctr">
                    <a:solidFill>
                      <a:srgbClr val="2F558D"/>
                    </a:solidFill>
                  </a:tcPr>
                </a:tc>
                <a:tc hMerge="1">
                  <a:txBody>
                    <a:bodyPr/>
                    <a:lstStyle/>
                    <a:p>
                      <a:endParaRPr lang="pl-PL" dirty="0"/>
                    </a:p>
                  </a:txBody>
                  <a:tcPr/>
                </a:tc>
                <a:extLst>
                  <a:ext uri="{0D108BD9-81ED-4DB2-BD59-A6C34878D82A}">
                    <a16:rowId xmlns:a16="http://schemas.microsoft.com/office/drawing/2014/main" val="10000"/>
                  </a:ext>
                </a:extLst>
              </a:tr>
              <a:tr h="338146">
                <a:tc>
                  <a:txBody>
                    <a:bodyPr/>
                    <a:lstStyle/>
                    <a:p>
                      <a:r>
                        <a:rPr lang="pl-PL" sz="1300" dirty="0">
                          <a:solidFill>
                            <a:srgbClr val="2F558D"/>
                          </a:solidFill>
                          <a:latin typeface="Roboto" panose="02000000000000000000" pitchFamily="2" charset="0"/>
                          <a:ea typeface="Roboto" panose="02000000000000000000" pitchFamily="2" charset="0"/>
                        </a:rPr>
                        <a:t>powierzchnia</a:t>
                      </a:r>
                    </a:p>
                  </a:txBody>
                  <a:tcPr anchor="ctr"/>
                </a:tc>
                <a:tc>
                  <a:txBody>
                    <a:bodyPr/>
                    <a:lstStyle/>
                    <a:p>
                      <a:r>
                        <a:rPr lang="pl-PL" sz="1300" dirty="0">
                          <a:solidFill>
                            <a:srgbClr val="2F558D"/>
                          </a:solidFill>
                          <a:latin typeface="Roboto" panose="02000000000000000000" pitchFamily="2" charset="0"/>
                          <a:ea typeface="Roboto" panose="02000000000000000000" pitchFamily="2" charset="0"/>
                        </a:rPr>
                        <a:t>232,83 km</a:t>
                      </a:r>
                      <a:r>
                        <a:rPr lang="pl-PL" sz="1300" baseline="30000" dirty="0">
                          <a:solidFill>
                            <a:srgbClr val="2F558D"/>
                          </a:solidFill>
                          <a:latin typeface="Roboto" panose="02000000000000000000" pitchFamily="2" charset="0"/>
                          <a:ea typeface="Roboto" panose="02000000000000000000" pitchFamily="2" charset="0"/>
                        </a:rPr>
                        <a:t>2</a:t>
                      </a:r>
                    </a:p>
                  </a:txBody>
                  <a:tcPr anchor="ctr"/>
                </a:tc>
                <a:extLst>
                  <a:ext uri="{0D108BD9-81ED-4DB2-BD59-A6C34878D82A}">
                    <a16:rowId xmlns:a16="http://schemas.microsoft.com/office/drawing/2014/main" val="10001"/>
                  </a:ext>
                </a:extLst>
              </a:tr>
              <a:tr h="338146">
                <a:tc>
                  <a:txBody>
                    <a:bodyPr/>
                    <a:lstStyle/>
                    <a:p>
                      <a:r>
                        <a:rPr lang="pl-PL" sz="1300" dirty="0">
                          <a:solidFill>
                            <a:srgbClr val="2F558D"/>
                          </a:solidFill>
                          <a:latin typeface="Roboto" panose="02000000000000000000" pitchFamily="2" charset="0"/>
                          <a:ea typeface="Roboto" panose="02000000000000000000" pitchFamily="2" charset="0"/>
                        </a:rPr>
                        <a:t>region wodny</a:t>
                      </a:r>
                    </a:p>
                  </a:txBody>
                  <a:tcPr anchor="ctr"/>
                </a:tc>
                <a:tc>
                  <a:txBody>
                    <a:bodyPr/>
                    <a:lstStyle/>
                    <a:p>
                      <a:r>
                        <a:rPr lang="pl-PL" sz="1300" dirty="0">
                          <a:solidFill>
                            <a:srgbClr val="2F558D"/>
                          </a:solidFill>
                          <a:latin typeface="Roboto" panose="02000000000000000000" pitchFamily="2" charset="0"/>
                          <a:ea typeface="Roboto" panose="02000000000000000000" pitchFamily="2" charset="0"/>
                        </a:rPr>
                        <a:t>Dniestru</a:t>
                      </a:r>
                    </a:p>
                  </a:txBody>
                  <a:tcPr anchor="ctr"/>
                </a:tc>
                <a:extLst>
                  <a:ext uri="{0D108BD9-81ED-4DB2-BD59-A6C34878D82A}">
                    <a16:rowId xmlns:a16="http://schemas.microsoft.com/office/drawing/2014/main" val="10002"/>
                  </a:ext>
                </a:extLst>
              </a:tr>
              <a:tr h="547523">
                <a:tc>
                  <a:txBody>
                    <a:bodyPr/>
                    <a:lstStyle/>
                    <a:p>
                      <a:r>
                        <a:rPr lang="pl-PL" sz="1300" dirty="0">
                          <a:solidFill>
                            <a:srgbClr val="2F558D"/>
                          </a:solidFill>
                          <a:latin typeface="Roboto" panose="02000000000000000000" pitchFamily="2" charset="0"/>
                          <a:ea typeface="Roboto" panose="02000000000000000000" pitchFamily="2" charset="0"/>
                        </a:rPr>
                        <a:t>obszar bilansowy</a:t>
                      </a:r>
                    </a:p>
                  </a:txBody>
                  <a:tcPr anchor="ctr"/>
                </a:tc>
                <a:tc>
                  <a:txBody>
                    <a:bodyPr/>
                    <a:lstStyle/>
                    <a:p>
                      <a:pPr marL="0" algn="l" defTabSz="914400" rtl="0" eaLnBrk="1" latinLnBrk="0" hangingPunct="1"/>
                      <a:r>
                        <a:rPr lang="pl-PL" sz="1300" kern="1200" dirty="0">
                          <a:solidFill>
                            <a:srgbClr val="2F558D"/>
                          </a:solidFill>
                          <a:latin typeface="Roboto" panose="02000000000000000000" pitchFamily="2" charset="0"/>
                          <a:ea typeface="Roboto" panose="02000000000000000000" pitchFamily="2" charset="0"/>
                          <a:cs typeface="+mn-cs"/>
                        </a:rPr>
                        <a:t>Strwiąż i </a:t>
                      </a:r>
                      <a:r>
                        <a:rPr lang="pl-PL" sz="1300" kern="1200" dirty="0" err="1">
                          <a:solidFill>
                            <a:srgbClr val="2F558D"/>
                          </a:solidFill>
                          <a:latin typeface="Roboto" panose="02000000000000000000" pitchFamily="2" charset="0"/>
                          <a:ea typeface="Roboto" panose="02000000000000000000" pitchFamily="2" charset="0"/>
                          <a:cs typeface="+mn-cs"/>
                        </a:rPr>
                        <a:t>Mszaniec</a:t>
                      </a:r>
                      <a:r>
                        <a:rPr lang="pl-PL" sz="1300" kern="1200" dirty="0">
                          <a:solidFill>
                            <a:srgbClr val="2F558D"/>
                          </a:solidFill>
                          <a:latin typeface="Roboto" panose="02000000000000000000" pitchFamily="2" charset="0"/>
                          <a:ea typeface="Roboto" panose="02000000000000000000" pitchFamily="2" charset="0"/>
                          <a:cs typeface="+mn-cs"/>
                        </a:rPr>
                        <a:t> do granicy Państwa 100%, San poniżej 1%</a:t>
                      </a:r>
                    </a:p>
                  </a:txBody>
                  <a:tcPr anchor="ctr"/>
                </a:tc>
                <a:extLst>
                  <a:ext uri="{0D108BD9-81ED-4DB2-BD59-A6C34878D82A}">
                    <a16:rowId xmlns:a16="http://schemas.microsoft.com/office/drawing/2014/main" val="10003"/>
                  </a:ext>
                </a:extLst>
              </a:tr>
              <a:tr h="338146">
                <a:tc>
                  <a:txBody>
                    <a:bodyPr/>
                    <a:lstStyle/>
                    <a:p>
                      <a:r>
                        <a:rPr lang="pl-PL" sz="1300" baseline="0" dirty="0">
                          <a:solidFill>
                            <a:srgbClr val="2F558D"/>
                          </a:solidFill>
                          <a:latin typeface="Roboto" panose="02000000000000000000" pitchFamily="2" charset="0"/>
                          <a:ea typeface="Roboto" panose="02000000000000000000" pitchFamily="2" charset="0"/>
                        </a:rPr>
                        <a:t>zasoby dostępne</a:t>
                      </a:r>
                    </a:p>
                  </a:txBody>
                  <a:tcPr anchor="ctr"/>
                </a:tc>
                <a:tc>
                  <a:txBody>
                    <a:bodyPr/>
                    <a:lstStyle/>
                    <a:p>
                      <a:r>
                        <a:rPr lang="pl-PL" sz="1300" baseline="0" dirty="0">
                          <a:solidFill>
                            <a:srgbClr val="2F558D"/>
                          </a:solidFill>
                          <a:latin typeface="Roboto" panose="02000000000000000000" pitchFamily="2" charset="0"/>
                          <a:ea typeface="Roboto" panose="02000000000000000000" pitchFamily="2" charset="0"/>
                        </a:rPr>
                        <a:t>9 855,00 [tys. m</a:t>
                      </a:r>
                      <a:r>
                        <a:rPr lang="pl-PL" sz="1300" baseline="30000" dirty="0">
                          <a:solidFill>
                            <a:srgbClr val="2F558D"/>
                          </a:solidFill>
                          <a:latin typeface="Roboto" panose="02000000000000000000" pitchFamily="2" charset="0"/>
                          <a:ea typeface="Roboto" panose="02000000000000000000" pitchFamily="2" charset="0"/>
                        </a:rPr>
                        <a:t>3</a:t>
                      </a:r>
                      <a:r>
                        <a:rPr lang="pl-PL" sz="1300" baseline="0" dirty="0">
                          <a:solidFill>
                            <a:srgbClr val="2F558D"/>
                          </a:solidFill>
                          <a:latin typeface="Roboto" panose="02000000000000000000" pitchFamily="2" charset="0"/>
                          <a:ea typeface="Roboto" panose="02000000000000000000" pitchFamily="2" charset="0"/>
                        </a:rPr>
                        <a:t>/rok]</a:t>
                      </a:r>
                    </a:p>
                  </a:txBody>
                  <a:tcPr anchor="ctr"/>
                </a:tc>
                <a:extLst>
                  <a:ext uri="{0D108BD9-81ED-4DB2-BD59-A6C34878D82A}">
                    <a16:rowId xmlns:a16="http://schemas.microsoft.com/office/drawing/2014/main" val="10004"/>
                  </a:ext>
                </a:extLst>
              </a:tr>
              <a:tr h="338146">
                <a:tc>
                  <a:txBody>
                    <a:bodyPr/>
                    <a:lstStyle/>
                    <a:p>
                      <a:r>
                        <a:rPr lang="pl-PL" sz="1300" dirty="0">
                          <a:solidFill>
                            <a:srgbClr val="2F558D"/>
                          </a:solidFill>
                          <a:latin typeface="Roboto" panose="02000000000000000000" pitchFamily="2" charset="0"/>
                          <a:ea typeface="Roboto" panose="02000000000000000000" pitchFamily="2" charset="0"/>
                        </a:rPr>
                        <a:t>pobór</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300" dirty="0">
                          <a:solidFill>
                            <a:srgbClr val="2F558D"/>
                          </a:solidFill>
                          <a:latin typeface="Roboto" panose="02000000000000000000" pitchFamily="2" charset="0"/>
                          <a:ea typeface="Roboto" panose="02000000000000000000" pitchFamily="2" charset="0"/>
                        </a:rPr>
                        <a:t>60,51 </a:t>
                      </a:r>
                      <a:r>
                        <a:rPr lang="pl-PL" sz="1300" baseline="0" dirty="0">
                          <a:solidFill>
                            <a:srgbClr val="2F558D"/>
                          </a:solidFill>
                          <a:latin typeface="Roboto" panose="02000000000000000000" pitchFamily="2" charset="0"/>
                          <a:ea typeface="Roboto" panose="02000000000000000000" pitchFamily="2" charset="0"/>
                        </a:rPr>
                        <a:t>[tys. m</a:t>
                      </a:r>
                      <a:r>
                        <a:rPr lang="pl-PL" sz="1300" baseline="30000" dirty="0">
                          <a:solidFill>
                            <a:srgbClr val="2F558D"/>
                          </a:solidFill>
                          <a:latin typeface="Roboto" panose="02000000000000000000" pitchFamily="2" charset="0"/>
                          <a:ea typeface="Roboto" panose="02000000000000000000" pitchFamily="2" charset="0"/>
                        </a:rPr>
                        <a:t>3</a:t>
                      </a:r>
                      <a:r>
                        <a:rPr lang="pl-PL" sz="1300" baseline="0" dirty="0">
                          <a:solidFill>
                            <a:srgbClr val="2F558D"/>
                          </a:solidFill>
                          <a:latin typeface="Roboto" panose="02000000000000000000" pitchFamily="2" charset="0"/>
                          <a:ea typeface="Roboto" panose="02000000000000000000" pitchFamily="2" charset="0"/>
                        </a:rPr>
                        <a:t>/rok]</a:t>
                      </a:r>
                    </a:p>
                  </a:txBody>
                  <a:tcPr anchor="ctr"/>
                </a:tc>
                <a:extLst>
                  <a:ext uri="{0D108BD9-81ED-4DB2-BD59-A6C34878D82A}">
                    <a16:rowId xmlns:a16="http://schemas.microsoft.com/office/drawing/2014/main" val="10005"/>
                  </a:ext>
                </a:extLst>
              </a:tr>
              <a:tr h="338146">
                <a:tc>
                  <a:txBody>
                    <a:bodyPr/>
                    <a:lstStyle/>
                    <a:p>
                      <a:r>
                        <a:rPr lang="pl-PL" sz="1300" dirty="0">
                          <a:solidFill>
                            <a:srgbClr val="2F558D"/>
                          </a:solidFill>
                          <a:latin typeface="Roboto" panose="02000000000000000000" pitchFamily="2" charset="0"/>
                          <a:ea typeface="Roboto" panose="02000000000000000000" pitchFamily="2" charset="0"/>
                        </a:rPr>
                        <a:t>ocena ryzyka</a:t>
                      </a:r>
                    </a:p>
                  </a:txBody>
                  <a:tcPr anchor="ctr"/>
                </a:tc>
                <a:tc>
                  <a:txBody>
                    <a:bodyPr/>
                    <a:lstStyle/>
                    <a:p>
                      <a:r>
                        <a:rPr lang="pl-PL" sz="1300" dirty="0">
                          <a:solidFill>
                            <a:srgbClr val="2F558D"/>
                          </a:solidFill>
                          <a:latin typeface="Roboto" panose="02000000000000000000" pitchFamily="2" charset="0"/>
                          <a:ea typeface="Roboto" panose="02000000000000000000" pitchFamily="2" charset="0"/>
                        </a:rPr>
                        <a:t>niezagrożona</a:t>
                      </a:r>
                      <a:r>
                        <a:rPr lang="pl-PL" sz="1300" baseline="0" dirty="0">
                          <a:solidFill>
                            <a:srgbClr val="2F558D"/>
                          </a:solidFill>
                          <a:latin typeface="Roboto" panose="02000000000000000000" pitchFamily="2" charset="0"/>
                          <a:ea typeface="Roboto" panose="02000000000000000000" pitchFamily="2" charset="0"/>
                        </a:rPr>
                        <a:t> ilościowo i chemicznie</a:t>
                      </a:r>
                      <a:endParaRPr lang="pl-PL" sz="1300" dirty="0">
                        <a:solidFill>
                          <a:srgbClr val="2F558D"/>
                        </a:solidFill>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0006"/>
                  </a:ext>
                </a:extLst>
              </a:tr>
              <a:tr h="338146">
                <a:tc>
                  <a:txBody>
                    <a:bodyPr/>
                    <a:lstStyle/>
                    <a:p>
                      <a:r>
                        <a:rPr lang="pl-PL" sz="1300" dirty="0">
                          <a:solidFill>
                            <a:srgbClr val="2F558D"/>
                          </a:solidFill>
                          <a:latin typeface="Roboto" panose="02000000000000000000" pitchFamily="2" charset="0"/>
                          <a:ea typeface="Roboto" panose="02000000000000000000" pitchFamily="2" charset="0"/>
                        </a:rPr>
                        <a:t>ocena stanu na rok 2019</a:t>
                      </a:r>
                    </a:p>
                  </a:txBody>
                  <a:tcPr anchor="ctr"/>
                </a:tc>
                <a:tc>
                  <a:txBody>
                    <a:bodyPr/>
                    <a:lstStyle/>
                    <a:p>
                      <a:r>
                        <a:rPr lang="pl-PL" sz="1300" dirty="0">
                          <a:solidFill>
                            <a:srgbClr val="2F558D"/>
                          </a:solidFill>
                          <a:latin typeface="Roboto" panose="02000000000000000000" pitchFamily="2" charset="0"/>
                          <a:ea typeface="Roboto" panose="02000000000000000000" pitchFamily="2" charset="0"/>
                        </a:rPr>
                        <a:t>dobry stan  ilościowy i chemiczny</a:t>
                      </a:r>
                    </a:p>
                  </a:txBody>
                  <a:tcPr anchor="ctr"/>
                </a:tc>
                <a:extLst>
                  <a:ext uri="{0D108BD9-81ED-4DB2-BD59-A6C34878D82A}">
                    <a16:rowId xmlns:a16="http://schemas.microsoft.com/office/drawing/2014/main" val="10007"/>
                  </a:ext>
                </a:extLst>
              </a:tr>
              <a:tr h="338146">
                <a:tc>
                  <a:txBody>
                    <a:bodyPr/>
                    <a:lstStyle/>
                    <a:p>
                      <a:r>
                        <a:rPr lang="pl-PL" sz="1300" dirty="0">
                          <a:solidFill>
                            <a:srgbClr val="2F558D"/>
                          </a:solidFill>
                          <a:latin typeface="Roboto" panose="02000000000000000000" pitchFamily="2" charset="0"/>
                          <a:ea typeface="Roboto" panose="02000000000000000000" pitchFamily="2" charset="0"/>
                        </a:rPr>
                        <a:t>zasięg zanieczyszczenia</a:t>
                      </a:r>
                    </a:p>
                  </a:txBody>
                  <a:tcPr anchor="ctr"/>
                </a:tc>
                <a:tc>
                  <a:txBody>
                    <a:bodyPr/>
                    <a:lstStyle/>
                    <a:p>
                      <a:r>
                        <a:rPr lang="pl-PL" sz="1300" dirty="0">
                          <a:solidFill>
                            <a:srgbClr val="2F558D"/>
                          </a:solidFill>
                          <a:latin typeface="Roboto" panose="02000000000000000000" pitchFamily="2" charset="0"/>
                          <a:ea typeface="Roboto" panose="02000000000000000000" pitchFamily="2" charset="0"/>
                        </a:rPr>
                        <a:t>-</a:t>
                      </a:r>
                    </a:p>
                  </a:txBody>
                  <a:tcPr anchor="ctr"/>
                </a:tc>
                <a:extLst>
                  <a:ext uri="{0D108BD9-81ED-4DB2-BD59-A6C34878D82A}">
                    <a16:rowId xmlns:a16="http://schemas.microsoft.com/office/drawing/2014/main" val="10008"/>
                  </a:ext>
                </a:extLst>
              </a:tr>
              <a:tr h="338146">
                <a:tc>
                  <a:txBody>
                    <a:bodyPr/>
                    <a:lstStyle/>
                    <a:p>
                      <a:r>
                        <a:rPr lang="pl-PL" sz="1300" dirty="0">
                          <a:solidFill>
                            <a:srgbClr val="2F558D"/>
                          </a:solidFill>
                          <a:latin typeface="Roboto" panose="02000000000000000000" pitchFamily="2" charset="0"/>
                          <a:ea typeface="Roboto" panose="02000000000000000000" pitchFamily="2" charset="0"/>
                        </a:rPr>
                        <a:t>obszary</a:t>
                      </a:r>
                      <a:r>
                        <a:rPr lang="pl-PL" sz="1300" baseline="0" dirty="0">
                          <a:solidFill>
                            <a:srgbClr val="2F558D"/>
                          </a:solidFill>
                          <a:latin typeface="Roboto" panose="02000000000000000000" pitchFamily="2" charset="0"/>
                          <a:ea typeface="Roboto" panose="02000000000000000000" pitchFamily="2" charset="0"/>
                        </a:rPr>
                        <a:t> chronione</a:t>
                      </a:r>
                      <a:endParaRPr lang="pl-PL" sz="1300" dirty="0">
                        <a:solidFill>
                          <a:srgbClr val="2F558D"/>
                        </a:solidFill>
                        <a:latin typeface="Roboto" panose="02000000000000000000" pitchFamily="2" charset="0"/>
                        <a:ea typeface="Roboto" panose="02000000000000000000" pitchFamily="2" charset="0"/>
                      </a:endParaRPr>
                    </a:p>
                  </a:txBody>
                  <a:tcPr anchor="ctr"/>
                </a:tc>
                <a:tc>
                  <a:txBody>
                    <a:bodyPr/>
                    <a:lstStyle/>
                    <a:p>
                      <a:r>
                        <a:rPr lang="pl-PL" sz="1300" dirty="0">
                          <a:solidFill>
                            <a:srgbClr val="2F558D"/>
                          </a:solidFill>
                          <a:latin typeface="Roboto" panose="02000000000000000000" pitchFamily="2" charset="0"/>
                          <a:ea typeface="Roboto" panose="02000000000000000000" pitchFamily="2" charset="0"/>
                        </a:rPr>
                        <a:t>tak</a:t>
                      </a:r>
                      <a:endParaRPr lang="pl-PL" sz="1300" dirty="0">
                        <a:solidFill>
                          <a:srgbClr val="FF0000"/>
                        </a:solidFill>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0009"/>
                  </a:ext>
                </a:extLst>
              </a:tr>
              <a:tr h="338146">
                <a:tc>
                  <a:txBody>
                    <a:bodyPr/>
                    <a:lstStyle/>
                    <a:p>
                      <a:r>
                        <a:rPr lang="pl-PL" sz="1300" dirty="0">
                          <a:solidFill>
                            <a:srgbClr val="2F558D"/>
                          </a:solidFill>
                          <a:latin typeface="Roboto" panose="02000000000000000000" pitchFamily="2" charset="0"/>
                          <a:ea typeface="Roboto" panose="02000000000000000000" pitchFamily="2" charset="0"/>
                        </a:rPr>
                        <a:t>liczba kompleksów wodonośnych</a:t>
                      </a:r>
                    </a:p>
                  </a:txBody>
                  <a:tcPr anchor="ctr"/>
                </a:tc>
                <a:tc>
                  <a:txBody>
                    <a:bodyPr/>
                    <a:lstStyle/>
                    <a:p>
                      <a:r>
                        <a:rPr lang="pl-PL" sz="1300" dirty="0">
                          <a:solidFill>
                            <a:srgbClr val="2F558D"/>
                          </a:solidFill>
                          <a:latin typeface="Roboto" panose="02000000000000000000" pitchFamily="2" charset="0"/>
                          <a:ea typeface="Roboto" panose="02000000000000000000" pitchFamily="2" charset="0"/>
                        </a:rPr>
                        <a:t>2: 1 (Q), 2 (</a:t>
                      </a:r>
                      <a:r>
                        <a:rPr lang="pl-PL" sz="1300" dirty="0" err="1">
                          <a:solidFill>
                            <a:srgbClr val="2F558D"/>
                          </a:solidFill>
                          <a:latin typeface="Roboto" panose="02000000000000000000" pitchFamily="2" charset="0"/>
                          <a:ea typeface="Roboto" panose="02000000000000000000" pitchFamily="2" charset="0"/>
                        </a:rPr>
                        <a:t>Pg</a:t>
                      </a:r>
                      <a:r>
                        <a:rPr lang="pl-PL" sz="1300" dirty="0">
                          <a:solidFill>
                            <a:srgbClr val="2F558D"/>
                          </a:solidFill>
                          <a:latin typeface="Roboto" panose="02000000000000000000" pitchFamily="2" charset="0"/>
                          <a:ea typeface="Roboto" panose="02000000000000000000" pitchFamily="2" charset="0"/>
                        </a:rPr>
                        <a:t>-Cr)</a:t>
                      </a:r>
                    </a:p>
                  </a:txBody>
                  <a:tcPr anchor="ctr"/>
                </a:tc>
                <a:extLst>
                  <a:ext uri="{0D108BD9-81ED-4DB2-BD59-A6C34878D82A}">
                    <a16:rowId xmlns:a16="http://schemas.microsoft.com/office/drawing/2014/main" val="10010"/>
                  </a:ext>
                </a:extLst>
              </a:tr>
            </a:tbl>
          </a:graphicData>
        </a:graphic>
      </p:graphicFrame>
      <p:sp>
        <p:nvSpPr>
          <p:cNvPr id="9" name="pole tekstowe 8">
            <a:extLst>
              <a:ext uri="{FF2B5EF4-FFF2-40B4-BE49-F238E27FC236}">
                <a16:creationId xmlns:a16="http://schemas.microsoft.com/office/drawing/2014/main" id="{541B2039-4CE8-3649-8FAE-0103BCF2EC93}"/>
              </a:ext>
            </a:extLst>
          </p:cNvPr>
          <p:cNvSpPr txBox="1"/>
          <p:nvPr/>
        </p:nvSpPr>
        <p:spPr>
          <a:xfrm>
            <a:off x="257331" y="8443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obszar dorzecza Dniestru</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07116" y="1343926"/>
            <a:ext cx="4404722" cy="4812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3370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graphicFrame>
        <p:nvGraphicFramePr>
          <p:cNvPr id="3" name="Diagram 2"/>
          <p:cNvGraphicFramePr/>
          <p:nvPr>
            <p:extLst>
              <p:ext uri="{D42A27DB-BD31-4B8C-83A1-F6EECF244321}">
                <p14:modId xmlns:p14="http://schemas.microsoft.com/office/powerpoint/2010/main" val="2915566041"/>
              </p:ext>
            </p:extLst>
          </p:nvPr>
        </p:nvGraphicFramePr>
        <p:xfrm>
          <a:off x="2965108" y="1861708"/>
          <a:ext cx="7117611" cy="36866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Prostokąt zaokrąglony 3"/>
          <p:cNvSpPr/>
          <p:nvPr/>
        </p:nvSpPr>
        <p:spPr>
          <a:xfrm>
            <a:off x="10082719" y="2071257"/>
            <a:ext cx="1912089" cy="3105151"/>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pl-PL" sz="1300" dirty="0">
                <a:solidFill>
                  <a:srgbClr val="2F558D"/>
                </a:solidFill>
                <a:latin typeface="Roboto" panose="02000000000000000000" pitchFamily="2" charset="0"/>
                <a:ea typeface="Roboto" panose="02000000000000000000" pitchFamily="2" charset="0"/>
              </a:rPr>
              <a:t>Utrzymanie celów środowiskowych</a:t>
            </a:r>
          </a:p>
        </p:txBody>
      </p:sp>
      <p:sp>
        <p:nvSpPr>
          <p:cNvPr id="5" name="Strzałka w prawo 4"/>
          <p:cNvSpPr/>
          <p:nvPr/>
        </p:nvSpPr>
        <p:spPr>
          <a:xfrm>
            <a:off x="203013" y="1766457"/>
            <a:ext cx="2762095" cy="3714750"/>
          </a:xfrm>
          <a:prstGeom prst="rightArrow">
            <a:avLst>
              <a:gd name="adj1" fmla="val 67436"/>
              <a:gd name="adj2" fmla="val 42069"/>
            </a:avLst>
          </a:prstGeom>
        </p:spPr>
        <p:style>
          <a:lnRef idx="1">
            <a:schemeClr val="accent3"/>
          </a:lnRef>
          <a:fillRef idx="2">
            <a:schemeClr val="accent3"/>
          </a:fillRef>
          <a:effectRef idx="1">
            <a:schemeClr val="accent3"/>
          </a:effectRef>
          <a:fontRef idx="minor">
            <a:schemeClr val="dk1"/>
          </a:fontRef>
        </p:style>
        <p:txBody>
          <a:bodyPr rtlCol="0" anchor="ctr"/>
          <a:lstStyle/>
          <a:p>
            <a:r>
              <a:rPr lang="pl-PL" sz="1300" dirty="0">
                <a:latin typeface="Roboto" panose="02000000000000000000" pitchFamily="2" charset="0"/>
                <a:ea typeface="Roboto" panose="02000000000000000000" pitchFamily="2" charset="0"/>
              </a:rPr>
              <a:t>Charakterystyki</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Analiza presji </a:t>
            </a:r>
            <a:br>
              <a:rPr lang="pl-PL" sz="1300" dirty="0">
                <a:latin typeface="Roboto" panose="02000000000000000000" pitchFamily="2" charset="0"/>
                <a:ea typeface="Roboto" panose="02000000000000000000" pitchFamily="2" charset="0"/>
              </a:rPr>
            </a:br>
            <a:r>
              <a:rPr lang="pl-PL" sz="1300" dirty="0">
                <a:latin typeface="Roboto" panose="02000000000000000000" pitchFamily="2" charset="0"/>
                <a:ea typeface="Roboto" panose="02000000000000000000" pitchFamily="2" charset="0"/>
              </a:rPr>
              <a:t>i oddziaływań</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Ocena stanu</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Ocena ryzyka</a:t>
            </a:r>
          </a:p>
        </p:txBody>
      </p:sp>
      <p:sp>
        <p:nvSpPr>
          <p:cNvPr id="11" name="pole tekstowe 10">
            <a:extLst>
              <a:ext uri="{FF2B5EF4-FFF2-40B4-BE49-F238E27FC236}">
                <a16:creationId xmlns:a16="http://schemas.microsoft.com/office/drawing/2014/main" id="{541B2039-4CE8-3649-8FAE-0103BCF2EC93}"/>
              </a:ext>
            </a:extLst>
          </p:cNvPr>
          <p:cNvSpPr txBox="1"/>
          <p:nvPr/>
        </p:nvSpPr>
        <p:spPr>
          <a:xfrm>
            <a:off x="257331" y="8443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jcwpd – obszar dorzecza Dniestru</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pic>
        <p:nvPicPr>
          <p:cNvPr id="12" name="Obraz 11">
            <a:extLst>
              <a:ext uri="{FF2B5EF4-FFF2-40B4-BE49-F238E27FC236}">
                <a16:creationId xmlns:a16="http://schemas.microsoft.com/office/drawing/2014/main" id="{C2D01BAB-9239-4B83-882C-8AC29D397B3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36025" y="808731"/>
            <a:ext cx="3355975"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335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Obraz 9">
            <a:extLst>
              <a:ext uri="{FF2B5EF4-FFF2-40B4-BE49-F238E27FC236}">
                <a16:creationId xmlns:a16="http://schemas.microsoft.com/office/drawing/2014/main" id="{AD1936CD-173A-4C22-B23B-435D6EB61B9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Obraz 11">
            <a:extLst>
              <a:ext uri="{FF2B5EF4-FFF2-40B4-BE49-F238E27FC236}">
                <a16:creationId xmlns:a16="http://schemas.microsoft.com/office/drawing/2014/main" id="{026C9671-4092-44BA-8AD1-41283008B9E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081463"/>
            <a:ext cx="12192000"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a:extLst>
              <a:ext uri="{FF2B5EF4-FFF2-40B4-BE49-F238E27FC236}">
                <a16:creationId xmlns:a16="http://schemas.microsoft.com/office/drawing/2014/main" id="{90E3ED8C-EAF8-46CD-A429-91FBA5A70FD4}"/>
              </a:ext>
            </a:extLst>
          </p:cNvPr>
          <p:cNvSpPr/>
          <p:nvPr/>
        </p:nvSpPr>
        <p:spPr>
          <a:xfrm>
            <a:off x="0" y="631825"/>
            <a:ext cx="12192000" cy="555783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56325" name="pole tekstowe 12">
            <a:extLst>
              <a:ext uri="{FF2B5EF4-FFF2-40B4-BE49-F238E27FC236}">
                <a16:creationId xmlns:a16="http://schemas.microsoft.com/office/drawing/2014/main" id="{F3567FC6-E7E1-481D-8300-A55B8C29E97D}"/>
              </a:ext>
            </a:extLst>
          </p:cNvPr>
          <p:cNvSpPr txBox="1">
            <a:spLocks noChangeArrowheads="1"/>
          </p:cNvSpPr>
          <p:nvPr/>
        </p:nvSpPr>
        <p:spPr bwMode="auto">
          <a:xfrm>
            <a:off x="436563" y="2835275"/>
            <a:ext cx="11318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pl-PL" altLang="pl-PL" sz="2400" b="1">
                <a:solidFill>
                  <a:schemeClr val="bg1"/>
                </a:solidFill>
                <a:latin typeface="Roboto" panose="02000000000000000000" pitchFamily="2" charset="0"/>
                <a:ea typeface="Roboto" panose="02000000000000000000" pitchFamily="2" charset="0"/>
                <a:cs typeface="Times New Roman" panose="02020603050405020304" pitchFamily="18" charset="0"/>
              </a:rPr>
              <a:t>Dziękujemy za uwagę</a:t>
            </a:r>
          </a:p>
        </p:txBody>
      </p:sp>
      <p:sp>
        <p:nvSpPr>
          <p:cNvPr id="56326" name="pole tekstowe 4">
            <a:extLst>
              <a:ext uri="{FF2B5EF4-FFF2-40B4-BE49-F238E27FC236}">
                <a16:creationId xmlns:a16="http://schemas.microsoft.com/office/drawing/2014/main" id="{42232704-4BB8-4D72-85EA-9EFFADA19B20}"/>
              </a:ext>
            </a:extLst>
          </p:cNvPr>
          <p:cNvSpPr txBox="1">
            <a:spLocks noChangeArrowheads="1"/>
          </p:cNvSpPr>
          <p:nvPr/>
        </p:nvSpPr>
        <p:spPr bwMode="auto">
          <a:xfrm>
            <a:off x="1081088" y="4352925"/>
            <a:ext cx="104790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600" i="1" dirty="0">
                <a:solidFill>
                  <a:schemeClr val="bg1"/>
                </a:solidFill>
                <a:latin typeface="Roboto" panose="02000000000000000000" pitchFamily="2" charset="0"/>
                <a:ea typeface="Roboto" panose="02000000000000000000" pitchFamily="2" charset="0"/>
                <a:cs typeface="Times New Roman" panose="02020603050405020304" pitchFamily="18" charset="0"/>
              </a:rPr>
              <a:t>Sylwia Horska-Schwarz – CDM Smith Sp. z o.o. </a:t>
            </a:r>
          </a:p>
          <a:p>
            <a:pPr eaLnBrk="1" hangingPunct="1"/>
            <a:r>
              <a:rPr lang="pl-PL" altLang="pl-PL" sz="1600" i="1" dirty="0">
                <a:solidFill>
                  <a:schemeClr val="bg1"/>
                </a:solidFill>
                <a:latin typeface="Roboto" panose="02000000000000000000" pitchFamily="2" charset="0"/>
                <a:ea typeface="Roboto" panose="02000000000000000000" pitchFamily="2" charset="0"/>
                <a:cs typeface="Times New Roman" panose="02020603050405020304" pitchFamily="18" charset="0"/>
              </a:rPr>
              <a:t>Agnieszka Kowalczyk – CDM Smith Sp. z o.o., PIG-PIB</a:t>
            </a:r>
          </a:p>
        </p:txBody>
      </p:sp>
      <p:cxnSp>
        <p:nvCxnSpPr>
          <p:cNvPr id="4" name="Łącznik prosty 3">
            <a:extLst>
              <a:ext uri="{FF2B5EF4-FFF2-40B4-BE49-F238E27FC236}">
                <a16:creationId xmlns:a16="http://schemas.microsoft.com/office/drawing/2014/main" id="{6AF54179-E91C-4BB2-80C6-A1AF8B56C137}"/>
              </a:ext>
            </a:extLst>
          </p:cNvPr>
          <p:cNvCxnSpPr/>
          <p:nvPr/>
        </p:nvCxnSpPr>
        <p:spPr>
          <a:xfrm>
            <a:off x="0" y="614363"/>
            <a:ext cx="12192000" cy="0"/>
          </a:xfrm>
          <a:prstGeom prst="line">
            <a:avLst/>
          </a:prstGeom>
          <a:ln w="412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6328" name="Grupa 7">
            <a:extLst>
              <a:ext uri="{FF2B5EF4-FFF2-40B4-BE49-F238E27FC236}">
                <a16:creationId xmlns:a16="http://schemas.microsoft.com/office/drawing/2014/main" id="{F34604A8-6DFB-4ACF-8106-A2C8B6AA579A}"/>
              </a:ext>
            </a:extLst>
          </p:cNvPr>
          <p:cNvGrpSpPr>
            <a:grpSpLocks/>
          </p:cNvGrpSpPr>
          <p:nvPr/>
        </p:nvGrpSpPr>
        <p:grpSpPr bwMode="auto">
          <a:xfrm>
            <a:off x="9582150" y="3697288"/>
            <a:ext cx="1924050" cy="1924050"/>
            <a:chOff x="9187274" y="3980500"/>
            <a:chExt cx="1923179" cy="1923179"/>
          </a:xfrm>
        </p:grpSpPr>
        <p:pic>
          <p:nvPicPr>
            <p:cNvPr id="56329" name="Obraz 10">
              <a:extLst>
                <a:ext uri="{FF2B5EF4-FFF2-40B4-BE49-F238E27FC236}">
                  <a16:creationId xmlns:a16="http://schemas.microsoft.com/office/drawing/2014/main" id="{2A7678DC-AAC2-443F-991A-1AD91920E4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87274" y="3980500"/>
              <a:ext cx="1923179" cy="192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0" name="Obraz 11">
              <a:extLst>
                <a:ext uri="{FF2B5EF4-FFF2-40B4-BE49-F238E27FC236}">
                  <a16:creationId xmlns:a16="http://schemas.microsoft.com/office/drawing/2014/main" id="{B202AE23-DF12-4F72-99B2-1933BA2857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78889"/>
            <a:stretch>
              <a:fillRect/>
            </a:stretch>
          </p:blipFill>
          <p:spPr bwMode="auto">
            <a:xfrm>
              <a:off x="9718636" y="4017951"/>
              <a:ext cx="825505" cy="792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theme/theme1.xml><?xml version="1.0" encoding="utf-8"?>
<a:theme xmlns:a="http://schemas.openxmlformats.org/drawingml/2006/main" name="Motyw pakietu Office">
  <a:themeElements>
    <a:clrScheme name="Motyw pakietu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yw pakietu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3616</Words>
  <Application>Microsoft Office PowerPoint</Application>
  <PresentationFormat>Panoramiczny</PresentationFormat>
  <Paragraphs>398</Paragraphs>
  <Slides>32</Slides>
  <Notes>30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32</vt:i4>
      </vt:variant>
    </vt:vector>
  </HeadingPairs>
  <TitlesOfParts>
    <vt:vector size="38" baseType="lpstr">
      <vt:lpstr>Arial</vt:lpstr>
      <vt:lpstr>Calibri</vt:lpstr>
      <vt:lpstr>Calibri Light</vt:lpstr>
      <vt:lpstr>Roboto</vt:lpstr>
      <vt:lpstr>Wingdings</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natalia wozniak</dc:creator>
  <cp:lastModifiedBy>Wilkos Gladki, Ewa</cp:lastModifiedBy>
  <cp:revision>207</cp:revision>
  <cp:lastPrinted>2021-05-06T12:51:49Z</cp:lastPrinted>
  <dcterms:created xsi:type="dcterms:W3CDTF">2017-12-14T14:22:37Z</dcterms:created>
  <dcterms:modified xsi:type="dcterms:W3CDTF">2021-06-08T07:23:25Z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0x01010050AC6BF959837C4DB345B3F102F57235</vt:lpwstr>
  </property>
</Properties>
</file>