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notesSlides/notesSlide17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3.xml" ContentType="application/vnd.openxmlformats-officedocument.themeOverride+xml"/>
  <Override PartName="/ppt/notesSlides/notesSlide22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rts/chart7.xml" ContentType="application/vnd.openxmlformats-officedocument.drawingml.chart+xml"/>
  <Override PartName="/ppt/notesSlides/notesSlide2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9.xml" ContentType="application/vnd.openxmlformats-officedocument.presentationml.notesSl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notesSlides/notesSlide3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5.xml" ContentType="application/vnd.openxmlformats-officedocument.presentationml.notesSlide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43"/>
  </p:notesMasterIdLst>
  <p:sldIdLst>
    <p:sldId id="463" r:id="rId2"/>
    <p:sldId id="285" r:id="rId3"/>
    <p:sldId id="460" r:id="rId4"/>
    <p:sldId id="296" r:id="rId5"/>
    <p:sldId id="286" r:id="rId6"/>
    <p:sldId id="480" r:id="rId7"/>
    <p:sldId id="274" r:id="rId8"/>
    <p:sldId id="275" r:id="rId9"/>
    <p:sldId id="276" r:id="rId10"/>
    <p:sldId id="277" r:id="rId11"/>
    <p:sldId id="278" r:id="rId12"/>
    <p:sldId id="279" r:id="rId13"/>
    <p:sldId id="459" r:id="rId14"/>
    <p:sldId id="258" r:id="rId15"/>
    <p:sldId id="289" r:id="rId16"/>
    <p:sldId id="295" r:id="rId17"/>
    <p:sldId id="461" r:id="rId18"/>
    <p:sldId id="439" r:id="rId19"/>
    <p:sldId id="462" r:id="rId20"/>
    <p:sldId id="440" r:id="rId21"/>
    <p:sldId id="444" r:id="rId22"/>
    <p:sldId id="445" r:id="rId23"/>
    <p:sldId id="471" r:id="rId24"/>
    <p:sldId id="472" r:id="rId25"/>
    <p:sldId id="284" r:id="rId26"/>
    <p:sldId id="473" r:id="rId27"/>
    <p:sldId id="474" r:id="rId28"/>
    <p:sldId id="475" r:id="rId29"/>
    <p:sldId id="476" r:id="rId30"/>
    <p:sldId id="477" r:id="rId31"/>
    <p:sldId id="478" r:id="rId32"/>
    <p:sldId id="479" r:id="rId33"/>
    <p:sldId id="464" r:id="rId34"/>
    <p:sldId id="465" r:id="rId35"/>
    <p:sldId id="469" r:id="rId36"/>
    <p:sldId id="467" r:id="rId37"/>
    <p:sldId id="468" r:id="rId38"/>
    <p:sldId id="470" r:id="rId39"/>
    <p:sldId id="281" r:id="rId40"/>
    <p:sldId id="282" r:id="rId41"/>
    <p:sldId id="294" r:id="rId42"/>
  </p:sldIdLst>
  <p:sldSz cx="12192000" cy="6858000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" lastIdx="18" clrIdx="0"/>
  <p:cmAuthor id="2" name="Marzena Chyczewska (KZGW)" initials="" lastIdx="16" clrIdx="1"/>
  <p:cmAuthor id="3" name="Louis Courseau (KZGW)" initials="" lastIdx="1" clrIdx="2"/>
  <p:cmAuthor id="4" name="Damian Bojanowski (KZGW)" initials="" lastIdx="3" clrIdx="3"/>
  <p:cmAuthor id="5" name="Wilkos Gladki, Ewa" initials="WGE" lastIdx="1" clrIdx="4">
    <p:extLst>
      <p:ext uri="{19B8F6BF-5375-455C-9EA6-DF929625EA0E}">
        <p15:presenceInfo xmlns:p15="http://schemas.microsoft.com/office/powerpoint/2012/main" userId="S::WilkosGladkiE@cdmsmith.com::9c65a5b2-5003-4639-8db2-bdf56180c8c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F5597"/>
    <a:srgbClr val="003399"/>
    <a:srgbClr val="A4CE88"/>
    <a:srgbClr val="93C571"/>
    <a:srgbClr val="70AD47"/>
    <a:srgbClr val="D5E3CF"/>
    <a:srgbClr val="EB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Styl z motywem 2 — Ak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491" autoAdjust="0"/>
    <p:restoredTop sz="94660"/>
  </p:normalViewPr>
  <p:slideViewPr>
    <p:cSldViewPr snapToGrid="0">
      <p:cViewPr varScale="1">
        <p:scale>
          <a:sx n="78" d="100"/>
          <a:sy n="78" d="100"/>
        </p:scale>
        <p:origin x="278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cdmsmithonline.sharepoint.com/sites/Extranet/Projects/001-251260/Internal/01_Zesp&#243;&#322;/0_CDM/Roz_12_20210323/Zestawienia%20tabelaryczne_obszary%20dorzeczy/ZestawieniaTabelaryczne_Wisla_3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1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Warszawa_20210513\Robocze\Harmonogram_jednostki_Wis&#322;a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2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Odra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pgi.local\pig_dfs2\Projekty\IIaPGW\ETAP%20II\P_Warszawa_13.05.2021\warszawa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pgi.local\pig_dfs2\Projekty\IIaPGW\ETAP%20II\Wykresy%20do%20prezentacji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pgi.local\pig_dfs2\Projekty\IIaPGW\ETAP%20II\Wykresy%20do%20prezentacji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\\pgi.local\pig_dfs2\Projekty\IIaPGW\ETAP%20II\Wykresy%20do%20prezentacji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\\pgi.local\pig_dfs2\Projekty\IIaPGW\ETAP%20II\P_Warszawa_13.05.2021\warszawa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\\pgi.local\pig_dfs2\Projekty\IIaPGW\ETAP%20II\Wykresy%20do%20prezentacji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lukowskak\Documents\2aPGW\Monitoring%20&#346;rodowiska\Wykresy%20PIG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lukowskak\Documents\2aPGW\Monitoring%20&#346;rodowiska\Wykresy%20PIG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\\pgi.local\pig_dfs2\Projekty\IIaPGW\ETAP%20II\P_&#321;&#243;d&#378;_17.05.2021\materia&#322;y\warszawa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\\pgi.local\pig_dfs2\Projekty\IIaPGW\ETAP%20II\Wykresy%20do%20prezentacji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\\pgi.local\pig_dfs2\Projekty\IIaPGW\ETAP%20II\Wykresy%20do%20prezentacji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\\pgi.local\pig_dfs2\Projekty\IIaPGW\ETAP%20II\P_&#321;&#243;d&#378;_17.05.2021\materia&#322;y\warszawa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\\pgi.local\pig_dfs2\Projekty\IIaPGW\ETAP%20II\P_&#321;&#243;d&#378;_17.05.2021\materia&#322;y\warszaw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3536924475366518E-2"/>
          <c:y val="3.2505742254547096E-2"/>
          <c:w val="0.44124067824855234"/>
          <c:h val="0.888835992405430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'dzialania krajowe'!$B$29</c:f>
              <c:strCache>
                <c:ptCount val="1"/>
                <c:pt idx="0">
                  <c:v>przemysł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krajowe'!$G$29</c:f>
              <c:numCache>
                <c:formatCode>0.0%</c:formatCode>
                <c:ptCount val="1"/>
                <c:pt idx="0">
                  <c:v>0.10059171597633136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EB-4B68-AB81-03DEDB25B0D6}"/>
            </c:ext>
          </c:extLst>
        </c:ser>
        <c:ser>
          <c:idx val="1"/>
          <c:order val="1"/>
          <c:tx>
            <c:strRef>
              <c:f>'dzialania krajowe'!$B$30</c:f>
              <c:strCache>
                <c:ptCount val="1"/>
                <c:pt idx="0">
                  <c:v>gospodarka komunalna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krajowe'!$G$30</c:f>
              <c:numCache>
                <c:formatCode>0.0%</c:formatCode>
                <c:ptCount val="1"/>
                <c:pt idx="0">
                  <c:v>0.11834319526627218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EB-4B68-AB81-03DEDB25B0D6}"/>
            </c:ext>
          </c:extLst>
        </c:ser>
        <c:ser>
          <c:idx val="2"/>
          <c:order val="2"/>
          <c:tx>
            <c:strRef>
              <c:f>'dzialania krajowe'!$B$31</c:f>
              <c:strCache>
                <c:ptCount val="1"/>
                <c:pt idx="0">
                  <c:v>rolnictwo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krajowe'!$G$31</c:f>
              <c:numCache>
                <c:formatCode>0.0%</c:formatCode>
                <c:ptCount val="1"/>
                <c:pt idx="0">
                  <c:v>0.11242603550295859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EB-4B68-AB81-03DEDB25B0D6}"/>
            </c:ext>
          </c:extLst>
        </c:ser>
        <c:ser>
          <c:idx val="3"/>
          <c:order val="3"/>
          <c:tx>
            <c:strRef>
              <c:f>'dzialania krajowe'!$B$32</c:f>
              <c:strCache>
                <c:ptCount val="1"/>
                <c:pt idx="0">
                  <c:v>kształtowanie naturalnych warunków hydromorfologicznych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krajowe'!$G$32</c:f>
              <c:numCache>
                <c:formatCode>0.0%</c:formatCode>
                <c:ptCount val="1"/>
                <c:pt idx="0">
                  <c:v>1.7751479289940829E-2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CEB-4B68-AB81-03DEDB25B0D6}"/>
            </c:ext>
          </c:extLst>
        </c:ser>
        <c:ser>
          <c:idx val="4"/>
          <c:order val="4"/>
          <c:tx>
            <c:strRef>
              <c:f>'dzialania krajowe'!$B$33</c:f>
              <c:strCache>
                <c:ptCount val="1"/>
                <c:pt idx="0">
                  <c:v>ochrona siedlisk i gatunków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krajowe'!$G$33</c:f>
              <c:numCache>
                <c:formatCode>0.0%</c:formatCode>
                <c:ptCount val="1"/>
                <c:pt idx="0">
                  <c:v>1.1834319526627219E-2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CEB-4B68-AB81-03DEDB25B0D6}"/>
            </c:ext>
          </c:extLst>
        </c:ser>
        <c:ser>
          <c:idx val="5"/>
          <c:order val="5"/>
          <c:tx>
            <c:strRef>
              <c:f>'dzialania krajowe'!$B$34</c:f>
              <c:strCache>
                <c:ptCount val="1"/>
                <c:pt idx="0">
                  <c:v>kształtowanie naturalnych warunków hydrologicznych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krajowe'!$G$34</c:f>
              <c:numCache>
                <c:formatCode>0.0%</c:formatCode>
                <c:ptCount val="1"/>
                <c:pt idx="0">
                  <c:v>5.3254437869822487E-2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CEB-4B68-AB81-03DEDB25B0D6}"/>
            </c:ext>
          </c:extLst>
        </c:ser>
        <c:ser>
          <c:idx val="6"/>
          <c:order val="6"/>
          <c:tx>
            <c:strRef>
              <c:f>'dzialania krajowe'!$B$35</c:f>
              <c:strCache>
                <c:ptCount val="1"/>
                <c:pt idx="0">
                  <c:v>monitoring i ewaluacja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krajowe'!$G$35</c:f>
              <c:numCache>
                <c:formatCode>0.0%</c:formatCode>
                <c:ptCount val="1"/>
                <c:pt idx="0">
                  <c:v>0.14792899408284024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CEB-4B68-AB81-03DEDB25B0D6}"/>
            </c:ext>
          </c:extLst>
        </c:ser>
        <c:ser>
          <c:idx val="7"/>
          <c:order val="7"/>
          <c:tx>
            <c:strRef>
              <c:f>'dzialania krajowe'!$B$36</c:f>
              <c:strCache>
                <c:ptCount val="1"/>
                <c:pt idx="0">
                  <c:v>działania kontrolne i nadzorcze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krajowe'!$G$36</c:f>
              <c:numCache>
                <c:formatCode>0.0%</c:formatCode>
                <c:ptCount val="1"/>
                <c:pt idx="0">
                  <c:v>9.4674556213017749E-2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CEB-4B68-AB81-03DEDB25B0D6}"/>
            </c:ext>
          </c:extLst>
        </c:ser>
        <c:ser>
          <c:idx val="8"/>
          <c:order val="8"/>
          <c:tx>
            <c:strRef>
              <c:f>'dzialania krajowe'!$B$37</c:f>
              <c:strCache>
                <c:ptCount val="1"/>
                <c:pt idx="0">
                  <c:v>działania organizacyjno-prawne, informacyjne i edukacyjne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krajowe'!$G$37</c:f>
              <c:numCache>
                <c:formatCode>0.0%</c:formatCode>
                <c:ptCount val="1"/>
                <c:pt idx="0">
                  <c:v>0.23668639053254437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CEB-4B68-AB81-03DEDB25B0D6}"/>
            </c:ext>
          </c:extLst>
        </c:ser>
        <c:ser>
          <c:idx val="9"/>
          <c:order val="9"/>
          <c:tx>
            <c:strRef>
              <c:f>'dzialania krajowe'!$B$38</c:f>
              <c:strCache>
                <c:ptCount val="1"/>
                <c:pt idx="0">
                  <c:v>projekty badawczo-rozwojowe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krajowe'!$G$38</c:f>
              <c:numCache>
                <c:formatCode>0.0%</c:formatCode>
                <c:ptCount val="1"/>
                <c:pt idx="0">
                  <c:v>1.1834319526627219E-2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CEB-4B68-AB81-03DEDB25B0D6}"/>
            </c:ext>
          </c:extLst>
        </c:ser>
        <c:ser>
          <c:idx val="10"/>
          <c:order val="10"/>
          <c:tx>
            <c:strRef>
              <c:f>'dzialania krajowe'!$B$39</c:f>
              <c:strCache>
                <c:ptCount val="1"/>
                <c:pt idx="0">
                  <c:v>kształtowanie stosunków wodnych oraz ochrona ekosystemów od wód zależnych (w tym morfologia i zachowanie ciągłości biologicznej cieków)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krajowe'!$G$39</c:f>
              <c:numCache>
                <c:formatCode>0.0%</c:formatCode>
                <c:ptCount val="1"/>
                <c:pt idx="0">
                  <c:v>0.20710059171597633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CEB-4B68-AB81-03DEDB25B0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16856544"/>
        <c:axId val="816864088"/>
      </c:barChart>
      <c:valAx>
        <c:axId val="816864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816856544"/>
        <c:crosses val="autoZero"/>
        <c:crossBetween val="between"/>
      </c:valAx>
      <c:catAx>
        <c:axId val="81685654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816864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3558653382612897"/>
          <c:y val="0"/>
          <c:w val="0.46441346617387114"/>
          <c:h val="1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katalog_LW!$B$14</c:f>
              <c:strCache>
                <c:ptCount val="1"/>
                <c:pt idx="0">
                  <c:v>kształtowanie stref buforowych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katalog_LW!$C$14</c:f>
              <c:numCache>
                <c:formatCode>0%</c:formatCode>
                <c:ptCount val="1"/>
                <c:pt idx="0">
                  <c:v>0.125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18-4563-BAC8-7E95BEAFDE4A}"/>
            </c:ext>
          </c:extLst>
        </c:ser>
        <c:ser>
          <c:idx val="1"/>
          <c:order val="1"/>
          <c:tx>
            <c:strRef>
              <c:f>katalog_LW!$B$15</c:f>
              <c:strCache>
                <c:ptCount val="1"/>
                <c:pt idx="0">
                  <c:v>zintegrowany system monitoringu suszy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katalog_LW!$C$15</c:f>
              <c:numCache>
                <c:formatCode>0%</c:formatCode>
                <c:ptCount val="1"/>
                <c:pt idx="0">
                  <c:v>8.3299999999999999E-2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18-4563-BAC8-7E95BEAFDE4A}"/>
            </c:ext>
          </c:extLst>
        </c:ser>
        <c:ser>
          <c:idx val="2"/>
          <c:order val="2"/>
          <c:tx>
            <c:strRef>
              <c:f>katalog_LW!$B$16</c:f>
              <c:strCache>
                <c:ptCount val="1"/>
                <c:pt idx="0">
                  <c:v>indywidualne programy poprawy stanu jcwp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katalog_LW!$C$16</c:f>
              <c:numCache>
                <c:formatCode>0%</c:formatCode>
                <c:ptCount val="1"/>
                <c:pt idx="0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D18-4563-BAC8-7E95BEAFDE4A}"/>
            </c:ext>
          </c:extLst>
        </c:ser>
        <c:ser>
          <c:idx val="3"/>
          <c:order val="3"/>
          <c:tx>
            <c:strRef>
              <c:f>katalog_LW!$B$17</c:f>
              <c:strCache>
                <c:ptCount val="1"/>
                <c:pt idx="0">
                  <c:v>edukacja i informacja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1.9081364829396453E-3"/>
                  <c:y val="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E89-47E1-8B38-7CCFAC684572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katalog_LW!$C$17</c:f>
              <c:numCache>
                <c:formatCode>0%</c:formatCode>
                <c:ptCount val="1"/>
                <c:pt idx="0">
                  <c:v>4.1700000000000001E-2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D18-4563-BAC8-7E95BEAFDE4A}"/>
            </c:ext>
          </c:extLst>
        </c:ser>
        <c:ser>
          <c:idx val="4"/>
          <c:order val="4"/>
          <c:tx>
            <c:strRef>
              <c:f>katalog_LW!$B$18</c:f>
              <c:strCache>
                <c:ptCount val="1"/>
                <c:pt idx="0">
                  <c:v>gospodarka ściekowa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katalog_LW!$C$18</c:f>
              <c:numCache>
                <c:formatCode>0%</c:formatCode>
                <c:ptCount val="1"/>
                <c:pt idx="0">
                  <c:v>0.125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D18-4563-BAC8-7E95BEAFDE4A}"/>
            </c:ext>
          </c:extLst>
        </c:ser>
        <c:ser>
          <c:idx val="5"/>
          <c:order val="5"/>
          <c:tx>
            <c:strRef>
              <c:f>katalog_LW!$B$19</c:f>
              <c:strCache>
                <c:ptCount val="1"/>
                <c:pt idx="0">
                  <c:v>redukcja emisji i zrzutów substancji priorytetowych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katalog_LW!$C$19</c:f>
              <c:numCache>
                <c:formatCode>0%</c:formatCode>
                <c:ptCount val="1"/>
                <c:pt idx="0">
                  <c:v>4.1700000000000001E-2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D18-4563-BAC8-7E95BEAFDE4A}"/>
            </c:ext>
          </c:extLst>
        </c:ser>
        <c:ser>
          <c:idx val="6"/>
          <c:order val="6"/>
          <c:tx>
            <c:strRef>
              <c:f>katalog_LW!$B$20</c:f>
              <c:strCache>
                <c:ptCount val="1"/>
                <c:pt idx="0">
                  <c:v>ograniczenie zanieczyszczeń rozproszonych z rolnictwa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katalog_LW!$C$20</c:f>
              <c:numCache>
                <c:formatCode>0%</c:formatCode>
                <c:ptCount val="1"/>
                <c:pt idx="0">
                  <c:v>8.3299999999999999E-2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D18-4563-BAC8-7E95BEAFDE4A}"/>
            </c:ext>
          </c:extLst>
        </c:ser>
        <c:ser>
          <c:idx val="7"/>
          <c:order val="7"/>
          <c:tx>
            <c:strRef>
              <c:f>katalog_LW!$B$21</c:f>
              <c:strCache>
                <c:ptCount val="1"/>
                <c:pt idx="0">
                  <c:v>weryfikacja programu ochrony środowiska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katalog_LW!$C$21</c:f>
              <c:numCache>
                <c:formatCode>0%</c:formatCode>
                <c:ptCount val="1"/>
                <c:pt idx="0">
                  <c:v>4.1700000000000001E-2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D18-4563-BAC8-7E95BEAFDE4A}"/>
            </c:ext>
          </c:extLst>
        </c:ser>
        <c:ser>
          <c:idx val="8"/>
          <c:order val="8"/>
          <c:tx>
            <c:strRef>
              <c:f>katalog_LW!$B$22</c:f>
              <c:strCache>
                <c:ptCount val="1"/>
                <c:pt idx="0">
                  <c:v>monitoring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katalog_LW!$C$22</c:f>
              <c:numCache>
                <c:formatCode>0%</c:formatCode>
                <c:ptCount val="1"/>
                <c:pt idx="0">
                  <c:v>4.1700000000000001E-2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D18-4563-BAC8-7E95BEAFDE4A}"/>
            </c:ext>
          </c:extLst>
        </c:ser>
        <c:ser>
          <c:idx val="9"/>
          <c:order val="9"/>
          <c:tx>
            <c:strRef>
              <c:f>katalog_LW!$B$23</c:f>
              <c:strCache>
                <c:ptCount val="1"/>
                <c:pt idx="0">
                  <c:v>poprawa warunków dla obszarów chronionych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katalog_LW!$C$23</c:f>
              <c:numCache>
                <c:formatCode>0%</c:formatCode>
                <c:ptCount val="1"/>
                <c:pt idx="0">
                  <c:v>0.16670000000000001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D18-4563-BAC8-7E95BEAFDE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91256208"/>
        <c:axId val="791264408"/>
      </c:barChart>
      <c:valAx>
        <c:axId val="79126440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791256208"/>
        <c:crosses val="autoZero"/>
        <c:crossBetween val="between"/>
      </c:valAx>
      <c:catAx>
        <c:axId val="791256208"/>
        <c:scaling>
          <c:orientation val="minMax"/>
        </c:scaling>
        <c:delete val="1"/>
        <c:axPos val="l"/>
        <c:majorTickMark val="out"/>
        <c:minorTickMark val="none"/>
        <c:tickLblPos val="nextTo"/>
        <c:crossAx val="79126440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1451814768460578"/>
          <c:y val="5.3836606267590043E-2"/>
          <c:w val="0.37296620775969963"/>
          <c:h val="0.85885958532291906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Harmonogram!$B$36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Harmonogram!$B$37</c:f>
              <c:numCache>
                <c:formatCode>0.00%</c:formatCode>
                <c:ptCount val="1"/>
                <c:pt idx="0">
                  <c:v>4.0650406504065045E-3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97-4C25-A563-CBEC90669587}"/>
            </c:ext>
          </c:extLst>
        </c:ser>
        <c:ser>
          <c:idx val="1"/>
          <c:order val="1"/>
          <c:tx>
            <c:strRef>
              <c:f>Harmonogram!$C$36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Harmonogram!$C$37</c:f>
              <c:numCache>
                <c:formatCode>0.00%</c:formatCode>
                <c:ptCount val="1"/>
                <c:pt idx="0">
                  <c:v>4.9796747967479675E-2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997-4C25-A563-CBEC90669587}"/>
            </c:ext>
          </c:extLst>
        </c:ser>
        <c:ser>
          <c:idx val="2"/>
          <c:order val="2"/>
          <c:tx>
            <c:strRef>
              <c:f>Harmonogram!$D$36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Harmonogram!$D$37</c:f>
              <c:numCache>
                <c:formatCode>0.00%</c:formatCode>
                <c:ptCount val="1"/>
                <c:pt idx="0">
                  <c:v>2.0325203252032522E-3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997-4C25-A563-CBEC90669587}"/>
            </c:ext>
          </c:extLst>
        </c:ser>
        <c:ser>
          <c:idx val="3"/>
          <c:order val="3"/>
          <c:tx>
            <c:strRef>
              <c:f>Harmonogram!$E$36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Harmonogram!$E$37</c:f>
              <c:numCache>
                <c:formatCode>0.00%</c:formatCode>
                <c:ptCount val="1"/>
                <c:pt idx="0">
                  <c:v>0.5152439024390244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997-4C25-A563-CBEC90669587}"/>
            </c:ext>
          </c:extLst>
        </c:ser>
        <c:ser>
          <c:idx val="4"/>
          <c:order val="4"/>
          <c:tx>
            <c:strRef>
              <c:f>Harmonogram!$F$36</c:f>
              <c:strCache>
                <c:ptCount val="1"/>
                <c:pt idx="0">
                  <c:v>2033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Harmonogram!$F$37</c:f>
            </c:numRef>
          </c:val>
          <c:extLst>
            <c:ext xmlns:c16="http://schemas.microsoft.com/office/drawing/2014/chart" uri="{C3380CC4-5D6E-409C-BE32-E72D297353CC}">
              <c16:uniqueId val="{00000004-4997-4C25-A563-CBEC90669587}"/>
            </c:ext>
          </c:extLst>
        </c:ser>
        <c:ser>
          <c:idx val="5"/>
          <c:order val="5"/>
          <c:tx>
            <c:strRef>
              <c:f>Harmonogram!$G$36</c:f>
              <c:strCache>
                <c:ptCount val="1"/>
                <c:pt idx="0">
                  <c:v>działania ciągłe w okresie obowiązywania PZO/PO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Harmonogram!$G$37</c:f>
              <c:numCache>
                <c:formatCode>0.00%</c:formatCode>
                <c:ptCount val="1"/>
                <c:pt idx="0">
                  <c:v>0.29369918699186992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997-4C25-A563-CBEC90669587}"/>
            </c:ext>
          </c:extLst>
        </c:ser>
        <c:ser>
          <c:idx val="6"/>
          <c:order val="6"/>
          <c:tx>
            <c:strRef>
              <c:f>Harmonogram!$H$36</c:f>
              <c:strCache>
                <c:ptCount val="1"/>
                <c:pt idx="0">
                  <c:v>działania ciągłe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Harmonogram!$H$37</c:f>
              <c:numCache>
                <c:formatCode>0.00%</c:formatCode>
                <c:ptCount val="1"/>
                <c:pt idx="0">
                  <c:v>0.13516260162601626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997-4C25-A563-CBEC906695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8068072"/>
        <c:axId val="728067088"/>
      </c:barChart>
      <c:valAx>
        <c:axId val="728067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  <c:crossAx val="728068072"/>
        <c:crosses val="autoZero"/>
        <c:crossBetween val="between"/>
      </c:valAx>
      <c:catAx>
        <c:axId val="728068072"/>
        <c:scaling>
          <c:orientation val="minMax"/>
        </c:scaling>
        <c:delete val="1"/>
        <c:axPos val="l"/>
        <c:majorTickMark val="out"/>
        <c:minorTickMark val="none"/>
        <c:tickLblPos val="nextTo"/>
        <c:crossAx val="728067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ysClr val="window" lastClr="FFFFFF"/>
      </a:solidFill>
      <a:round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578505163512801"/>
          <c:y val="0.10927718789432632"/>
          <c:w val="0.3633946114343598"/>
          <c:h val="0.8084589779402656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D11-4418-A675-876205FEB54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D11-4418-A675-876205FEB54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8D11-4418-A675-876205FEB54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8D11-4418-A675-876205FEB54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8D11-4418-A675-876205FEB542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8D11-4418-A675-876205FEB542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8D11-4418-A675-876205FEB542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8D11-4418-A675-876205FEB542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8D11-4418-A675-876205FEB542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8D11-4418-A675-876205FEB542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8D11-4418-A675-876205FEB542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8D11-4418-A675-876205FEB542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9-8D11-4418-A675-876205FEB542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B-8D11-4418-A675-876205FEB542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D-8D11-4418-A675-876205FEB542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F-8D11-4418-A675-876205FEB542}"/>
              </c:ext>
            </c:extLst>
          </c:dPt>
          <c:dLbls>
            <c:dLbl>
              <c:idx val="0"/>
              <c:layout>
                <c:manualLayout>
                  <c:x val="-7.9576716083053205E-3"/>
                  <c:y val="-2.154992610032445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D11-4418-A675-876205FEB542}"/>
                </c:ext>
              </c:extLst>
            </c:dLbl>
            <c:dLbl>
              <c:idx val="1"/>
              <c:layout>
                <c:manualLayout>
                  <c:x val="3.8193336726351133E-2"/>
                  <c:y val="-6.0908232497844904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D11-4418-A675-876205FEB542}"/>
                </c:ext>
              </c:extLst>
            </c:dLbl>
            <c:dLbl>
              <c:idx val="2"/>
              <c:layout>
                <c:manualLayout>
                  <c:x val="1.4604255553911453E-2"/>
                  <c:y val="6.1497385963336752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D11-4418-A675-876205FEB542}"/>
                </c:ext>
              </c:extLst>
            </c:dLbl>
            <c:dLbl>
              <c:idx val="3"/>
              <c:layout>
                <c:manualLayout>
                  <c:x val="8.441993085801805E-3"/>
                  <c:y val="2.5390306111818871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D11-4418-A675-876205FEB542}"/>
                </c:ext>
              </c:extLst>
            </c:dLbl>
            <c:dLbl>
              <c:idx val="4"/>
              <c:layout>
                <c:manualLayout>
                  <c:x val="2.8396808836878493E-3"/>
                  <c:y val="-1.004437100417567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D11-4418-A675-876205FEB542}"/>
                </c:ext>
              </c:extLst>
            </c:dLbl>
            <c:dLbl>
              <c:idx val="5"/>
              <c:layout>
                <c:manualLayout>
                  <c:x val="8.0281533921027753E-3"/>
                  <c:y val="-3.147950135514630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D11-4418-A675-876205FEB542}"/>
                </c:ext>
              </c:extLst>
            </c:dLbl>
            <c:dLbl>
              <c:idx val="6"/>
              <c:layout>
                <c:manualLayout>
                  <c:x val="2.2217518840534304E-3"/>
                  <c:y val="1.3052757665675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D11-4418-A675-876205FEB542}"/>
                </c:ext>
              </c:extLst>
            </c:dLbl>
            <c:dLbl>
              <c:idx val="7"/>
              <c:layout>
                <c:manualLayout>
                  <c:x val="5.4355275630559169E-3"/>
                  <c:y val="-8.0631505496466188E-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D11-4418-A675-876205FEB542}"/>
                </c:ext>
              </c:extLst>
            </c:dLbl>
            <c:dLbl>
              <c:idx val="8"/>
              <c:layout>
                <c:manualLayout>
                  <c:x val="-2.1138824926871021E-3"/>
                  <c:y val="3.0968407678345893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D11-4418-A675-876205FEB542}"/>
                </c:ext>
              </c:extLst>
            </c:dLbl>
            <c:dLbl>
              <c:idx val="9"/>
              <c:layout>
                <c:manualLayout>
                  <c:x val="-8.0656847118167462E-3"/>
                  <c:y val="5.185096373305885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D11-4418-A675-876205FEB542}"/>
                </c:ext>
              </c:extLst>
            </c:dLbl>
            <c:dLbl>
              <c:idx val="11"/>
              <c:layout>
                <c:manualLayout>
                  <c:x val="-1.9646611755174476E-2"/>
                  <c:y val="2.959686470453011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8D11-4418-A675-876205FEB542}"/>
                </c:ext>
              </c:extLst>
            </c:dLbl>
            <c:dLbl>
              <c:idx val="12"/>
              <c:layout>
                <c:manualLayout>
                  <c:x val="-6.4897029823439423E-3"/>
                  <c:y val="-2.371397598113842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8D11-4418-A675-876205FEB542}"/>
                </c:ext>
              </c:extLst>
            </c:dLbl>
            <c:dLbl>
              <c:idx val="13"/>
              <c:layout>
                <c:manualLayout>
                  <c:x val="-2.7093104952569468E-2"/>
                  <c:y val="-5.684113521535766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8D11-4418-A675-876205FEB542}"/>
                </c:ext>
              </c:extLst>
            </c:dLbl>
            <c:dLbl>
              <c:idx val="14"/>
              <c:layout>
                <c:manualLayout>
                  <c:x val="1.8480138233325865E-3"/>
                  <c:y val="-6.785197000742186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8D11-4418-A675-876205FEB542}"/>
                </c:ext>
              </c:extLst>
            </c:dLbl>
            <c:dLbl>
              <c:idx val="15"/>
              <c:layout>
                <c:manualLayout>
                  <c:x val="2.7033473653909214E-4"/>
                  <c:y val="-2.568948154906374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8D11-4418-A675-876205FEB542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'Jednostki_realizacja (2)'!$A$4:$A$19</c:f>
              <c:strCache>
                <c:ptCount val="16"/>
                <c:pt idx="0">
                  <c:v>PGWWP: RZGW, ZZ; WIOŚ/GIOŚ</c:v>
                </c:pt>
                <c:pt idx="1">
                  <c:v>PGL LP, RDLP</c:v>
                </c:pt>
                <c:pt idx="2">
                  <c:v>gmina lub przedsiębiorstwo wodociągowo-kanalizacyjne</c:v>
                </c:pt>
                <c:pt idx="3">
                  <c:v>gmina</c:v>
                </c:pt>
                <c:pt idx="4">
                  <c:v>Inspekcja Ochrony Środowiska</c:v>
                </c:pt>
                <c:pt idx="5">
                  <c:v>IMGW</c:v>
                </c:pt>
                <c:pt idx="6">
                  <c:v>Oddziały Terenowe KOWR, ZZ, właściciele urządzeń wodnych</c:v>
                </c:pt>
                <c:pt idx="7">
                  <c:v>województwo, powiat i gmina</c:v>
                </c:pt>
                <c:pt idx="8">
                  <c:v>organy właściwe w sprawach pozwoleń wodnoprawnych</c:v>
                </c:pt>
                <c:pt idx="9">
                  <c:v>PGWWP: RZGW</c:v>
                </c:pt>
                <c:pt idx="10">
                  <c:v>sprawujący zarząd i sprawujący nadzór nad obszarami chronionymi</c:v>
                </c:pt>
                <c:pt idx="11">
                  <c:v>właściciel wód obowiązany do utrzymania wód</c:v>
                </c:pt>
                <c:pt idx="12">
                  <c:v>właściciele nieruchomości, właściciele urządzeń melioracji wodnych, gminy</c:v>
                </c:pt>
                <c:pt idx="13">
                  <c:v>PGWWP: ZZ; właściciel urządzenia wodnego</c:v>
                </c:pt>
                <c:pt idx="14">
                  <c:v>wojewódzki inspektor ochrony roślin i nasiennictwa</c:v>
                </c:pt>
                <c:pt idx="15">
                  <c:v>wojewódzkie ośrodki doradztwa rolniczego</c:v>
                </c:pt>
              </c:strCache>
            </c:strRef>
          </c:cat>
          <c:val>
            <c:numRef>
              <c:f>'Jednostki_realizacja (2)'!$AC$4:$AC$19</c:f>
              <c:numCache>
                <c:formatCode>0.00%</c:formatCode>
                <c:ptCount val="16"/>
                <c:pt idx="0">
                  <c:v>8.3661417322834653E-3</c:v>
                </c:pt>
                <c:pt idx="1">
                  <c:v>6.889763779527559E-3</c:v>
                </c:pt>
                <c:pt idx="2">
                  <c:v>0.17372047244094488</c:v>
                </c:pt>
                <c:pt idx="3">
                  <c:v>1.4763779527559055E-3</c:v>
                </c:pt>
                <c:pt idx="4">
                  <c:v>8.4645669291338585E-2</c:v>
                </c:pt>
                <c:pt idx="5">
                  <c:v>1.0334645669291339E-2</c:v>
                </c:pt>
                <c:pt idx="6">
                  <c:v>1.968503937007874E-3</c:v>
                </c:pt>
                <c:pt idx="7">
                  <c:v>6.1515748031496065E-2</c:v>
                </c:pt>
                <c:pt idx="8">
                  <c:v>2.5098425196850394E-2</c:v>
                </c:pt>
                <c:pt idx="9">
                  <c:v>2.6082677165354329E-2</c:v>
                </c:pt>
                <c:pt idx="10">
                  <c:v>0.42076771653543305</c:v>
                </c:pt>
                <c:pt idx="11">
                  <c:v>2.312992125984252E-2</c:v>
                </c:pt>
                <c:pt idx="12">
                  <c:v>9.8425196850393699E-4</c:v>
                </c:pt>
                <c:pt idx="13">
                  <c:v>3.0511811023622049E-2</c:v>
                </c:pt>
                <c:pt idx="14">
                  <c:v>1.7224409448818898E-2</c:v>
                </c:pt>
                <c:pt idx="15">
                  <c:v>7.6279527559055121E-2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0-8D11-4418-A675-876205FEB5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4912416354395988"/>
          <c:y val="4.8969291840591685E-2"/>
          <c:w val="0.44438834819864925"/>
          <c:h val="0.90206141631881664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Harmonogram!$B$31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Harmonogram!$B$36</c:f>
            </c:numRef>
          </c:val>
          <c:extLst>
            <c:ext xmlns:c16="http://schemas.microsoft.com/office/drawing/2014/chart" uri="{C3380CC4-5D6E-409C-BE32-E72D297353CC}">
              <c16:uniqueId val="{00000000-26C8-4334-BF35-071E29E29B9D}"/>
            </c:ext>
          </c:extLst>
        </c:ser>
        <c:ser>
          <c:idx val="1"/>
          <c:order val="1"/>
          <c:tx>
            <c:strRef>
              <c:f>Harmonogram!$C$31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Harmonogram!$C$36</c:f>
              <c:numCache>
                <c:formatCode>0.00%</c:formatCode>
                <c:ptCount val="1"/>
                <c:pt idx="0">
                  <c:v>6.226937269372694E-2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6C8-4334-BF35-071E29E29B9D}"/>
            </c:ext>
          </c:extLst>
        </c:ser>
        <c:ser>
          <c:idx val="2"/>
          <c:order val="2"/>
          <c:tx>
            <c:strRef>
              <c:f>Harmonogram!$D$31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Harmonogram!$D$36</c:f>
              <c:numCache>
                <c:formatCode>0.00%</c:formatCode>
                <c:ptCount val="1"/>
                <c:pt idx="0">
                  <c:v>4.6125461254612545E-4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6C8-4334-BF35-071E29E29B9D}"/>
            </c:ext>
          </c:extLst>
        </c:ser>
        <c:ser>
          <c:idx val="3"/>
          <c:order val="3"/>
          <c:tx>
            <c:strRef>
              <c:f>Harmonogram!$E$31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Harmonogram!$E$36</c:f>
              <c:numCache>
                <c:formatCode>0.00%</c:formatCode>
                <c:ptCount val="1"/>
                <c:pt idx="0">
                  <c:v>0.48754612546125459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6C8-4334-BF35-071E29E29B9D}"/>
            </c:ext>
          </c:extLst>
        </c:ser>
        <c:ser>
          <c:idx val="4"/>
          <c:order val="4"/>
          <c:tx>
            <c:strRef>
              <c:f>Harmonogram!$F$31</c:f>
              <c:strCache>
                <c:ptCount val="1"/>
                <c:pt idx="0">
                  <c:v>2033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Harmonogram!$F$36</c:f>
            </c:numRef>
          </c:val>
          <c:extLst>
            <c:ext xmlns:c16="http://schemas.microsoft.com/office/drawing/2014/chart" uri="{C3380CC4-5D6E-409C-BE32-E72D297353CC}">
              <c16:uniqueId val="{00000004-26C8-4334-BF35-071E29E29B9D}"/>
            </c:ext>
          </c:extLst>
        </c:ser>
        <c:ser>
          <c:idx val="5"/>
          <c:order val="5"/>
          <c:tx>
            <c:strRef>
              <c:f>Harmonogram!$G$31</c:f>
              <c:strCache>
                <c:ptCount val="1"/>
                <c:pt idx="0">
                  <c:v>działania ciągłe w okresie obowiązywania PZO/PO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Harmonogram!$G$36</c:f>
              <c:numCache>
                <c:formatCode>0.00%</c:formatCode>
                <c:ptCount val="1"/>
                <c:pt idx="0">
                  <c:v>0.24953874538745388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6C8-4334-BF35-071E29E29B9D}"/>
            </c:ext>
          </c:extLst>
        </c:ser>
        <c:ser>
          <c:idx val="6"/>
          <c:order val="6"/>
          <c:tx>
            <c:strRef>
              <c:f>Harmonogram!$H$31</c:f>
              <c:strCache>
                <c:ptCount val="1"/>
                <c:pt idx="0">
                  <c:v>działania ciągłe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Harmonogram!$H$36</c:f>
              <c:numCache>
                <c:formatCode>0.00%</c:formatCode>
                <c:ptCount val="1"/>
                <c:pt idx="0">
                  <c:v>0.20018450184501846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6C8-4334-BF35-071E29E29B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8068072"/>
        <c:axId val="728067088"/>
      </c:barChart>
      <c:valAx>
        <c:axId val="728067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  <c:crossAx val="728068072"/>
        <c:crosses val="autoZero"/>
        <c:crossBetween val="between"/>
      </c:valAx>
      <c:catAx>
        <c:axId val="728068072"/>
        <c:scaling>
          <c:orientation val="minMax"/>
        </c:scaling>
        <c:delete val="1"/>
        <c:axPos val="l"/>
        <c:majorTickMark val="out"/>
        <c:minorTickMark val="none"/>
        <c:tickLblPos val="nextTo"/>
        <c:crossAx val="728067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ysClr val="window" lastClr="FFFFFF"/>
      </a:solidFill>
      <a:round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578505163512801"/>
          <c:y val="0.10927718789432632"/>
          <c:w val="0.3633946114343598"/>
          <c:h val="0.8084589779402656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87F-45C4-A510-8CF55FF8531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87F-45C4-A510-8CF55FF8531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87F-45C4-A510-8CF55FF8531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487F-45C4-A510-8CF55FF8531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487F-45C4-A510-8CF55FF85318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487F-45C4-A510-8CF55FF85318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487F-45C4-A510-8CF55FF85318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487F-45C4-A510-8CF55FF85318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487F-45C4-A510-8CF55FF85318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487F-45C4-A510-8CF55FF85318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487F-45C4-A510-8CF55FF85318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487F-45C4-A510-8CF55FF85318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9-487F-45C4-A510-8CF55FF85318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B-487F-45C4-A510-8CF55FF85318}"/>
              </c:ext>
            </c:extLst>
          </c:dPt>
          <c:dLbls>
            <c:dLbl>
              <c:idx val="0"/>
              <c:layout>
                <c:manualLayout>
                  <c:x val="7.3309638960210505E-2"/>
                  <c:y val="1.409242488124988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87F-45C4-A510-8CF55FF85318}"/>
                </c:ext>
              </c:extLst>
            </c:dLbl>
            <c:dLbl>
              <c:idx val="1"/>
              <c:layout>
                <c:manualLayout>
                  <c:x val="1.8170926755576473E-2"/>
                  <c:y val="1.983076664897582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87F-45C4-A510-8CF55FF85318}"/>
                </c:ext>
              </c:extLst>
            </c:dLbl>
            <c:dLbl>
              <c:idx val="2"/>
              <c:layout>
                <c:manualLayout>
                  <c:x val="1.4604255553911453E-2"/>
                  <c:y val="6.1497385963336752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87F-45C4-A510-8CF55FF85318}"/>
                </c:ext>
              </c:extLst>
            </c:dLbl>
            <c:dLbl>
              <c:idx val="3"/>
              <c:layout>
                <c:manualLayout>
                  <c:x val="8.441993085801805E-3"/>
                  <c:y val="2.5390306111818871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87F-45C4-A510-8CF55FF85318}"/>
                </c:ext>
              </c:extLst>
            </c:dLbl>
            <c:dLbl>
              <c:idx val="4"/>
              <c:layout>
                <c:manualLayout>
                  <c:x val="2.8396808836878493E-3"/>
                  <c:y val="-1.004437100417567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87F-45C4-A510-8CF55FF85318}"/>
                </c:ext>
              </c:extLst>
            </c:dLbl>
            <c:dLbl>
              <c:idx val="5"/>
              <c:layout>
                <c:manualLayout>
                  <c:x val="2.597239999417306E-2"/>
                  <c:y val="4.1237664264573504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87F-45C4-A510-8CF55FF85318}"/>
                </c:ext>
              </c:extLst>
            </c:dLbl>
            <c:dLbl>
              <c:idx val="6"/>
              <c:layout>
                <c:manualLayout>
                  <c:x val="3.1686245313349508E-2"/>
                  <c:y val="1.10989687537277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487F-45C4-A510-8CF55FF85318}"/>
                </c:ext>
              </c:extLst>
            </c:dLbl>
            <c:dLbl>
              <c:idx val="7"/>
              <c:layout>
                <c:manualLayout>
                  <c:x val="-9.6140558370378364E-3"/>
                  <c:y val="1.797855294608144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487F-45C4-A510-8CF55FF85318}"/>
                </c:ext>
              </c:extLst>
            </c:dLbl>
            <c:dLbl>
              <c:idx val="8"/>
              <c:layout>
                <c:manualLayout>
                  <c:x val="-5.5567049761666376E-2"/>
                  <c:y val="1.579644398968553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487F-45C4-A510-8CF55FF85318}"/>
                </c:ext>
              </c:extLst>
            </c:dLbl>
            <c:dLbl>
              <c:idx val="10"/>
              <c:layout>
                <c:manualLayout>
                  <c:x val="-2.0513581689552494E-2"/>
                  <c:y val="4.3496877060157548E-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487F-45C4-A510-8CF55FF85318}"/>
                </c:ext>
              </c:extLst>
            </c:dLbl>
            <c:dLbl>
              <c:idx val="11"/>
              <c:layout>
                <c:manualLayout>
                  <c:x val="-1.531523999534808E-2"/>
                  <c:y val="-2.767931655091869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487F-45C4-A510-8CF55FF85318}"/>
                </c:ext>
              </c:extLst>
            </c:dLbl>
            <c:dLbl>
              <c:idx val="12"/>
              <c:layout>
                <c:manualLayout>
                  <c:x val="5.0917417679989061E-3"/>
                  <c:y val="-3.829570340334276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487F-45C4-A510-8CF55FF85318}"/>
                </c:ext>
              </c:extLst>
            </c:dLbl>
            <c:dLbl>
              <c:idx val="13"/>
              <c:layout>
                <c:manualLayout>
                  <c:x val="1.0650896659628178E-3"/>
                  <c:y val="-2.252299229453761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487F-45C4-A510-8CF55FF85318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'Jednostki_realizacja (2)'!$A$4:$A$21</c:f>
              <c:strCache>
                <c:ptCount val="14"/>
                <c:pt idx="0">
                  <c:v>PGWWP: RZGW, ZZ; WIOŚ/GIOŚ</c:v>
                </c:pt>
                <c:pt idx="1">
                  <c:v>gmina, przedsiębiorstwo wodociągowo-kanalizacyjne</c:v>
                </c:pt>
                <c:pt idx="2">
                  <c:v>gmina</c:v>
                </c:pt>
                <c:pt idx="3">
                  <c:v>Inspekcja Ochrony Środowiska</c:v>
                </c:pt>
                <c:pt idx="4">
                  <c:v>IMGW</c:v>
                </c:pt>
                <c:pt idx="5">
                  <c:v>województwo, powiat i gmina</c:v>
                </c:pt>
                <c:pt idx="6">
                  <c:v>organy właściwe w sprawach pozwoleń wodnoprawnych</c:v>
                </c:pt>
                <c:pt idx="7">
                  <c:v>PGWWP: RZGW</c:v>
                </c:pt>
                <c:pt idx="8">
                  <c:v>Minister właściwy ds. gospodarki wodnej</c:v>
                </c:pt>
                <c:pt idx="9">
                  <c:v>sprawujący zarząd i sprawujący nadzór nad obszarami chronionymi</c:v>
                </c:pt>
                <c:pt idx="10">
                  <c:v>właściciel wód obowiązany do utrzymania wód</c:v>
                </c:pt>
                <c:pt idx="11">
                  <c:v>PGWWP: ZZ; właściciel urządzenia wodnego</c:v>
                </c:pt>
                <c:pt idx="12">
                  <c:v>wojewódzki inspektor ochrony roślin i nasiennictwa</c:v>
                </c:pt>
                <c:pt idx="13">
                  <c:v>wojewódzkie ośrodki doradztwa rolniczego</c:v>
                </c:pt>
              </c:strCache>
            </c:strRef>
          </c:cat>
          <c:val>
            <c:numRef>
              <c:f>'Jednostki_realizacja (2)'!$U$4:$U$21</c:f>
              <c:numCache>
                <c:formatCode>0.00%</c:formatCode>
                <c:ptCount val="14"/>
                <c:pt idx="0">
                  <c:v>4.0976058931860036E-2</c:v>
                </c:pt>
                <c:pt idx="1">
                  <c:v>0.18278084714548803</c:v>
                </c:pt>
                <c:pt idx="2">
                  <c:v>2.8084714548802948E-2</c:v>
                </c:pt>
                <c:pt idx="3">
                  <c:v>9.9907918968692444E-2</c:v>
                </c:pt>
                <c:pt idx="4">
                  <c:v>1.6114180478821363E-2</c:v>
                </c:pt>
                <c:pt idx="5">
                  <c:v>6.4456721915285453E-2</c:v>
                </c:pt>
                <c:pt idx="6">
                  <c:v>1.427255985267035E-2</c:v>
                </c:pt>
                <c:pt idx="7">
                  <c:v>1.3812154696132596E-2</c:v>
                </c:pt>
                <c:pt idx="8">
                  <c:v>2.3020257826887663E-3</c:v>
                </c:pt>
                <c:pt idx="9">
                  <c:v>0.37062615101289137</c:v>
                </c:pt>
                <c:pt idx="10">
                  <c:v>3.8674033149171269E-2</c:v>
                </c:pt>
                <c:pt idx="11">
                  <c:v>1.1049723756906077E-2</c:v>
                </c:pt>
                <c:pt idx="12">
                  <c:v>2.3941068139963169E-2</c:v>
                </c:pt>
                <c:pt idx="13">
                  <c:v>9.3001841620626149E-2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487F-45C4-A510-8CF55FF853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4912416354395988"/>
          <c:y val="4.8969291840591685E-2"/>
          <c:w val="0.44438834819864925"/>
          <c:h val="0.90206141631881664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ser>
          <c:idx val="0"/>
          <c:order val="0"/>
          <c:spPr>
            <a:solidFill>
              <a:srgbClr val="FF0000"/>
            </a:solidFill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92EC-4D5C-89B6-EB2103E122B3}"/>
              </c:ext>
            </c:extLst>
          </c:dPt>
          <c:dPt>
            <c:idx val="1"/>
            <c:bubble3D val="0"/>
            <c:spPr>
              <a:solidFill>
                <a:schemeClr val="accent6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92EC-4D5C-89B6-EB2103E122B3}"/>
              </c:ext>
            </c:extLst>
          </c:dPt>
          <c:dLbls>
            <c:spPr>
              <a:solidFill>
                <a:schemeClr val="tx1">
                  <a:alpha val="6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 sz="1100" b="1"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[warszawa.xlsx]Warszawa!$Q$51:$Q$52</c:f>
              <c:strCache>
                <c:ptCount val="2"/>
                <c:pt idx="0">
                  <c:v>słaby stan chemiczny</c:v>
                </c:pt>
                <c:pt idx="1">
                  <c:v>dobry stan chemiczny</c:v>
                </c:pt>
              </c:strCache>
            </c:strRef>
          </c:cat>
          <c:val>
            <c:numRef>
              <c:f>[warszawa.xlsx]Warszawa!$R$51:$R$52</c:f>
              <c:numCache>
                <c:formatCode>0.0%</c:formatCode>
                <c:ptCount val="2"/>
                <c:pt idx="0">
                  <c:v>1.6E-2</c:v>
                </c:pt>
                <c:pt idx="1">
                  <c:v>0.98399999999999999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2EC-4D5C-89B6-EB2103E122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62657820765752392"/>
          <c:y val="0.43017169728783899"/>
          <c:w val="0.31133753513626761"/>
          <c:h val="0.16743438320209975"/>
        </c:manualLayout>
      </c:layout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8641919760029996E-2"/>
          <c:y val="9.2131196581196576E-2"/>
          <c:w val="0.54274506595766436"/>
          <c:h val="0.85056153846153837"/>
        </c:manualLayout>
      </c:layout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-3.0771296296296297E-2"/>
                  <c:y val="0.1750452380952380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F5C-4558-A834-B45BE19C00F6}"/>
                </c:ext>
              </c:extLst>
            </c:dLbl>
            <c:dLbl>
              <c:idx val="1"/>
              <c:layout>
                <c:manualLayout>
                  <c:x val="-2.2292129629629683E-2"/>
                  <c:y val="-1.8246031746031745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F5C-4558-A834-B45BE19C00F6}"/>
                </c:ext>
              </c:extLst>
            </c:dLbl>
            <c:dLbl>
              <c:idx val="2"/>
              <c:layout>
                <c:manualLayout>
                  <c:x val="4.2872453703703704E-2"/>
                  <c:y val="2.899960317460317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F5C-4558-A834-B45BE19C00F6}"/>
                </c:ext>
              </c:extLst>
            </c:dLbl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Warszawa!$B$3:$B$6</c:f>
              <c:strCache>
                <c:ptCount val="4"/>
                <c:pt idx="0">
                  <c:v>gospodarka komunalna</c:v>
                </c:pt>
                <c:pt idx="1">
                  <c:v>przemysł</c:v>
                </c:pt>
                <c:pt idx="2">
                  <c:v>rolnictwo</c:v>
                </c:pt>
                <c:pt idx="3">
                  <c:v>inne</c:v>
                </c:pt>
              </c:strCache>
            </c:strRef>
          </c:cat>
          <c:val>
            <c:numRef>
              <c:f>Warszawa!$C$3:$C$6</c:f>
              <c:numCache>
                <c:formatCode>0%</c:formatCode>
                <c:ptCount val="4"/>
                <c:pt idx="0">
                  <c:v>5.6603773584905662E-2</c:v>
                </c:pt>
                <c:pt idx="1">
                  <c:v>1.8867924528301886E-2</c:v>
                </c:pt>
                <c:pt idx="2">
                  <c:v>1.8867924528301886E-2</c:v>
                </c:pt>
                <c:pt idx="3">
                  <c:v>0.90566037735849059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F5C-4558-A834-B45BE19C00F6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5251498108191019"/>
          <c:y val="0.27276623931623933"/>
          <c:w val="0.26299621638204318"/>
          <c:h val="0.5761952991452991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8696990740740727E-2"/>
          <c:y val="0.1221482905982906"/>
          <c:w val="0.51990919316903572"/>
          <c:h val="0.81477435897435913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6A06-453A-9CD8-85B0AB522B46}"/>
              </c:ext>
            </c:extLst>
          </c:dPt>
          <c:dPt>
            <c:idx val="1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6A06-453A-9CD8-85B0AB522B46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5-6A06-453A-9CD8-85B0AB522B46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</c:spPr>
            <c:extLst>
              <c:ext xmlns:c16="http://schemas.microsoft.com/office/drawing/2014/chart" uri="{C3380CC4-5D6E-409C-BE32-E72D297353CC}">
                <c16:uniqueId val="{00000007-6A06-453A-9CD8-85B0AB522B46}"/>
              </c:ext>
            </c:extLst>
          </c:dPt>
          <c:dPt>
            <c:idx val="4"/>
            <c:bubble3D val="0"/>
            <c:spPr>
              <a:solidFill>
                <a:schemeClr val="accent6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9-6A06-453A-9CD8-85B0AB522B46}"/>
              </c:ext>
            </c:extLst>
          </c:dPt>
          <c:dLbls>
            <c:dLbl>
              <c:idx val="0"/>
              <c:layout>
                <c:manualLayout>
                  <c:x val="1.9477546296296295E-2"/>
                  <c:y val="-5.0158730158730161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A06-453A-9CD8-85B0AB522B46}"/>
                </c:ext>
              </c:extLst>
            </c:dLbl>
            <c:dLbl>
              <c:idx val="1"/>
              <c:layout>
                <c:manualLayout>
                  <c:x val="-0.11978425925925926"/>
                  <c:y val="-0.1850198412698412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A06-453A-9CD8-85B0AB522B46}"/>
                </c:ext>
              </c:extLst>
            </c:dLbl>
            <c:dLbl>
              <c:idx val="2"/>
              <c:layout>
                <c:manualLayout>
                  <c:x val="6.2417361111111111E-2"/>
                  <c:y val="4.975119047619047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A06-453A-9CD8-85B0AB522B46}"/>
                </c:ext>
              </c:extLst>
            </c:dLbl>
            <c:dLbl>
              <c:idx val="3"/>
              <c:layout>
                <c:manualLayout>
                  <c:x val="3.5078703703703704E-3"/>
                  <c:y val="-5.70857142857143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A06-453A-9CD8-85B0AB522B46}"/>
                </c:ext>
              </c:extLst>
            </c:dLbl>
            <c:dLbl>
              <c:idx val="4"/>
              <c:layout>
                <c:manualLayout>
                  <c:x val="7.5750694444444447E-2"/>
                  <c:y val="0.1526384920634920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A06-453A-9CD8-85B0AB522B46}"/>
                </c:ext>
              </c:extLst>
            </c:dLbl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Warszawa!$B$22:$B$26</c:f>
              <c:strCache>
                <c:ptCount val="5"/>
                <c:pt idx="0">
                  <c:v>organizacyjno-prawne</c:v>
                </c:pt>
                <c:pt idx="1">
                  <c:v>administracyjne</c:v>
                </c:pt>
                <c:pt idx="2">
                  <c:v>edukacyjne</c:v>
                </c:pt>
                <c:pt idx="3">
                  <c:v>naukowo badawcze</c:v>
                </c:pt>
                <c:pt idx="4">
                  <c:v>pozostałe</c:v>
                </c:pt>
              </c:strCache>
            </c:strRef>
          </c:cat>
          <c:val>
            <c:numRef>
              <c:f>Warszawa!$C$22:$C$26</c:f>
              <c:numCache>
                <c:formatCode>0%</c:formatCode>
                <c:ptCount val="5"/>
                <c:pt idx="0">
                  <c:v>1.8867924528301886E-2</c:v>
                </c:pt>
                <c:pt idx="1">
                  <c:v>0.75471698113207553</c:v>
                </c:pt>
                <c:pt idx="2">
                  <c:v>1.8867924528301886E-2</c:v>
                </c:pt>
                <c:pt idx="3">
                  <c:v>1.8867924528301886E-2</c:v>
                </c:pt>
                <c:pt idx="4">
                  <c:v>0.18867924528301888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A06-453A-9CD8-85B0AB522B46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2317453703703707"/>
          <c:y val="0.12020384615384615"/>
          <c:w val="0.33566805555555557"/>
          <c:h val="0.72702820512820499"/>
        </c:manualLayout>
      </c:layout>
      <c:overlay val="0"/>
      <c:txPr>
        <a:bodyPr/>
        <a:lstStyle/>
        <a:p>
          <a:pPr rtl="0">
            <a:defRPr/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9318522410918875E-2"/>
          <c:y val="8.4011538461538443E-2"/>
          <c:w val="0.53266707046234607"/>
          <c:h val="0.84560897435897431"/>
        </c:manualLayout>
      </c:layout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-4.1035266266122396E-2"/>
                  <c:y val="0.158905212924791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8F6-4831-BBDD-980F3C476CBF}"/>
                </c:ext>
              </c:extLst>
            </c:dLbl>
            <c:dLbl>
              <c:idx val="2"/>
              <c:layout>
                <c:manualLayout>
                  <c:x val="-3.0770213128245877E-2"/>
                  <c:y val="-8.8993213879840528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8F6-4831-BBDD-980F3C476CBF}"/>
                </c:ext>
              </c:extLst>
            </c:dLbl>
            <c:dLbl>
              <c:idx val="3"/>
              <c:layout>
                <c:manualLayout>
                  <c:x val="9.8877777777777773E-2"/>
                  <c:y val="0.1950333333333333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8F6-4831-BBDD-980F3C476CBF}"/>
                </c:ext>
              </c:extLst>
            </c:dLbl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Warszawa!$B$35:$B$37</c:f>
              <c:strCache>
                <c:ptCount val="3"/>
                <c:pt idx="0">
                  <c:v>Presje ilościowe</c:v>
                </c:pt>
                <c:pt idx="1">
                  <c:v>Presje chemiczne</c:v>
                </c:pt>
                <c:pt idx="2">
                  <c:v>Presje chemiczne A (rolnictwo i gospodarka komunalna)</c:v>
                </c:pt>
              </c:strCache>
            </c:strRef>
          </c:cat>
          <c:val>
            <c:numRef>
              <c:f>Warszawa!$C$35:$C$37</c:f>
              <c:numCache>
                <c:formatCode>0%</c:formatCode>
                <c:ptCount val="3"/>
                <c:pt idx="0">
                  <c:v>9.4339622641509441E-2</c:v>
                </c:pt>
                <c:pt idx="1">
                  <c:v>0.8867924528301887</c:v>
                </c:pt>
                <c:pt idx="2">
                  <c:v>1.8867924528301886E-2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8F6-4831-BBDD-980F3C476CB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9406393431590288"/>
          <c:y val="9.9783760683760686E-2"/>
          <c:w val="0.37376001076788479"/>
          <c:h val="0.79917094017094004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52777777777778E-2"/>
          <c:y val="5.0925925925925923E-2"/>
          <c:w val="0.56456955380577423"/>
          <c:h val="0.8330941965587634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[warszawa.xlsx]Warszawa!$B$51</c:f>
              <c:strCache>
                <c:ptCount val="1"/>
                <c:pt idx="0">
                  <c:v>CDR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[warszawa.xlsx]Warszawa!$C$51</c:f>
              <c:numCache>
                <c:formatCode>0%</c:formatCode>
                <c:ptCount val="1"/>
                <c:pt idx="0">
                  <c:v>1.8867924528301886E-2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FE-43EF-B6EC-6CF8DCC1A103}"/>
            </c:ext>
          </c:extLst>
        </c:ser>
        <c:ser>
          <c:idx val="1"/>
          <c:order val="1"/>
          <c:tx>
            <c:strRef>
              <c:f>[warszawa.xlsx]Warszawa!$B$52</c:f>
              <c:strCache>
                <c:ptCount val="1"/>
                <c:pt idx="0">
                  <c:v>PSH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[warszawa.xlsx]Warszawa!$C$52</c:f>
              <c:numCache>
                <c:formatCode>0%</c:formatCode>
                <c:ptCount val="1"/>
                <c:pt idx="0">
                  <c:v>0.54716981132075471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CFE-43EF-B6EC-6CF8DCC1A103}"/>
            </c:ext>
          </c:extLst>
        </c:ser>
        <c:ser>
          <c:idx val="2"/>
          <c:order val="2"/>
          <c:tx>
            <c:strRef>
              <c:f>[warszawa.xlsx]Warszawa!$B$53</c:f>
              <c:strCache>
                <c:ptCount val="1"/>
                <c:pt idx="0">
                  <c:v>PGW WP (RZGW Warszawa)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[warszawa.xlsx]Warszawa!$C$53</c:f>
              <c:numCache>
                <c:formatCode>0%</c:formatCode>
                <c:ptCount val="1"/>
                <c:pt idx="0">
                  <c:v>5.6603773584905662E-2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CFE-43EF-B6EC-6CF8DCC1A103}"/>
            </c:ext>
          </c:extLst>
        </c:ser>
        <c:ser>
          <c:idx val="3"/>
          <c:order val="3"/>
          <c:tx>
            <c:strRef>
              <c:f>[warszawa.xlsx]Warszawa!$B$54</c:f>
              <c:strCache>
                <c:ptCount val="1"/>
                <c:pt idx="0">
                  <c:v>Wojewoda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[warszawa.xlsx]Warszawa!$C$54</c:f>
              <c:numCache>
                <c:formatCode>0%</c:formatCode>
                <c:ptCount val="1"/>
                <c:pt idx="0">
                  <c:v>0.33962264150943394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CFE-43EF-B6EC-6CF8DCC1A103}"/>
            </c:ext>
          </c:extLst>
        </c:ser>
        <c:ser>
          <c:idx val="4"/>
          <c:order val="4"/>
          <c:tx>
            <c:strRef>
              <c:f>[warszawa.xlsx]Warszawa!$B$55</c:f>
              <c:strCache>
                <c:ptCount val="1"/>
                <c:pt idx="0">
                  <c:v>organ administracji geologicznej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[warszawa.xlsx]Warszawa!$C$55</c:f>
              <c:numCache>
                <c:formatCode>0%</c:formatCode>
                <c:ptCount val="1"/>
                <c:pt idx="0">
                  <c:v>1.8867924528301886E-2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CFE-43EF-B6EC-6CF8DCC1A103}"/>
            </c:ext>
          </c:extLst>
        </c:ser>
        <c:ser>
          <c:idx val="5"/>
          <c:order val="5"/>
          <c:tx>
            <c:strRef>
              <c:f>[warszawa.xlsx]Warszawa!$B$56</c:f>
              <c:strCache>
                <c:ptCount val="1"/>
                <c:pt idx="0">
                  <c:v>podmiot prowadzący działalność gospodarczą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[warszawa.xlsx]Warszawa!$C$56</c:f>
              <c:numCache>
                <c:formatCode>0%</c:formatCode>
                <c:ptCount val="1"/>
                <c:pt idx="0">
                  <c:v>1.8867924528301886E-2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CFE-43EF-B6EC-6CF8DCC1A10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42774528"/>
        <c:axId val="242432768"/>
      </c:barChart>
      <c:catAx>
        <c:axId val="242774528"/>
        <c:scaling>
          <c:orientation val="minMax"/>
        </c:scaling>
        <c:delete val="1"/>
        <c:axPos val="l"/>
        <c:majorTickMark val="none"/>
        <c:minorTickMark val="none"/>
        <c:tickLblPos val="nextTo"/>
        <c:crossAx val="242432768"/>
        <c:crosses val="autoZero"/>
        <c:auto val="1"/>
        <c:lblAlgn val="ctr"/>
        <c:lblOffset val="100"/>
        <c:noMultiLvlLbl val="0"/>
      </c:catAx>
      <c:valAx>
        <c:axId val="242432768"/>
        <c:scaling>
          <c:orientation val="minMax"/>
        </c:scaling>
        <c:delete val="0"/>
        <c:axPos val="b"/>
        <c:majorGridlines/>
        <c:numFmt formatCode="0%" sourceLinked="1"/>
        <c:majorTickMark val="none"/>
        <c:minorTickMark val="none"/>
        <c:tickLblPos val="nextTo"/>
        <c:crossAx val="2427745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4166666666666672"/>
          <c:y val="8.1030183727034119E-2"/>
          <c:w val="0.34166666666666667"/>
          <c:h val="0.89349518810148731"/>
        </c:manualLayout>
      </c:layout>
      <c:overlay val="0"/>
      <c:txPr>
        <a:bodyPr/>
        <a:lstStyle/>
        <a:p>
          <a:pPr>
            <a:defRPr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970003749531309E-2"/>
          <c:y val="4.6086371981961312E-2"/>
          <c:w val="0.60076399825021876"/>
          <c:h val="0.8330941965587634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Warszawa!$B$65</c:f>
              <c:strCache>
                <c:ptCount val="1"/>
                <c:pt idx="0">
                  <c:v>działania ciągłe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Warszawa!$C$65</c:f>
              <c:numCache>
                <c:formatCode>0%</c:formatCode>
                <c:ptCount val="1"/>
                <c:pt idx="0">
                  <c:v>5.6603773584905662E-2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A4-4A48-A6BC-99FE7E6C71EB}"/>
            </c:ext>
          </c:extLst>
        </c:ser>
        <c:ser>
          <c:idx val="1"/>
          <c:order val="1"/>
          <c:tx>
            <c:strRef>
              <c:f>Warszawa!$B$66</c:f>
              <c:strCache>
                <c:ptCount val="1"/>
                <c:pt idx="0">
                  <c:v>działania planowane do wdrożenia do 2024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Warszawa!$C$66</c:f>
              <c:numCache>
                <c:formatCode>0%</c:formatCode>
                <c:ptCount val="1"/>
                <c:pt idx="0">
                  <c:v>1.8867924528301886E-2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A4-4A48-A6BC-99FE7E6C71EB}"/>
            </c:ext>
          </c:extLst>
        </c:ser>
        <c:ser>
          <c:idx val="2"/>
          <c:order val="2"/>
          <c:tx>
            <c:strRef>
              <c:f>Warszawa!$B$67</c:f>
              <c:strCache>
                <c:ptCount val="1"/>
                <c:pt idx="0">
                  <c:v>działania planowane do wdrożenia do 2027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Warszawa!$C$67</c:f>
              <c:numCache>
                <c:formatCode>0%</c:formatCode>
                <c:ptCount val="1"/>
                <c:pt idx="0">
                  <c:v>0.92452830188679247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AA4-4A48-A6BC-99FE7E6C71E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42775040"/>
        <c:axId val="242819648"/>
      </c:barChart>
      <c:catAx>
        <c:axId val="242775040"/>
        <c:scaling>
          <c:orientation val="minMax"/>
        </c:scaling>
        <c:delete val="1"/>
        <c:axPos val="l"/>
        <c:majorTickMark val="out"/>
        <c:minorTickMark val="none"/>
        <c:tickLblPos val="nextTo"/>
        <c:crossAx val="242819648"/>
        <c:crosses val="autoZero"/>
        <c:auto val="1"/>
        <c:lblAlgn val="ctr"/>
        <c:lblOffset val="100"/>
        <c:noMultiLvlLbl val="0"/>
      </c:catAx>
      <c:valAx>
        <c:axId val="242819648"/>
        <c:scaling>
          <c:orientation val="minMax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crossAx val="2427750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8957599478147424"/>
          <c:y val="0.28101037369223725"/>
          <c:w val="0.29476842791911284"/>
          <c:h val="0.53961262707982571"/>
        </c:manualLayout>
      </c:layout>
      <c:overlay val="0"/>
      <c:txPr>
        <a:bodyPr/>
        <a:lstStyle/>
        <a:p>
          <a:pPr>
            <a:defRPr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26663549314162E-2"/>
          <c:y val="2.21774193548387E-2"/>
          <c:w val="0.55446126708804944"/>
          <c:h val="0.95060483870967738"/>
        </c:manualLayout>
      </c:layout>
      <c:doughnutChart>
        <c:varyColors val="1"/>
        <c:ser>
          <c:idx val="0"/>
          <c:order val="0"/>
          <c:spPr>
            <a:ln w="1270">
              <a:noFill/>
            </a:ln>
          </c:spPr>
          <c:dPt>
            <c:idx val="0"/>
            <c:bubble3D val="0"/>
            <c:spPr>
              <a:solidFill>
                <a:srgbClr val="FF0000"/>
              </a:solidFill>
              <a:ln w="127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736-44B4-B518-5CA70A1F5E89}"/>
              </c:ext>
            </c:extLst>
          </c:dPt>
          <c:dPt>
            <c:idx val="1"/>
            <c:bubble3D val="0"/>
            <c:spPr>
              <a:solidFill>
                <a:srgbClr val="339933"/>
              </a:solidFill>
              <a:ln w="127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736-44B4-B518-5CA70A1F5E89}"/>
              </c:ext>
            </c:extLst>
          </c:dPt>
          <c:dLbls>
            <c:dLbl>
              <c:idx val="0"/>
              <c:spPr>
                <a:solidFill>
                  <a:schemeClr val="tx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6736-44B4-B518-5CA70A1F5E89}"/>
                </c:ext>
              </c:extLst>
            </c:dLbl>
            <c:dLbl>
              <c:idx val="1"/>
              <c:spPr>
                <a:solidFill>
                  <a:schemeClr val="tx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6736-44B4-B518-5CA70A1F5E89}"/>
                </c:ext>
              </c:extLst>
            </c:dLbl>
            <c:spPr>
              <a:solidFill>
                <a:schemeClr val="tx1">
                  <a:alpha val="5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'dorzecze Odry'!$B$3:$C$3</c:f>
              <c:strCache>
                <c:ptCount val="2"/>
                <c:pt idx="0">
                  <c:v>słaby stan chemiczny</c:v>
                </c:pt>
                <c:pt idx="1">
                  <c:v>dobry stan chemiczny</c:v>
                </c:pt>
              </c:strCache>
            </c:strRef>
          </c:cat>
          <c:val>
            <c:numRef>
              <c:f>'dorzecze Odry'!$B$7:$C$7</c:f>
              <c:numCache>
                <c:formatCode>0.0%</c:formatCode>
                <c:ptCount val="2"/>
                <c:pt idx="0">
                  <c:v>3.4000000000000002E-2</c:v>
                </c:pt>
                <c:pt idx="1">
                  <c:v>0.96599999999999997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736-44B4-B518-5CA70A1F5E89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1398350708624883"/>
          <c:y val="0.34099095499063464"/>
          <c:w val="0.28056437281530267"/>
          <c:h val="0.29142401050906047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551451941651499E-2"/>
          <c:y val="1.713709677419354E-2"/>
          <c:w val="0.56034102601793323"/>
          <c:h val="0.96068548387096775"/>
        </c:manualLayout>
      </c:layout>
      <c:doughnutChart>
        <c:varyColors val="1"/>
        <c:ser>
          <c:idx val="0"/>
          <c:order val="0"/>
          <c:spPr>
            <a:ln>
              <a:noFill/>
            </a:ln>
            <a:effectLst/>
          </c:spPr>
          <c:dPt>
            <c:idx val="0"/>
            <c:bubble3D val="0"/>
            <c:spPr>
              <a:solidFill>
                <a:srgbClr val="FF0000"/>
              </a:solidFill>
              <a:ln w="127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EA6-401F-A4A0-E09090F03BD1}"/>
              </c:ext>
            </c:extLst>
          </c:dPt>
          <c:dPt>
            <c:idx val="1"/>
            <c:bubble3D val="0"/>
            <c:spPr>
              <a:solidFill>
                <a:srgbClr val="339933"/>
              </a:solidFill>
              <a:ln w="127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EA6-401F-A4A0-E09090F03BD1}"/>
              </c:ext>
            </c:extLst>
          </c:dPt>
          <c:dLbls>
            <c:dLbl>
              <c:idx val="0"/>
              <c:spPr>
                <a:solidFill>
                  <a:schemeClr val="tx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CEA6-401F-A4A0-E09090F03BD1}"/>
                </c:ext>
              </c:extLst>
            </c:dLbl>
            <c:dLbl>
              <c:idx val="1"/>
              <c:spPr>
                <a:solidFill>
                  <a:schemeClr val="tx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CEA6-401F-A4A0-E09090F03B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'dorzecze Odry'!$H$3:$I$3</c:f>
              <c:strCache>
                <c:ptCount val="2"/>
                <c:pt idx="0">
                  <c:v>słaby stan ilościowy</c:v>
                </c:pt>
                <c:pt idx="1">
                  <c:v>dobry stan ilościowy</c:v>
                </c:pt>
              </c:strCache>
            </c:strRef>
          </c:cat>
          <c:val>
            <c:numRef>
              <c:f>'dorzecze Odry'!$H$7:$I$7</c:f>
              <c:numCache>
                <c:formatCode>0.0%</c:formatCode>
                <c:ptCount val="2"/>
                <c:pt idx="0">
                  <c:v>0.115</c:v>
                </c:pt>
                <c:pt idx="1">
                  <c:v>0.88500000000000001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EA6-401F-A4A0-E09090F03BD1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6596671112266337"/>
          <c:y val="0.35072879600002366"/>
          <c:w val="0.25513088588474897"/>
          <c:h val="0.31873864650135869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5941208883491853E-2"/>
          <c:y val="7.4181051414185809E-2"/>
          <c:w val="0.42526760412066228"/>
          <c:h val="0.85163789717162841"/>
        </c:manualLayout>
      </c:layout>
      <c:pieChart>
        <c:varyColors val="1"/>
        <c:ser>
          <c:idx val="0"/>
          <c:order val="0"/>
          <c:dLbls>
            <c:dLbl>
              <c:idx val="3"/>
              <c:layout>
                <c:manualLayout>
                  <c:x val="9.8877777777777773E-2"/>
                  <c:y val="0.1950333333333333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6E4-42F8-9962-B777C4E89F71}"/>
                </c:ext>
              </c:extLst>
            </c:dLbl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Szczecin!$B$35:$B$38</c:f>
              <c:strCache>
                <c:ptCount val="4"/>
                <c:pt idx="0">
                  <c:v>Presje ilościowe</c:v>
                </c:pt>
                <c:pt idx="1">
                  <c:v>Presje chemiczne</c:v>
                </c:pt>
                <c:pt idx="2">
                  <c:v>Presje chemiczne A (rolnictwo i gospodarka komunalna)</c:v>
                </c:pt>
                <c:pt idx="3">
                  <c:v>Presje ilościowe i chemiczne</c:v>
                </c:pt>
              </c:strCache>
            </c:strRef>
          </c:cat>
          <c:val>
            <c:numRef>
              <c:f>Szczecin!$C$35:$C$38</c:f>
              <c:numCache>
                <c:formatCode>0%</c:formatCode>
                <c:ptCount val="4"/>
                <c:pt idx="0">
                  <c:v>0.55263157894736847</c:v>
                </c:pt>
                <c:pt idx="1">
                  <c:v>0.26315789473684209</c:v>
                </c:pt>
                <c:pt idx="2">
                  <c:v>0.15789473684210525</c:v>
                </c:pt>
                <c:pt idx="3">
                  <c:v>2.6315789473684209E-2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E4-42F8-9962-B777C4E89F7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0059999615963569"/>
          <c:y val="3.0908771422577423E-2"/>
          <c:w val="0.47990605708342915"/>
          <c:h val="0.92586178278873066"/>
        </c:manualLayout>
      </c:layout>
      <c:overlay val="0"/>
      <c:txPr>
        <a:bodyPr/>
        <a:lstStyle/>
        <a:p>
          <a:pPr>
            <a:defRPr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7214914692771048E-2"/>
          <c:y val="9.5838587641866327E-2"/>
          <c:w val="0.5135579293344289"/>
          <c:h val="0.78814627994955866"/>
        </c:manualLayout>
      </c:layout>
      <c:pieChart>
        <c:varyColors val="1"/>
        <c:ser>
          <c:idx val="0"/>
          <c:order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Łódź!$A$6:$A$10</c:f>
              <c:strCache>
                <c:ptCount val="5"/>
                <c:pt idx="0">
                  <c:v>organizacyjno-prawne</c:v>
                </c:pt>
                <c:pt idx="1">
                  <c:v>administracyjne</c:v>
                </c:pt>
                <c:pt idx="2">
                  <c:v>edukacyjne</c:v>
                </c:pt>
                <c:pt idx="3">
                  <c:v>naukowo badawcze</c:v>
                </c:pt>
                <c:pt idx="4">
                  <c:v>pozostałe</c:v>
                </c:pt>
              </c:strCache>
            </c:strRef>
          </c:cat>
          <c:val>
            <c:numRef>
              <c:f>Łódź!$B$6:$B$10</c:f>
              <c:numCache>
                <c:formatCode>0%</c:formatCode>
                <c:ptCount val="5"/>
                <c:pt idx="0">
                  <c:v>0.15789473684210525</c:v>
                </c:pt>
                <c:pt idx="1">
                  <c:v>0.47368421052631576</c:v>
                </c:pt>
                <c:pt idx="2">
                  <c:v>0.15789473684210525</c:v>
                </c:pt>
                <c:pt idx="3">
                  <c:v>5.2631578947368418E-2</c:v>
                </c:pt>
                <c:pt idx="4">
                  <c:v>0.15789473684210525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A1-4A5B-8C9C-5E723C0C48C1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160665064102564"/>
          <c:y val="5.6590277777777781E-2"/>
          <c:w val="0.36358092948717946"/>
          <c:h val="0.88681944444444449"/>
        </c:manualLayout>
      </c:layout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5333742373112458E-2"/>
          <c:y val="9.4364351245085187E-2"/>
          <c:w val="0.51861471861471864"/>
          <c:h val="0.78505897771952815"/>
        </c:manualLayout>
      </c:layout>
      <c:pieChart>
        <c:varyColors val="1"/>
        <c:ser>
          <c:idx val="0"/>
          <c:order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Łódź!$A$21:$A$24</c:f>
              <c:strCache>
                <c:ptCount val="4"/>
                <c:pt idx="0">
                  <c:v>gospodarka komunalna</c:v>
                </c:pt>
                <c:pt idx="1">
                  <c:v>przemysł</c:v>
                </c:pt>
                <c:pt idx="2">
                  <c:v>rolnictwo</c:v>
                </c:pt>
                <c:pt idx="3">
                  <c:v>inne</c:v>
                </c:pt>
              </c:strCache>
            </c:strRef>
          </c:cat>
          <c:val>
            <c:numRef>
              <c:f>Łódź!$B$21:$B$24</c:f>
              <c:numCache>
                <c:formatCode>0%</c:formatCode>
                <c:ptCount val="4"/>
                <c:pt idx="0">
                  <c:v>0.26315789473684209</c:v>
                </c:pt>
                <c:pt idx="1">
                  <c:v>0.13157894736842105</c:v>
                </c:pt>
                <c:pt idx="2">
                  <c:v>0.21052631578947367</c:v>
                </c:pt>
                <c:pt idx="3">
                  <c:v>0.39473684210526316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19-4B76-A5F5-045C63B606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800181340968743"/>
          <c:y val="0.2013523148148148"/>
          <c:w val="0.40266584858710841"/>
          <c:h val="0.63257303846193536"/>
        </c:manualLayout>
      </c:layout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Szczecin!$B$68</c:f>
              <c:strCache>
                <c:ptCount val="1"/>
                <c:pt idx="0">
                  <c:v>działania ciągłe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Szczecin!$C$68</c:f>
              <c:numCache>
                <c:formatCode>0%</c:formatCode>
                <c:ptCount val="1"/>
                <c:pt idx="0">
                  <c:v>0.31578947368421051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00-4E69-B149-E7F3FFDC7C90}"/>
            </c:ext>
          </c:extLst>
        </c:ser>
        <c:ser>
          <c:idx val="1"/>
          <c:order val="1"/>
          <c:tx>
            <c:strRef>
              <c:f>Szczecin!$B$69</c:f>
              <c:strCache>
                <c:ptCount val="1"/>
                <c:pt idx="0">
                  <c:v>działania planowane do wdrożenia do 2024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2-EF00-4E69-B149-E7F3FFDC7C90}"/>
              </c:ext>
            </c:extLst>
          </c:dPt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Szczecin!$C$69</c:f>
              <c:numCache>
                <c:formatCode>0%</c:formatCode>
                <c:ptCount val="1"/>
                <c:pt idx="0">
                  <c:v>0.21052631578947367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F00-4E69-B149-E7F3FFDC7C90}"/>
            </c:ext>
          </c:extLst>
        </c:ser>
        <c:ser>
          <c:idx val="2"/>
          <c:order val="2"/>
          <c:tx>
            <c:strRef>
              <c:f>Szczecin!$B$70</c:f>
              <c:strCache>
                <c:ptCount val="1"/>
                <c:pt idx="0">
                  <c:v>działania planowane do wdrożenia do 2027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5-EF00-4E69-B149-E7F3FFDC7C90}"/>
              </c:ext>
            </c:extLst>
          </c:dPt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Szczecin!$C$70</c:f>
              <c:numCache>
                <c:formatCode>0%</c:formatCode>
                <c:ptCount val="1"/>
                <c:pt idx="0">
                  <c:v>0.47368421052631576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F00-4E69-B149-E7F3FFDC7C9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44285440"/>
        <c:axId val="242866944"/>
      </c:barChart>
      <c:catAx>
        <c:axId val="244285440"/>
        <c:scaling>
          <c:orientation val="minMax"/>
        </c:scaling>
        <c:delete val="1"/>
        <c:axPos val="l"/>
        <c:majorTickMark val="out"/>
        <c:minorTickMark val="none"/>
        <c:tickLblPos val="nextTo"/>
        <c:crossAx val="242866944"/>
        <c:crosses val="autoZero"/>
        <c:auto val="1"/>
        <c:lblAlgn val="ctr"/>
        <c:lblOffset val="100"/>
        <c:noMultiLvlLbl val="0"/>
      </c:catAx>
      <c:valAx>
        <c:axId val="242866944"/>
        <c:scaling>
          <c:orientation val="minMax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crossAx val="2442854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5563888888888888"/>
          <c:y val="0.23904855089724261"/>
          <c:w val="0.31380555555555556"/>
          <c:h val="0.48113869407798548"/>
        </c:manualLayout>
      </c:layout>
      <c:overlay val="0"/>
      <c:txPr>
        <a:bodyPr/>
        <a:lstStyle/>
        <a:p>
          <a:pPr>
            <a:defRPr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52777777777778E-2"/>
          <c:y val="7.5538436692506469E-2"/>
          <c:w val="0.49230453241522604"/>
          <c:h val="0.8084819121447028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Szczecin!$B$50</c:f>
              <c:strCache>
                <c:ptCount val="1"/>
                <c:pt idx="0">
                  <c:v>CDR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Szczecin!$C$50</c:f>
              <c:numCache>
                <c:formatCode>0%</c:formatCode>
                <c:ptCount val="1"/>
                <c:pt idx="0">
                  <c:v>0.10526315789473684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E0-426C-AB2A-C650BB45F83F}"/>
            </c:ext>
          </c:extLst>
        </c:ser>
        <c:ser>
          <c:idx val="1"/>
          <c:order val="1"/>
          <c:tx>
            <c:strRef>
              <c:f>Szczecin!$B$51</c:f>
              <c:strCache>
                <c:ptCount val="1"/>
                <c:pt idx="0">
                  <c:v>ODR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Szczecin!$C$51</c:f>
              <c:numCache>
                <c:formatCode>0%</c:formatCode>
                <c:ptCount val="1"/>
                <c:pt idx="0">
                  <c:v>5.2631578947368418E-2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5E0-426C-AB2A-C650BB45F83F}"/>
            </c:ext>
          </c:extLst>
        </c:ser>
        <c:ser>
          <c:idx val="2"/>
          <c:order val="2"/>
          <c:tx>
            <c:strRef>
              <c:f>Szczecin!$B$52</c:f>
              <c:strCache>
                <c:ptCount val="1"/>
                <c:pt idx="0">
                  <c:v>PSH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Szczecin!$C$52</c:f>
              <c:numCache>
                <c:formatCode>0%</c:formatCode>
                <c:ptCount val="1"/>
                <c:pt idx="0">
                  <c:v>0.28947368421052633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5E0-426C-AB2A-C650BB45F83F}"/>
            </c:ext>
          </c:extLst>
        </c:ser>
        <c:ser>
          <c:idx val="3"/>
          <c:order val="3"/>
          <c:tx>
            <c:strRef>
              <c:f>Szczecin!$B$53</c:f>
              <c:strCache>
                <c:ptCount val="1"/>
                <c:pt idx="0">
                  <c:v>PGW WP (RZGW Poznań; RZGW Bydgoszcz)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Szczecin!$C$53</c:f>
              <c:numCache>
                <c:formatCode>0%</c:formatCode>
                <c:ptCount val="1"/>
                <c:pt idx="0">
                  <c:v>0.10526315789473684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5E0-426C-AB2A-C650BB45F83F}"/>
            </c:ext>
          </c:extLst>
        </c:ser>
        <c:ser>
          <c:idx val="4"/>
          <c:order val="4"/>
          <c:tx>
            <c:strRef>
              <c:f>Szczecin!$B$54</c:f>
              <c:strCache>
                <c:ptCount val="1"/>
                <c:pt idx="0">
                  <c:v>Wojewoda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Szczecin!$C$54</c:f>
              <c:numCache>
                <c:formatCode>0%</c:formatCode>
                <c:ptCount val="1"/>
                <c:pt idx="0">
                  <c:v>0.13157894736842105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5E0-426C-AB2A-C650BB45F83F}"/>
            </c:ext>
          </c:extLst>
        </c:ser>
        <c:ser>
          <c:idx val="5"/>
          <c:order val="5"/>
          <c:tx>
            <c:strRef>
              <c:f>Szczecin!$B$55</c:f>
              <c:strCache>
                <c:ptCount val="1"/>
                <c:pt idx="0">
                  <c:v>organ administracji geologicznej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Szczecin!$C$55</c:f>
              <c:numCache>
                <c:formatCode>0%</c:formatCode>
                <c:ptCount val="1"/>
                <c:pt idx="0">
                  <c:v>0.10526315789473684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5E0-426C-AB2A-C650BB45F83F}"/>
            </c:ext>
          </c:extLst>
        </c:ser>
        <c:ser>
          <c:idx val="6"/>
          <c:order val="6"/>
          <c:tx>
            <c:strRef>
              <c:f>Szczecin!$B$56</c:f>
              <c:strCache>
                <c:ptCount val="1"/>
                <c:pt idx="0">
                  <c:v>podmiot prowadzący działalność gospodarczą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  <a:highlight>
                      <a:srgbClr val="000000"/>
                    </a:highlight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Szczecin!$C$56</c:f>
              <c:numCache>
                <c:formatCode>0%</c:formatCode>
                <c:ptCount val="1"/>
                <c:pt idx="0">
                  <c:v>0.10526315789473684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5E0-426C-AB2A-C650BB45F83F}"/>
            </c:ext>
          </c:extLst>
        </c:ser>
        <c:ser>
          <c:idx val="7"/>
          <c:order val="7"/>
          <c:tx>
            <c:strRef>
              <c:f>Szczecin!$B$57</c:f>
              <c:strCache>
                <c:ptCount val="1"/>
                <c:pt idx="0">
                  <c:v>podmiot prowadzący działalność rolniczą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Szczecin!$C$57</c:f>
              <c:numCache>
                <c:formatCode>0%</c:formatCode>
                <c:ptCount val="1"/>
                <c:pt idx="0">
                  <c:v>5.2631578947368418E-2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5E0-426C-AB2A-C650BB45F83F}"/>
            </c:ext>
          </c:extLst>
        </c:ser>
        <c:ser>
          <c:idx val="8"/>
          <c:order val="8"/>
          <c:tx>
            <c:strRef>
              <c:f>Szczecin!$B$58</c:f>
              <c:strCache>
                <c:ptCount val="1"/>
                <c:pt idx="0">
                  <c:v>podmiot prowadzący działalność górniczą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Szczecin!$C$58</c:f>
              <c:numCache>
                <c:formatCode>0%</c:formatCode>
                <c:ptCount val="1"/>
                <c:pt idx="0">
                  <c:v>5.2631578947368418E-2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5E0-426C-AB2A-C650BB45F83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44287488"/>
        <c:axId val="233620608"/>
      </c:barChart>
      <c:catAx>
        <c:axId val="244287488"/>
        <c:scaling>
          <c:orientation val="minMax"/>
        </c:scaling>
        <c:delete val="1"/>
        <c:axPos val="l"/>
        <c:majorTickMark val="none"/>
        <c:minorTickMark val="none"/>
        <c:tickLblPos val="nextTo"/>
        <c:crossAx val="233620608"/>
        <c:crosses val="autoZero"/>
        <c:auto val="1"/>
        <c:lblAlgn val="ctr"/>
        <c:lblOffset val="100"/>
        <c:noMultiLvlLbl val="0"/>
      </c:catAx>
      <c:valAx>
        <c:axId val="233620608"/>
        <c:scaling>
          <c:orientation val="minMax"/>
        </c:scaling>
        <c:delete val="0"/>
        <c:axPos val="b"/>
        <c:majorGridlines/>
        <c:numFmt formatCode="0%" sourceLinked="1"/>
        <c:majorTickMark val="none"/>
        <c:minorTickMark val="none"/>
        <c:tickLblPos val="nextTo"/>
        <c:crossAx val="2442874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7388079570459427"/>
          <c:y val="2.2650067750677502E-2"/>
          <c:w val="0.40545869039197924"/>
          <c:h val="0.93261585365853661"/>
        </c:manualLayout>
      </c:layout>
      <c:overlay val="0"/>
      <c:spPr>
        <a:solidFill>
          <a:schemeClr val="bg1"/>
        </a:solidFill>
      </c:spPr>
      <c:txPr>
        <a:bodyPr/>
        <a:lstStyle/>
        <a:p>
          <a:pPr>
            <a:defRPr sz="900"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E56E60-771C-49EB-9ECB-4BB2B1CA9B40}" type="doc">
      <dgm:prSet loTypeId="urn:microsoft.com/office/officeart/2005/8/layout/vList6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l-PL"/>
        </a:p>
      </dgm:t>
    </dgm:pt>
    <dgm:pt modelId="{20B328CA-872C-467E-A731-293305AA11DB}">
      <dgm:prSet phldrT="[Tekst]" custT="1"/>
      <dgm:spPr>
        <a:solidFill>
          <a:schemeClr val="accent4"/>
        </a:solidFill>
      </dgm:spPr>
      <dgm:t>
        <a:bodyPr/>
        <a:lstStyle/>
        <a:p>
          <a:r>
            <a:rPr lang="pl-PL" sz="1600" dirty="0">
              <a:solidFill>
                <a:srgbClr val="2F558D"/>
              </a:solidFill>
            </a:rPr>
            <a:t>18 </a:t>
          </a:r>
          <a:r>
            <a:rPr lang="pl-PL" sz="1600" dirty="0" err="1">
              <a:solidFill>
                <a:srgbClr val="2F558D"/>
              </a:solidFill>
            </a:rPr>
            <a:t>jcwpd</a:t>
          </a:r>
          <a:r>
            <a:rPr lang="pl-PL" sz="1600" dirty="0">
              <a:solidFill>
                <a:srgbClr val="2F558D"/>
              </a:solidFill>
            </a:rPr>
            <a:t> </a:t>
          </a:r>
          <a:br>
            <a:rPr lang="pl-PL" sz="1600" dirty="0">
              <a:solidFill>
                <a:srgbClr val="2F558D"/>
              </a:solidFill>
            </a:rPr>
          </a:br>
          <a:r>
            <a:rPr lang="pl-PL" sz="1600" dirty="0">
              <a:solidFill>
                <a:srgbClr val="2F558D"/>
              </a:solidFill>
            </a:rPr>
            <a:t>z zestawem działań</a:t>
          </a:r>
        </a:p>
      </dgm:t>
    </dgm:pt>
    <dgm:pt modelId="{B8175B05-592B-4B0B-97FF-3692A346F8FF}" type="parTrans" cxnId="{46350AFA-0744-456D-98EE-1AEDB47BD602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48D98B92-CC2E-45B6-A271-FC8D63F91D97}" type="sibTrans" cxnId="{46350AFA-0744-456D-98EE-1AEDB47BD602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C3E519F6-1D26-4952-BC49-0B6C523F0B34}">
      <dgm:prSet phldrT="[Tekst]" custT="1"/>
      <dgm:spPr>
        <a:solidFill>
          <a:srgbClr val="2F558D"/>
        </a:solidFill>
      </dgm:spPr>
      <dgm:t>
        <a:bodyPr/>
        <a:lstStyle/>
        <a:p>
          <a:r>
            <a:rPr lang="pl-PL" sz="1600" dirty="0">
              <a:solidFill>
                <a:schemeClr val="bg1"/>
              </a:solidFill>
            </a:rPr>
            <a:t>4 jcwpd bez zestawu działań </a:t>
          </a:r>
          <a:br>
            <a:rPr lang="pl-PL" sz="1600" dirty="0">
              <a:solidFill>
                <a:schemeClr val="bg1"/>
              </a:solidFill>
            </a:rPr>
          </a:br>
          <a:r>
            <a:rPr lang="pl-PL" sz="1600" dirty="0">
              <a:solidFill>
                <a:schemeClr val="bg1"/>
              </a:solidFill>
            </a:rPr>
            <a:t>(jcwpd nr 50, 51, 85 i 102)</a:t>
          </a:r>
        </a:p>
      </dgm:t>
    </dgm:pt>
    <dgm:pt modelId="{81F6CDE1-C408-4E9F-9DDE-4BC0A4FF74CB}" type="parTrans" cxnId="{63F0C929-7ACD-4E3A-AC86-CA68CF007EFF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B7F60DDF-690A-41C4-A770-7ED614A9BC41}" type="sibTrans" cxnId="{63F0C929-7ACD-4E3A-AC86-CA68CF007EFF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BBCC4915-611E-47DE-9BE8-77C1361A62EA}">
      <dgm:prSet phldrT="[Tekst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pl-PL" sz="1400" dirty="0">
              <a:solidFill>
                <a:schemeClr val="bg1"/>
              </a:solidFill>
            </a:rPr>
            <a:t>Działania podstawowe ujęte w </a:t>
          </a:r>
          <a:r>
            <a:rPr lang="pl-PL" sz="1400" i="1" dirty="0">
              <a:solidFill>
                <a:schemeClr val="bg1"/>
              </a:solidFill>
            </a:rPr>
            <a:t>Katalogu działań krajowych</a:t>
          </a:r>
        </a:p>
      </dgm:t>
    </dgm:pt>
    <dgm:pt modelId="{A204AF12-ED7F-4C3B-B6C2-F5A06212FA3E}" type="parTrans" cxnId="{C07612C3-2348-4C76-BB4B-44CB4F97518D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806935F7-F508-4914-ADDA-B803CFD7CA11}" type="sibTrans" cxnId="{C07612C3-2348-4C76-BB4B-44CB4F97518D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750343E6-678D-4274-98D4-3B5CBEBC7304}">
      <dgm:prSet phldrT="[Tekst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endParaRPr lang="pl-PL" sz="1600" dirty="0">
            <a:solidFill>
              <a:schemeClr val="bg1"/>
            </a:solidFill>
          </a:endParaRPr>
        </a:p>
      </dgm:t>
    </dgm:pt>
    <dgm:pt modelId="{49F2932A-478B-4077-B3E1-914F34CF7CF1}" type="parTrans" cxnId="{BF8047F5-126C-45F7-A422-32570E6ABAED}">
      <dgm:prSet/>
      <dgm:spPr/>
      <dgm:t>
        <a:bodyPr/>
        <a:lstStyle/>
        <a:p>
          <a:endParaRPr lang="pl-PL" sz="1400">
            <a:solidFill>
              <a:srgbClr val="2F558D"/>
            </a:solidFill>
          </a:endParaRPr>
        </a:p>
      </dgm:t>
    </dgm:pt>
    <dgm:pt modelId="{CDEB8EF9-151A-4234-9631-4AA19B8F956F}" type="sibTrans" cxnId="{BF8047F5-126C-45F7-A422-32570E6ABAED}">
      <dgm:prSet/>
      <dgm:spPr/>
      <dgm:t>
        <a:bodyPr/>
        <a:lstStyle/>
        <a:p>
          <a:endParaRPr lang="pl-PL" sz="1400">
            <a:solidFill>
              <a:srgbClr val="2F558D"/>
            </a:solidFill>
          </a:endParaRPr>
        </a:p>
      </dgm:t>
    </dgm:pt>
    <dgm:pt modelId="{E4D1C037-4F43-4DC7-B76D-2BCEB0B3A13C}">
      <dgm:prSet phldrT="[Tekst]" custT="1"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pPr>
            <a:spcBef>
              <a:spcPts val="1200"/>
            </a:spcBef>
          </a:pPr>
          <a:r>
            <a:rPr lang="pl-PL" sz="1400" dirty="0">
              <a:solidFill>
                <a:srgbClr val="2F558D"/>
              </a:solidFill>
            </a:rPr>
            <a:t>Działania podstawowe ujęte w </a:t>
          </a:r>
          <a:r>
            <a:rPr lang="pl-PL" sz="1400" i="1" dirty="0">
              <a:solidFill>
                <a:srgbClr val="2F558D"/>
              </a:solidFill>
            </a:rPr>
            <a:t>Katalogu działań krajowych</a:t>
          </a:r>
        </a:p>
      </dgm:t>
    </dgm:pt>
    <dgm:pt modelId="{F7A8216B-4C99-4A97-96AE-106298C116F4}" type="sibTrans" cxnId="{360CC43A-E1F2-42EA-9738-BD1B8C464BAC}">
      <dgm:prSet/>
      <dgm:spPr/>
      <dgm:t>
        <a:bodyPr/>
        <a:lstStyle/>
        <a:p>
          <a:endParaRPr lang="pl-PL" sz="1400">
            <a:solidFill>
              <a:srgbClr val="2F558D"/>
            </a:solidFill>
          </a:endParaRPr>
        </a:p>
      </dgm:t>
    </dgm:pt>
    <dgm:pt modelId="{ED94EAE7-B998-414A-9CA2-4D165B981C6A}" type="parTrans" cxnId="{360CC43A-E1F2-42EA-9738-BD1B8C464BAC}">
      <dgm:prSet/>
      <dgm:spPr/>
      <dgm:t>
        <a:bodyPr/>
        <a:lstStyle/>
        <a:p>
          <a:endParaRPr lang="pl-PL" sz="1400">
            <a:solidFill>
              <a:srgbClr val="2F558D"/>
            </a:solidFill>
          </a:endParaRPr>
        </a:p>
      </dgm:t>
    </dgm:pt>
    <dgm:pt modelId="{BCEDC948-4574-4752-9EE2-CB9150FAF367}">
      <dgm:prSet phldrT="[Tekst]" custT="1"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pPr>
            <a:spcBef>
              <a:spcPct val="0"/>
            </a:spcBef>
          </a:pPr>
          <a:r>
            <a:rPr lang="pl-PL" sz="1400" dirty="0">
              <a:solidFill>
                <a:srgbClr val="2F558D"/>
              </a:solidFill>
            </a:rPr>
            <a:t>Działania ujęte w </a:t>
          </a:r>
          <a:r>
            <a:rPr lang="pl-PL" sz="1400" i="1" dirty="0">
              <a:solidFill>
                <a:srgbClr val="2F558D"/>
              </a:solidFill>
            </a:rPr>
            <a:t>Zestawie działań</a:t>
          </a:r>
          <a:r>
            <a:rPr lang="pl-PL" sz="1400" dirty="0">
              <a:solidFill>
                <a:srgbClr val="2F558D"/>
              </a:solidFill>
            </a:rPr>
            <a:t>:</a:t>
          </a:r>
          <a:br>
            <a:rPr lang="pl-PL" sz="1400" dirty="0">
              <a:solidFill>
                <a:srgbClr val="2F558D"/>
              </a:solidFill>
            </a:rPr>
          </a:br>
          <a:r>
            <a:rPr lang="pl-PL" sz="1400" dirty="0">
              <a:solidFill>
                <a:srgbClr val="2F558D"/>
              </a:solidFill>
            </a:rPr>
            <a:t>- 29 działań podstawowych</a:t>
          </a:r>
          <a:br>
            <a:rPr lang="pl-PL" sz="1400" dirty="0">
              <a:solidFill>
                <a:srgbClr val="2F558D"/>
              </a:solidFill>
            </a:rPr>
          </a:br>
          <a:r>
            <a:rPr lang="pl-PL" sz="1400" dirty="0">
              <a:solidFill>
                <a:srgbClr val="2F558D"/>
              </a:solidFill>
            </a:rPr>
            <a:t>- 24 działania uzupełniające</a:t>
          </a:r>
        </a:p>
      </dgm:t>
    </dgm:pt>
    <dgm:pt modelId="{B4BEDBB3-AEAA-4C52-A73C-370E4054107E}" type="sibTrans" cxnId="{38F3D8CF-C697-40D6-906B-E55B2F2D2384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2D6032B2-B007-41B7-B9CF-49A9D6DA7811}" type="parTrans" cxnId="{38F3D8CF-C697-40D6-906B-E55B2F2D2384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FD7E9940-CD8C-4BF0-8288-1DBAD6DB5626}">
      <dgm:prSet phldrT="[Tekst]" custT="1"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pPr>
            <a:spcBef>
              <a:spcPts val="1200"/>
            </a:spcBef>
          </a:pPr>
          <a:endParaRPr lang="pl-PL" sz="1400" i="1" dirty="0">
            <a:solidFill>
              <a:srgbClr val="2F558D"/>
            </a:solidFill>
          </a:endParaRPr>
        </a:p>
      </dgm:t>
    </dgm:pt>
    <dgm:pt modelId="{2900C69D-4389-49F6-8D96-05B77C380072}" type="parTrans" cxnId="{0B860ADB-44E9-4126-A44A-EECA06A768CA}">
      <dgm:prSet/>
      <dgm:spPr/>
      <dgm:t>
        <a:bodyPr/>
        <a:lstStyle/>
        <a:p>
          <a:endParaRPr lang="pl-PL"/>
        </a:p>
      </dgm:t>
    </dgm:pt>
    <dgm:pt modelId="{F66BC43A-5305-4BF6-85B8-38EDD50A4B3A}" type="sibTrans" cxnId="{0B860ADB-44E9-4126-A44A-EECA06A768CA}">
      <dgm:prSet/>
      <dgm:spPr/>
      <dgm:t>
        <a:bodyPr/>
        <a:lstStyle/>
        <a:p>
          <a:endParaRPr lang="pl-PL"/>
        </a:p>
      </dgm:t>
    </dgm:pt>
    <dgm:pt modelId="{A979D2E4-E472-47E4-8E98-9283F11475CA}" type="pres">
      <dgm:prSet presAssocID="{44E56E60-771C-49EB-9ECB-4BB2B1CA9B40}" presName="Name0" presStyleCnt="0">
        <dgm:presLayoutVars>
          <dgm:dir/>
          <dgm:animLvl val="lvl"/>
          <dgm:resizeHandles/>
        </dgm:presLayoutVars>
      </dgm:prSet>
      <dgm:spPr/>
    </dgm:pt>
    <dgm:pt modelId="{7C4A6C80-ACAB-44BA-A548-1D2BF24362E5}" type="pres">
      <dgm:prSet presAssocID="{20B328CA-872C-467E-A731-293305AA11DB}" presName="linNode" presStyleCnt="0"/>
      <dgm:spPr/>
    </dgm:pt>
    <dgm:pt modelId="{0EF507C0-1134-4D53-A077-5469B0E333D8}" type="pres">
      <dgm:prSet presAssocID="{20B328CA-872C-467E-A731-293305AA11DB}" presName="parentShp" presStyleLbl="node1" presStyleIdx="0" presStyleCnt="2" custScaleX="92243" custScaleY="92302">
        <dgm:presLayoutVars>
          <dgm:bulletEnabled val="1"/>
        </dgm:presLayoutVars>
      </dgm:prSet>
      <dgm:spPr/>
    </dgm:pt>
    <dgm:pt modelId="{E13A219E-83F7-40CD-B8DC-9B8FEAF0BA00}" type="pres">
      <dgm:prSet presAssocID="{20B328CA-872C-467E-A731-293305AA11DB}" presName="childShp" presStyleLbl="bgAccFollowNode1" presStyleIdx="0" presStyleCnt="2" custScaleX="97474">
        <dgm:presLayoutVars>
          <dgm:bulletEnabled val="1"/>
        </dgm:presLayoutVars>
      </dgm:prSet>
      <dgm:spPr/>
    </dgm:pt>
    <dgm:pt modelId="{602FDB67-F815-4442-A7BE-865AA87AE13B}" type="pres">
      <dgm:prSet presAssocID="{48D98B92-CC2E-45B6-A271-FC8D63F91D97}" presName="spacing" presStyleCnt="0"/>
      <dgm:spPr/>
    </dgm:pt>
    <dgm:pt modelId="{F023FDBC-479C-4403-9639-42934CFDB6AC}" type="pres">
      <dgm:prSet presAssocID="{C3E519F6-1D26-4952-BC49-0B6C523F0B34}" presName="linNode" presStyleCnt="0"/>
      <dgm:spPr/>
    </dgm:pt>
    <dgm:pt modelId="{5EF44709-6539-45FC-873B-4EB588565682}" type="pres">
      <dgm:prSet presAssocID="{C3E519F6-1D26-4952-BC49-0B6C523F0B34}" presName="parentShp" presStyleLbl="node1" presStyleIdx="1" presStyleCnt="2" custScaleX="92243" custScaleY="92302">
        <dgm:presLayoutVars>
          <dgm:bulletEnabled val="1"/>
        </dgm:presLayoutVars>
      </dgm:prSet>
      <dgm:spPr/>
    </dgm:pt>
    <dgm:pt modelId="{402B96BA-08EE-46DA-9BD6-5A81EAD9D8AD}" type="pres">
      <dgm:prSet presAssocID="{C3E519F6-1D26-4952-BC49-0B6C523F0B34}" presName="childShp" presStyleLbl="bgAccFollowNode1" presStyleIdx="1" presStyleCnt="2" custScaleX="97474">
        <dgm:presLayoutVars>
          <dgm:bulletEnabled val="1"/>
        </dgm:presLayoutVars>
      </dgm:prSet>
      <dgm:spPr/>
    </dgm:pt>
  </dgm:ptLst>
  <dgm:cxnLst>
    <dgm:cxn modelId="{3B4B201B-800F-4E27-91C7-784BAE466793}" type="presOf" srcId="{BBCC4915-611E-47DE-9BE8-77C1361A62EA}" destId="{402B96BA-08EE-46DA-9BD6-5A81EAD9D8AD}" srcOrd="0" destOrd="1" presId="urn:microsoft.com/office/officeart/2005/8/layout/vList6"/>
    <dgm:cxn modelId="{63F0C929-7ACD-4E3A-AC86-CA68CF007EFF}" srcId="{44E56E60-771C-49EB-9ECB-4BB2B1CA9B40}" destId="{C3E519F6-1D26-4952-BC49-0B6C523F0B34}" srcOrd="1" destOrd="0" parTransId="{81F6CDE1-C408-4E9F-9DDE-4BC0A4FF74CB}" sibTransId="{B7F60DDF-690A-41C4-A770-7ED614A9BC41}"/>
    <dgm:cxn modelId="{360CC43A-E1F2-42EA-9738-BD1B8C464BAC}" srcId="{20B328CA-872C-467E-A731-293305AA11DB}" destId="{E4D1C037-4F43-4DC7-B76D-2BCEB0B3A13C}" srcOrd="1" destOrd="0" parTransId="{ED94EAE7-B998-414A-9CA2-4D165B981C6A}" sibTransId="{F7A8216B-4C99-4A97-96AE-106298C116F4}"/>
    <dgm:cxn modelId="{008AD046-77CC-4F9A-9781-EF49C44A81C6}" type="presOf" srcId="{E4D1C037-4F43-4DC7-B76D-2BCEB0B3A13C}" destId="{E13A219E-83F7-40CD-B8DC-9B8FEAF0BA00}" srcOrd="0" destOrd="1" presId="urn:microsoft.com/office/officeart/2005/8/layout/vList6"/>
    <dgm:cxn modelId="{F55C514E-1B31-4DF3-AE30-F39CD10E1666}" type="presOf" srcId="{BCEDC948-4574-4752-9EE2-CB9150FAF367}" destId="{E13A219E-83F7-40CD-B8DC-9B8FEAF0BA00}" srcOrd="0" destOrd="2" presId="urn:microsoft.com/office/officeart/2005/8/layout/vList6"/>
    <dgm:cxn modelId="{827D6859-F072-4942-9DDF-D224DABB0B7A}" type="presOf" srcId="{20B328CA-872C-467E-A731-293305AA11DB}" destId="{0EF507C0-1134-4D53-A077-5469B0E333D8}" srcOrd="0" destOrd="0" presId="urn:microsoft.com/office/officeart/2005/8/layout/vList6"/>
    <dgm:cxn modelId="{C07612C3-2348-4C76-BB4B-44CB4F97518D}" srcId="{C3E519F6-1D26-4952-BC49-0B6C523F0B34}" destId="{BBCC4915-611E-47DE-9BE8-77C1361A62EA}" srcOrd="1" destOrd="0" parTransId="{A204AF12-ED7F-4C3B-B6C2-F5A06212FA3E}" sibTransId="{806935F7-F508-4914-ADDA-B803CFD7CA11}"/>
    <dgm:cxn modelId="{38F3D8CF-C697-40D6-906B-E55B2F2D2384}" srcId="{20B328CA-872C-467E-A731-293305AA11DB}" destId="{BCEDC948-4574-4752-9EE2-CB9150FAF367}" srcOrd="2" destOrd="0" parTransId="{2D6032B2-B007-41B7-B9CF-49A9D6DA7811}" sibTransId="{B4BEDBB3-AEAA-4C52-A73C-370E4054107E}"/>
    <dgm:cxn modelId="{72354CD1-1CC9-40C9-BA41-2529E05060BF}" type="presOf" srcId="{44E56E60-771C-49EB-9ECB-4BB2B1CA9B40}" destId="{A979D2E4-E472-47E4-8E98-9283F11475CA}" srcOrd="0" destOrd="0" presId="urn:microsoft.com/office/officeart/2005/8/layout/vList6"/>
    <dgm:cxn modelId="{0B860ADB-44E9-4126-A44A-EECA06A768CA}" srcId="{20B328CA-872C-467E-A731-293305AA11DB}" destId="{FD7E9940-CD8C-4BF0-8288-1DBAD6DB5626}" srcOrd="0" destOrd="0" parTransId="{2900C69D-4389-49F6-8D96-05B77C380072}" sibTransId="{F66BC43A-5305-4BF6-85B8-38EDD50A4B3A}"/>
    <dgm:cxn modelId="{8FB81FE7-33EB-4F27-8B7F-3811D7219E43}" type="presOf" srcId="{FD7E9940-CD8C-4BF0-8288-1DBAD6DB5626}" destId="{E13A219E-83F7-40CD-B8DC-9B8FEAF0BA00}" srcOrd="0" destOrd="0" presId="urn:microsoft.com/office/officeart/2005/8/layout/vList6"/>
    <dgm:cxn modelId="{BF8047F5-126C-45F7-A422-32570E6ABAED}" srcId="{C3E519F6-1D26-4952-BC49-0B6C523F0B34}" destId="{750343E6-678D-4274-98D4-3B5CBEBC7304}" srcOrd="0" destOrd="0" parTransId="{49F2932A-478B-4077-B3E1-914F34CF7CF1}" sibTransId="{CDEB8EF9-151A-4234-9631-4AA19B8F956F}"/>
    <dgm:cxn modelId="{C815F4F5-EF30-46FD-AE9F-5B1A7216F391}" type="presOf" srcId="{750343E6-678D-4274-98D4-3B5CBEBC7304}" destId="{402B96BA-08EE-46DA-9BD6-5A81EAD9D8AD}" srcOrd="0" destOrd="0" presId="urn:microsoft.com/office/officeart/2005/8/layout/vList6"/>
    <dgm:cxn modelId="{46350AFA-0744-456D-98EE-1AEDB47BD602}" srcId="{44E56E60-771C-49EB-9ECB-4BB2B1CA9B40}" destId="{20B328CA-872C-467E-A731-293305AA11DB}" srcOrd="0" destOrd="0" parTransId="{B8175B05-592B-4B0B-97FF-3692A346F8FF}" sibTransId="{48D98B92-CC2E-45B6-A271-FC8D63F91D97}"/>
    <dgm:cxn modelId="{C2D836FF-7ED0-4FA7-881D-D95A79FB294E}" type="presOf" srcId="{C3E519F6-1D26-4952-BC49-0B6C523F0B34}" destId="{5EF44709-6539-45FC-873B-4EB588565682}" srcOrd="0" destOrd="0" presId="urn:microsoft.com/office/officeart/2005/8/layout/vList6"/>
    <dgm:cxn modelId="{F3F3A8D6-7FA4-465F-83F6-215DABCBDAB5}" type="presParOf" srcId="{A979D2E4-E472-47E4-8E98-9283F11475CA}" destId="{7C4A6C80-ACAB-44BA-A548-1D2BF24362E5}" srcOrd="0" destOrd="0" presId="urn:microsoft.com/office/officeart/2005/8/layout/vList6"/>
    <dgm:cxn modelId="{4C3054A4-AC62-489C-8BFE-D336536728F4}" type="presParOf" srcId="{7C4A6C80-ACAB-44BA-A548-1D2BF24362E5}" destId="{0EF507C0-1134-4D53-A077-5469B0E333D8}" srcOrd="0" destOrd="0" presId="urn:microsoft.com/office/officeart/2005/8/layout/vList6"/>
    <dgm:cxn modelId="{81CEE965-EC18-4AC4-9F4A-CBB076FE5464}" type="presParOf" srcId="{7C4A6C80-ACAB-44BA-A548-1D2BF24362E5}" destId="{E13A219E-83F7-40CD-B8DC-9B8FEAF0BA00}" srcOrd="1" destOrd="0" presId="urn:microsoft.com/office/officeart/2005/8/layout/vList6"/>
    <dgm:cxn modelId="{0114D05C-DB66-4F59-91A4-16EAD59D4686}" type="presParOf" srcId="{A979D2E4-E472-47E4-8E98-9283F11475CA}" destId="{602FDB67-F815-4442-A7BE-865AA87AE13B}" srcOrd="1" destOrd="0" presId="urn:microsoft.com/office/officeart/2005/8/layout/vList6"/>
    <dgm:cxn modelId="{ABEA1CB0-5E41-4308-AB82-8D56A06EBDF7}" type="presParOf" srcId="{A979D2E4-E472-47E4-8E98-9283F11475CA}" destId="{F023FDBC-479C-4403-9639-42934CFDB6AC}" srcOrd="2" destOrd="0" presId="urn:microsoft.com/office/officeart/2005/8/layout/vList6"/>
    <dgm:cxn modelId="{0F272C10-E23D-40EE-AA16-EC570D3FFCD5}" type="presParOf" srcId="{F023FDBC-479C-4403-9639-42934CFDB6AC}" destId="{5EF44709-6539-45FC-873B-4EB588565682}" srcOrd="0" destOrd="0" presId="urn:microsoft.com/office/officeart/2005/8/layout/vList6"/>
    <dgm:cxn modelId="{C752BEEF-AD13-42C3-9D5D-8C0322958A17}" type="presParOf" srcId="{F023FDBC-479C-4403-9639-42934CFDB6AC}" destId="{402B96BA-08EE-46DA-9BD6-5A81EAD9D8A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4E56E60-771C-49EB-9ECB-4BB2B1CA9B40}" type="doc">
      <dgm:prSet loTypeId="urn:microsoft.com/office/officeart/2005/8/layout/vList6" loCatId="list" qsTypeId="urn:microsoft.com/office/officeart/2005/8/quickstyle/simple1#1" qsCatId="simple" csTypeId="urn:microsoft.com/office/officeart/2005/8/colors/colorful4" csCatId="colorful" phldr="1"/>
      <dgm:spPr/>
      <dgm:t>
        <a:bodyPr/>
        <a:lstStyle/>
        <a:p>
          <a:endParaRPr lang="pl-PL"/>
        </a:p>
      </dgm:t>
    </dgm:pt>
    <dgm:pt modelId="{20B328CA-872C-467E-A731-293305AA11DB}">
      <dgm:prSet phldrT="[Tekst]" custT="1"/>
      <dgm:spPr>
        <a:solidFill>
          <a:schemeClr val="accent4"/>
        </a:solidFill>
      </dgm:spPr>
      <dgm:t>
        <a:bodyPr/>
        <a:lstStyle/>
        <a:p>
          <a:r>
            <a:rPr lang="pl-PL" sz="1600" dirty="0">
              <a:solidFill>
                <a:srgbClr val="2F558D"/>
              </a:solidFill>
              <a:latin typeface="Calibri" pitchFamily="34" charset="0"/>
              <a:cs typeface="Calibri" pitchFamily="34" charset="0"/>
            </a:rPr>
            <a:t>10 jcwpd </a:t>
          </a:r>
          <a:br>
            <a:rPr lang="pl-PL" sz="1600" dirty="0">
              <a:solidFill>
                <a:srgbClr val="2F558D"/>
              </a:solidFill>
              <a:latin typeface="Calibri" pitchFamily="34" charset="0"/>
              <a:ea typeface="Roboto" panose="02000000000000000000" pitchFamily="2" charset="0"/>
              <a:cs typeface="Calibri" pitchFamily="34" charset="0"/>
            </a:rPr>
          </a:br>
          <a:r>
            <a:rPr lang="pl-PL" sz="1600" dirty="0">
              <a:solidFill>
                <a:srgbClr val="2F558D"/>
              </a:solidFill>
              <a:latin typeface="Calibri" pitchFamily="34" charset="0"/>
              <a:cs typeface="Calibri" pitchFamily="34" charset="0"/>
            </a:rPr>
            <a:t>z zestawem działań</a:t>
          </a:r>
        </a:p>
      </dgm:t>
    </dgm:pt>
    <dgm:pt modelId="{B8175B05-592B-4B0B-97FF-3692A346F8FF}" type="parTrans" cxnId="{46350AFA-0744-456D-98EE-1AEDB47BD602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48D98B92-CC2E-45B6-A271-FC8D63F91D97}" type="sibTrans" cxnId="{46350AFA-0744-456D-98EE-1AEDB47BD602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C3E519F6-1D26-4952-BC49-0B6C523F0B34}">
      <dgm:prSet phldrT="[Tekst]" custT="1"/>
      <dgm:spPr>
        <a:solidFill>
          <a:srgbClr val="2F558D"/>
        </a:solidFill>
      </dgm:spPr>
      <dgm:t>
        <a:bodyPr/>
        <a:lstStyle/>
        <a:p>
          <a:r>
            <a:rPr lang="pl-PL" sz="1600" b="0" kern="1200" dirty="0">
              <a:solidFill>
                <a:schemeClr val="bg1"/>
              </a:solidFill>
              <a:latin typeface="Calibri" pitchFamily="34" charset="0"/>
              <a:ea typeface="Roboto" panose="02000000000000000000" pitchFamily="2" charset="0"/>
              <a:cs typeface="Calibri" pitchFamily="34" charset="0"/>
            </a:rPr>
            <a:t>6 jcwpd bez zestawu działań </a:t>
          </a:r>
          <a:br>
            <a:rPr lang="pl-PL" sz="1600" kern="1200" dirty="0">
              <a:solidFill>
                <a:schemeClr val="bg1"/>
              </a:solidFill>
              <a:latin typeface="Calibri" pitchFamily="34" charset="0"/>
              <a:ea typeface="Roboto" panose="02000000000000000000" pitchFamily="2" charset="0"/>
              <a:cs typeface="Calibri" pitchFamily="34" charset="0"/>
            </a:rPr>
          </a:br>
          <a:r>
            <a:rPr lang="pl-PL" sz="1600" kern="1200" dirty="0">
              <a:solidFill>
                <a:schemeClr val="bg1"/>
              </a:solidFill>
              <a:latin typeface="Calibri" pitchFamily="34" charset="0"/>
              <a:ea typeface="Roboto" panose="02000000000000000000" pitchFamily="2" charset="0"/>
              <a:cs typeface="Calibri" pitchFamily="34" charset="0"/>
            </a:rPr>
            <a:t>(jcwpd nr </a:t>
          </a:r>
          <a:r>
            <a:rPr lang="pl-PL" sz="1600" kern="1200" dirty="0">
              <a:solidFill>
                <a:prstClr val="white"/>
              </a:solidFill>
              <a:latin typeface="Calibri" pitchFamily="34" charset="0"/>
              <a:ea typeface="Roboto" panose="02000000000000000000" pitchFamily="2" charset="0"/>
              <a:cs typeface="Calibri" pitchFamily="34" charset="0"/>
            </a:rPr>
            <a:t>40, 41, 42, 59, </a:t>
          </a:r>
          <a:br>
            <a:rPr lang="pl-PL" sz="1600" kern="1200" dirty="0">
              <a:solidFill>
                <a:prstClr val="white"/>
              </a:solidFill>
              <a:latin typeface="Calibri" pitchFamily="34" charset="0"/>
              <a:ea typeface="Roboto" panose="02000000000000000000" pitchFamily="2" charset="0"/>
              <a:cs typeface="Calibri" pitchFamily="34" charset="0"/>
            </a:rPr>
          </a:br>
          <a:r>
            <a:rPr lang="pl-PL" sz="1600" kern="1200" dirty="0">
              <a:solidFill>
                <a:prstClr val="white"/>
              </a:solidFill>
              <a:latin typeface="Calibri" pitchFamily="34" charset="0"/>
              <a:ea typeface="Roboto" panose="02000000000000000000" pitchFamily="2" charset="0"/>
              <a:cs typeface="Calibri" pitchFamily="34" charset="0"/>
            </a:rPr>
            <a:t>61 i 81)</a:t>
          </a:r>
        </a:p>
      </dgm:t>
    </dgm:pt>
    <dgm:pt modelId="{81F6CDE1-C408-4E9F-9DDE-4BC0A4FF74CB}" type="parTrans" cxnId="{63F0C929-7ACD-4E3A-AC86-CA68CF007EFF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B7F60DDF-690A-41C4-A770-7ED614A9BC41}" type="sibTrans" cxnId="{63F0C929-7ACD-4E3A-AC86-CA68CF007EFF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BBCC4915-611E-47DE-9BE8-77C1361A62EA}">
      <dgm:prSet phldrT="[Tekst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pl-PL" sz="13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300" i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</dgm:t>
    </dgm:pt>
    <dgm:pt modelId="{A204AF12-ED7F-4C3B-B6C2-F5A06212FA3E}" type="parTrans" cxnId="{C07612C3-2348-4C76-BB4B-44CB4F97518D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806935F7-F508-4914-ADDA-B803CFD7CA11}" type="sibTrans" cxnId="{C07612C3-2348-4C76-BB4B-44CB4F97518D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750343E6-678D-4274-98D4-3B5CBEBC7304}">
      <dgm:prSet phldrT="[Tekst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endParaRPr lang="pl-PL" sz="1600" dirty="0">
            <a:solidFill>
              <a:schemeClr val="bg1"/>
            </a:solidFill>
          </a:endParaRPr>
        </a:p>
      </dgm:t>
    </dgm:pt>
    <dgm:pt modelId="{49F2932A-478B-4077-B3E1-914F34CF7CF1}" type="parTrans" cxnId="{BF8047F5-126C-45F7-A422-32570E6ABAED}">
      <dgm:prSet/>
      <dgm:spPr/>
      <dgm:t>
        <a:bodyPr/>
        <a:lstStyle/>
        <a:p>
          <a:endParaRPr lang="pl-PL" sz="1400">
            <a:solidFill>
              <a:srgbClr val="2F558D"/>
            </a:solidFill>
          </a:endParaRPr>
        </a:p>
      </dgm:t>
    </dgm:pt>
    <dgm:pt modelId="{CDEB8EF9-151A-4234-9631-4AA19B8F956F}" type="sibTrans" cxnId="{BF8047F5-126C-45F7-A422-32570E6ABAED}">
      <dgm:prSet/>
      <dgm:spPr/>
      <dgm:t>
        <a:bodyPr/>
        <a:lstStyle/>
        <a:p>
          <a:endParaRPr lang="pl-PL" sz="1400">
            <a:solidFill>
              <a:srgbClr val="2F558D"/>
            </a:solidFill>
          </a:endParaRPr>
        </a:p>
      </dgm:t>
    </dgm:pt>
    <dgm:pt modelId="{E4D1C037-4F43-4DC7-B76D-2BCEB0B3A13C}">
      <dgm:prSet phldrT="[Tekst]" custT="1"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pPr>
            <a:spcBef>
              <a:spcPts val="1200"/>
            </a:spcBef>
          </a:pPr>
          <a: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300" i="1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</dgm:t>
    </dgm:pt>
    <dgm:pt modelId="{F7A8216B-4C99-4A97-96AE-106298C116F4}" type="sibTrans" cxnId="{360CC43A-E1F2-42EA-9738-BD1B8C464BAC}">
      <dgm:prSet/>
      <dgm:spPr/>
      <dgm:t>
        <a:bodyPr/>
        <a:lstStyle/>
        <a:p>
          <a:endParaRPr lang="pl-PL" sz="1400">
            <a:solidFill>
              <a:srgbClr val="2F558D"/>
            </a:solidFill>
          </a:endParaRPr>
        </a:p>
      </dgm:t>
    </dgm:pt>
    <dgm:pt modelId="{ED94EAE7-B998-414A-9CA2-4D165B981C6A}" type="parTrans" cxnId="{360CC43A-E1F2-42EA-9738-BD1B8C464BAC}">
      <dgm:prSet/>
      <dgm:spPr/>
      <dgm:t>
        <a:bodyPr/>
        <a:lstStyle/>
        <a:p>
          <a:endParaRPr lang="pl-PL" sz="1400">
            <a:solidFill>
              <a:srgbClr val="2F558D"/>
            </a:solidFill>
          </a:endParaRPr>
        </a:p>
      </dgm:t>
    </dgm:pt>
    <dgm:pt modelId="{BCEDC948-4574-4752-9EE2-CB9150FAF367}">
      <dgm:prSet phldrT="[Tekst]" custT="1"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pPr>
            <a:spcBef>
              <a:spcPct val="0"/>
            </a:spcBef>
          </a:pPr>
          <a: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ujęte w </a:t>
          </a:r>
          <a:r>
            <a:rPr lang="pl-PL" sz="1300" i="1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Zestawie działań</a:t>
          </a:r>
          <a: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:</a:t>
          </a:r>
          <a:b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- 5 działań podstawowych</a:t>
          </a:r>
          <a:b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- 33 działania uzupełniające</a:t>
          </a:r>
        </a:p>
      </dgm:t>
    </dgm:pt>
    <dgm:pt modelId="{B4BEDBB3-AEAA-4C52-A73C-370E4054107E}" type="sibTrans" cxnId="{38F3D8CF-C697-40D6-906B-E55B2F2D2384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2D6032B2-B007-41B7-B9CF-49A9D6DA7811}" type="parTrans" cxnId="{38F3D8CF-C697-40D6-906B-E55B2F2D2384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FD7E9940-CD8C-4BF0-8288-1DBAD6DB5626}">
      <dgm:prSet phldrT="[Tekst]" custT="1"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pPr>
            <a:spcBef>
              <a:spcPts val="1200"/>
            </a:spcBef>
          </a:pPr>
          <a:endParaRPr lang="pl-PL" sz="1300" i="1" dirty="0">
            <a:solidFill>
              <a:srgbClr val="2F558D"/>
            </a:solidFill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2900C69D-4389-49F6-8D96-05B77C380072}" type="parTrans" cxnId="{0B860ADB-44E9-4126-A44A-EECA06A768CA}">
      <dgm:prSet/>
      <dgm:spPr/>
      <dgm:t>
        <a:bodyPr/>
        <a:lstStyle/>
        <a:p>
          <a:endParaRPr lang="pl-PL"/>
        </a:p>
      </dgm:t>
    </dgm:pt>
    <dgm:pt modelId="{F66BC43A-5305-4BF6-85B8-38EDD50A4B3A}" type="sibTrans" cxnId="{0B860ADB-44E9-4126-A44A-EECA06A768CA}">
      <dgm:prSet/>
      <dgm:spPr/>
      <dgm:t>
        <a:bodyPr/>
        <a:lstStyle/>
        <a:p>
          <a:endParaRPr lang="pl-PL"/>
        </a:p>
      </dgm:t>
    </dgm:pt>
    <dgm:pt modelId="{A979D2E4-E472-47E4-8E98-9283F11475CA}" type="pres">
      <dgm:prSet presAssocID="{44E56E60-771C-49EB-9ECB-4BB2B1CA9B40}" presName="Name0" presStyleCnt="0">
        <dgm:presLayoutVars>
          <dgm:dir/>
          <dgm:animLvl val="lvl"/>
          <dgm:resizeHandles/>
        </dgm:presLayoutVars>
      </dgm:prSet>
      <dgm:spPr/>
    </dgm:pt>
    <dgm:pt modelId="{7C4A6C80-ACAB-44BA-A548-1D2BF24362E5}" type="pres">
      <dgm:prSet presAssocID="{20B328CA-872C-467E-A731-293305AA11DB}" presName="linNode" presStyleCnt="0"/>
      <dgm:spPr/>
    </dgm:pt>
    <dgm:pt modelId="{0EF507C0-1134-4D53-A077-5469B0E333D8}" type="pres">
      <dgm:prSet presAssocID="{20B328CA-872C-467E-A731-293305AA11DB}" presName="parentShp" presStyleLbl="node1" presStyleIdx="0" presStyleCnt="2" custScaleX="92243" custScaleY="92302">
        <dgm:presLayoutVars>
          <dgm:bulletEnabled val="1"/>
        </dgm:presLayoutVars>
      </dgm:prSet>
      <dgm:spPr/>
    </dgm:pt>
    <dgm:pt modelId="{E13A219E-83F7-40CD-B8DC-9B8FEAF0BA00}" type="pres">
      <dgm:prSet presAssocID="{20B328CA-872C-467E-A731-293305AA11DB}" presName="childShp" presStyleLbl="bgAccFollowNode1" presStyleIdx="0" presStyleCnt="2" custScaleX="97474">
        <dgm:presLayoutVars>
          <dgm:bulletEnabled val="1"/>
        </dgm:presLayoutVars>
      </dgm:prSet>
      <dgm:spPr/>
    </dgm:pt>
    <dgm:pt modelId="{602FDB67-F815-4442-A7BE-865AA87AE13B}" type="pres">
      <dgm:prSet presAssocID="{48D98B92-CC2E-45B6-A271-FC8D63F91D97}" presName="spacing" presStyleCnt="0"/>
      <dgm:spPr/>
    </dgm:pt>
    <dgm:pt modelId="{F023FDBC-479C-4403-9639-42934CFDB6AC}" type="pres">
      <dgm:prSet presAssocID="{C3E519F6-1D26-4952-BC49-0B6C523F0B34}" presName="linNode" presStyleCnt="0"/>
      <dgm:spPr/>
    </dgm:pt>
    <dgm:pt modelId="{5EF44709-6539-45FC-873B-4EB588565682}" type="pres">
      <dgm:prSet presAssocID="{C3E519F6-1D26-4952-BC49-0B6C523F0B34}" presName="parentShp" presStyleLbl="node1" presStyleIdx="1" presStyleCnt="2" custScaleX="92243" custScaleY="92302" custLinFactNeighborX="460" custLinFactNeighborY="-765">
        <dgm:presLayoutVars>
          <dgm:bulletEnabled val="1"/>
        </dgm:presLayoutVars>
      </dgm:prSet>
      <dgm:spPr/>
    </dgm:pt>
    <dgm:pt modelId="{402B96BA-08EE-46DA-9BD6-5A81EAD9D8AD}" type="pres">
      <dgm:prSet presAssocID="{C3E519F6-1D26-4952-BC49-0B6C523F0B34}" presName="childShp" presStyleLbl="bgAccFollowNode1" presStyleIdx="1" presStyleCnt="2" custScaleX="97474">
        <dgm:presLayoutVars>
          <dgm:bulletEnabled val="1"/>
        </dgm:presLayoutVars>
      </dgm:prSet>
      <dgm:spPr/>
    </dgm:pt>
  </dgm:ptLst>
  <dgm:cxnLst>
    <dgm:cxn modelId="{01A00505-3989-4C20-B7EC-F900E9007676}" type="presOf" srcId="{E4D1C037-4F43-4DC7-B76D-2BCEB0B3A13C}" destId="{E13A219E-83F7-40CD-B8DC-9B8FEAF0BA00}" srcOrd="0" destOrd="1" presId="urn:microsoft.com/office/officeart/2005/8/layout/vList6"/>
    <dgm:cxn modelId="{B2CEEC09-B814-4E00-8CF0-B25495FBC2A5}" type="presOf" srcId="{C3E519F6-1D26-4952-BC49-0B6C523F0B34}" destId="{5EF44709-6539-45FC-873B-4EB588565682}" srcOrd="0" destOrd="0" presId="urn:microsoft.com/office/officeart/2005/8/layout/vList6"/>
    <dgm:cxn modelId="{63F0C929-7ACD-4E3A-AC86-CA68CF007EFF}" srcId="{44E56E60-771C-49EB-9ECB-4BB2B1CA9B40}" destId="{C3E519F6-1D26-4952-BC49-0B6C523F0B34}" srcOrd="1" destOrd="0" parTransId="{81F6CDE1-C408-4E9F-9DDE-4BC0A4FF74CB}" sibTransId="{B7F60DDF-690A-41C4-A770-7ED614A9BC41}"/>
    <dgm:cxn modelId="{360CC43A-E1F2-42EA-9738-BD1B8C464BAC}" srcId="{20B328CA-872C-467E-A731-293305AA11DB}" destId="{E4D1C037-4F43-4DC7-B76D-2BCEB0B3A13C}" srcOrd="1" destOrd="0" parTransId="{ED94EAE7-B998-414A-9CA2-4D165B981C6A}" sibTransId="{F7A8216B-4C99-4A97-96AE-106298C116F4}"/>
    <dgm:cxn modelId="{8A2D5170-7062-4A12-85B5-6688649CC8CA}" type="presOf" srcId="{BBCC4915-611E-47DE-9BE8-77C1361A62EA}" destId="{402B96BA-08EE-46DA-9BD6-5A81EAD9D8AD}" srcOrd="0" destOrd="1" presId="urn:microsoft.com/office/officeart/2005/8/layout/vList6"/>
    <dgm:cxn modelId="{3E6A797B-8CE6-44A9-977C-0F34E807FE43}" type="presOf" srcId="{750343E6-678D-4274-98D4-3B5CBEBC7304}" destId="{402B96BA-08EE-46DA-9BD6-5A81EAD9D8AD}" srcOrd="0" destOrd="0" presId="urn:microsoft.com/office/officeart/2005/8/layout/vList6"/>
    <dgm:cxn modelId="{F34EA782-8EBA-4718-9491-4EA1499C520E}" type="presOf" srcId="{44E56E60-771C-49EB-9ECB-4BB2B1CA9B40}" destId="{A979D2E4-E472-47E4-8E98-9283F11475CA}" srcOrd="0" destOrd="0" presId="urn:microsoft.com/office/officeart/2005/8/layout/vList6"/>
    <dgm:cxn modelId="{5290EEB6-8555-4EAC-8D8C-CF2D0D89EC4A}" type="presOf" srcId="{FD7E9940-CD8C-4BF0-8288-1DBAD6DB5626}" destId="{E13A219E-83F7-40CD-B8DC-9B8FEAF0BA00}" srcOrd="0" destOrd="0" presId="urn:microsoft.com/office/officeart/2005/8/layout/vList6"/>
    <dgm:cxn modelId="{2E04DEB8-9E55-4952-A09C-9E5436F9AED7}" type="presOf" srcId="{BCEDC948-4574-4752-9EE2-CB9150FAF367}" destId="{E13A219E-83F7-40CD-B8DC-9B8FEAF0BA00}" srcOrd="0" destOrd="2" presId="urn:microsoft.com/office/officeart/2005/8/layout/vList6"/>
    <dgm:cxn modelId="{C07612C3-2348-4C76-BB4B-44CB4F97518D}" srcId="{C3E519F6-1D26-4952-BC49-0B6C523F0B34}" destId="{BBCC4915-611E-47DE-9BE8-77C1361A62EA}" srcOrd="1" destOrd="0" parTransId="{A204AF12-ED7F-4C3B-B6C2-F5A06212FA3E}" sibTransId="{806935F7-F508-4914-ADDA-B803CFD7CA11}"/>
    <dgm:cxn modelId="{38F3D8CF-C697-40D6-906B-E55B2F2D2384}" srcId="{20B328CA-872C-467E-A731-293305AA11DB}" destId="{BCEDC948-4574-4752-9EE2-CB9150FAF367}" srcOrd="2" destOrd="0" parTransId="{2D6032B2-B007-41B7-B9CF-49A9D6DA7811}" sibTransId="{B4BEDBB3-AEAA-4C52-A73C-370E4054107E}"/>
    <dgm:cxn modelId="{0B860ADB-44E9-4126-A44A-EECA06A768CA}" srcId="{20B328CA-872C-467E-A731-293305AA11DB}" destId="{FD7E9940-CD8C-4BF0-8288-1DBAD6DB5626}" srcOrd="0" destOrd="0" parTransId="{2900C69D-4389-49F6-8D96-05B77C380072}" sibTransId="{F66BC43A-5305-4BF6-85B8-38EDD50A4B3A}"/>
    <dgm:cxn modelId="{BF8047F5-126C-45F7-A422-32570E6ABAED}" srcId="{C3E519F6-1D26-4952-BC49-0B6C523F0B34}" destId="{750343E6-678D-4274-98D4-3B5CBEBC7304}" srcOrd="0" destOrd="0" parTransId="{49F2932A-478B-4077-B3E1-914F34CF7CF1}" sibTransId="{CDEB8EF9-151A-4234-9631-4AA19B8F956F}"/>
    <dgm:cxn modelId="{46350AFA-0744-456D-98EE-1AEDB47BD602}" srcId="{44E56E60-771C-49EB-9ECB-4BB2B1CA9B40}" destId="{20B328CA-872C-467E-A731-293305AA11DB}" srcOrd="0" destOrd="0" parTransId="{B8175B05-592B-4B0B-97FF-3692A346F8FF}" sibTransId="{48D98B92-CC2E-45B6-A271-FC8D63F91D97}"/>
    <dgm:cxn modelId="{C40BD3FA-C3E1-43DB-9B38-B6E78FD2EAF1}" type="presOf" srcId="{20B328CA-872C-467E-A731-293305AA11DB}" destId="{0EF507C0-1134-4D53-A077-5469B0E333D8}" srcOrd="0" destOrd="0" presId="urn:microsoft.com/office/officeart/2005/8/layout/vList6"/>
    <dgm:cxn modelId="{8E0731E1-897A-4E80-AB4F-81DFF7AC4563}" type="presParOf" srcId="{A979D2E4-E472-47E4-8E98-9283F11475CA}" destId="{7C4A6C80-ACAB-44BA-A548-1D2BF24362E5}" srcOrd="0" destOrd="0" presId="urn:microsoft.com/office/officeart/2005/8/layout/vList6"/>
    <dgm:cxn modelId="{230B223F-CAA8-41A8-A23A-6CA59D4162D5}" type="presParOf" srcId="{7C4A6C80-ACAB-44BA-A548-1D2BF24362E5}" destId="{0EF507C0-1134-4D53-A077-5469B0E333D8}" srcOrd="0" destOrd="0" presId="urn:microsoft.com/office/officeart/2005/8/layout/vList6"/>
    <dgm:cxn modelId="{EB513433-14A4-40F6-BB88-ABE1E5C58E07}" type="presParOf" srcId="{7C4A6C80-ACAB-44BA-A548-1D2BF24362E5}" destId="{E13A219E-83F7-40CD-B8DC-9B8FEAF0BA00}" srcOrd="1" destOrd="0" presId="urn:microsoft.com/office/officeart/2005/8/layout/vList6"/>
    <dgm:cxn modelId="{08F966BA-3EE5-489C-A4A2-C0A5E6F476EA}" type="presParOf" srcId="{A979D2E4-E472-47E4-8E98-9283F11475CA}" destId="{602FDB67-F815-4442-A7BE-865AA87AE13B}" srcOrd="1" destOrd="0" presId="urn:microsoft.com/office/officeart/2005/8/layout/vList6"/>
    <dgm:cxn modelId="{440C71F3-2E8B-484B-9585-5B5351542961}" type="presParOf" srcId="{A979D2E4-E472-47E4-8E98-9283F11475CA}" destId="{F023FDBC-479C-4403-9639-42934CFDB6AC}" srcOrd="2" destOrd="0" presId="urn:microsoft.com/office/officeart/2005/8/layout/vList6"/>
    <dgm:cxn modelId="{D68E114F-716E-4827-A8B2-93C1A114BF76}" type="presParOf" srcId="{F023FDBC-479C-4403-9639-42934CFDB6AC}" destId="{5EF44709-6539-45FC-873B-4EB588565682}" srcOrd="0" destOrd="0" presId="urn:microsoft.com/office/officeart/2005/8/layout/vList6"/>
    <dgm:cxn modelId="{4FB40F27-4447-44F6-99D9-F3362F54B3DC}" type="presParOf" srcId="{F023FDBC-479C-4403-9639-42934CFDB6AC}" destId="{402B96BA-08EE-46DA-9BD6-5A81EAD9D8A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3A219E-83F7-40CD-B8DC-9B8FEAF0BA00}">
      <dsp:nvSpPr>
        <dsp:cNvPr id="0" name=""/>
        <dsp:cNvSpPr/>
      </dsp:nvSpPr>
      <dsp:spPr>
        <a:xfrm>
          <a:off x="2790559" y="450"/>
          <a:ext cx="4162692" cy="1755113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lumMod val="60000"/>
            <a:lumOff val="40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1400" i="1" kern="1200" dirty="0">
            <a:solidFill>
              <a:srgbClr val="2F558D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srgbClr val="2F558D"/>
              </a:solidFill>
            </a:rPr>
            <a:t>Działania podstawowe ujęte w </a:t>
          </a:r>
          <a:r>
            <a:rPr lang="pl-PL" sz="1400" i="1" kern="1200" dirty="0">
              <a:solidFill>
                <a:srgbClr val="2F558D"/>
              </a:solidFill>
            </a:rPr>
            <a:t>Katalogu działań krajowych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srgbClr val="2F558D"/>
              </a:solidFill>
            </a:rPr>
            <a:t>Działania ujęte w </a:t>
          </a:r>
          <a:r>
            <a:rPr lang="pl-PL" sz="1400" i="1" kern="1200" dirty="0">
              <a:solidFill>
                <a:srgbClr val="2F558D"/>
              </a:solidFill>
            </a:rPr>
            <a:t>Zestawie działań</a:t>
          </a:r>
          <a:r>
            <a:rPr lang="pl-PL" sz="1400" kern="1200" dirty="0">
              <a:solidFill>
                <a:srgbClr val="2F558D"/>
              </a:solidFill>
            </a:rPr>
            <a:t>:</a:t>
          </a:r>
          <a:br>
            <a:rPr lang="pl-PL" sz="1400" kern="1200" dirty="0">
              <a:solidFill>
                <a:srgbClr val="2F558D"/>
              </a:solidFill>
            </a:rPr>
          </a:br>
          <a:r>
            <a:rPr lang="pl-PL" sz="1400" kern="1200" dirty="0">
              <a:solidFill>
                <a:srgbClr val="2F558D"/>
              </a:solidFill>
            </a:rPr>
            <a:t>- 29 działań podstawowych</a:t>
          </a:r>
          <a:br>
            <a:rPr lang="pl-PL" sz="1400" kern="1200" dirty="0">
              <a:solidFill>
                <a:srgbClr val="2F558D"/>
              </a:solidFill>
            </a:rPr>
          </a:br>
          <a:r>
            <a:rPr lang="pl-PL" sz="1400" kern="1200" dirty="0">
              <a:solidFill>
                <a:srgbClr val="2F558D"/>
              </a:solidFill>
            </a:rPr>
            <a:t>- 24 działania uzupełniające</a:t>
          </a:r>
        </a:p>
      </dsp:txBody>
      <dsp:txXfrm>
        <a:off x="2790559" y="219839"/>
        <a:ext cx="3504525" cy="1316335"/>
      </dsp:txXfrm>
    </dsp:sp>
    <dsp:sp modelId="{0EF507C0-1134-4D53-A077-5469B0E333D8}">
      <dsp:nvSpPr>
        <dsp:cNvPr id="0" name=""/>
        <dsp:cNvSpPr/>
      </dsp:nvSpPr>
      <dsp:spPr>
        <a:xfrm>
          <a:off x="164359" y="68004"/>
          <a:ext cx="2626199" cy="1620005"/>
        </a:xfrm>
        <a:prstGeom prst="round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solidFill>
                <a:srgbClr val="2F558D"/>
              </a:solidFill>
            </a:rPr>
            <a:t>18 </a:t>
          </a:r>
          <a:r>
            <a:rPr lang="pl-PL" sz="1600" kern="1200" dirty="0" err="1">
              <a:solidFill>
                <a:srgbClr val="2F558D"/>
              </a:solidFill>
            </a:rPr>
            <a:t>jcwpd</a:t>
          </a:r>
          <a:r>
            <a:rPr lang="pl-PL" sz="1600" kern="1200" dirty="0">
              <a:solidFill>
                <a:srgbClr val="2F558D"/>
              </a:solidFill>
            </a:rPr>
            <a:t> </a:t>
          </a:r>
          <a:br>
            <a:rPr lang="pl-PL" sz="1600" kern="1200" dirty="0">
              <a:solidFill>
                <a:srgbClr val="2F558D"/>
              </a:solidFill>
            </a:rPr>
          </a:br>
          <a:r>
            <a:rPr lang="pl-PL" sz="1600" kern="1200" dirty="0">
              <a:solidFill>
                <a:srgbClr val="2F558D"/>
              </a:solidFill>
            </a:rPr>
            <a:t>z zestawem działań</a:t>
          </a:r>
        </a:p>
      </dsp:txBody>
      <dsp:txXfrm>
        <a:off x="243441" y="147086"/>
        <a:ext cx="2468035" cy="1461841"/>
      </dsp:txXfrm>
    </dsp:sp>
    <dsp:sp modelId="{402B96BA-08EE-46DA-9BD6-5A81EAD9D8AD}">
      <dsp:nvSpPr>
        <dsp:cNvPr id="0" name=""/>
        <dsp:cNvSpPr/>
      </dsp:nvSpPr>
      <dsp:spPr>
        <a:xfrm>
          <a:off x="2790559" y="1931075"/>
          <a:ext cx="4162692" cy="175511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lumMod val="60000"/>
            <a:lumOff val="40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10861925"/>
              <a:satOff val="-51245"/>
              <a:lumOff val="-18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1600" kern="1200" dirty="0">
            <a:solidFill>
              <a:schemeClr val="bg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schemeClr val="bg1"/>
              </a:solidFill>
            </a:rPr>
            <a:t>Działania podstawowe ujęte w </a:t>
          </a:r>
          <a:r>
            <a:rPr lang="pl-PL" sz="1400" i="1" kern="1200" dirty="0">
              <a:solidFill>
                <a:schemeClr val="bg1"/>
              </a:solidFill>
            </a:rPr>
            <a:t>Katalogu działań krajowych</a:t>
          </a:r>
        </a:p>
      </dsp:txBody>
      <dsp:txXfrm>
        <a:off x="2790559" y="2150464"/>
        <a:ext cx="3504525" cy="1316335"/>
      </dsp:txXfrm>
    </dsp:sp>
    <dsp:sp modelId="{5EF44709-6539-45FC-873B-4EB588565682}">
      <dsp:nvSpPr>
        <dsp:cNvPr id="0" name=""/>
        <dsp:cNvSpPr/>
      </dsp:nvSpPr>
      <dsp:spPr>
        <a:xfrm>
          <a:off x="164359" y="1998629"/>
          <a:ext cx="2626199" cy="1620005"/>
        </a:xfrm>
        <a:prstGeom prst="roundRect">
          <a:avLst/>
        </a:prstGeom>
        <a:solidFill>
          <a:srgbClr val="2F558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solidFill>
                <a:schemeClr val="bg1"/>
              </a:solidFill>
            </a:rPr>
            <a:t>4 jcwpd bez zestawu działań </a:t>
          </a:r>
          <a:br>
            <a:rPr lang="pl-PL" sz="1600" kern="1200" dirty="0">
              <a:solidFill>
                <a:schemeClr val="bg1"/>
              </a:solidFill>
            </a:rPr>
          </a:br>
          <a:r>
            <a:rPr lang="pl-PL" sz="1600" kern="1200" dirty="0">
              <a:solidFill>
                <a:schemeClr val="bg1"/>
              </a:solidFill>
            </a:rPr>
            <a:t>(jcwpd nr 50, 51, 85 i 102)</a:t>
          </a:r>
        </a:p>
      </dsp:txBody>
      <dsp:txXfrm>
        <a:off x="243441" y="2077711"/>
        <a:ext cx="2468035" cy="14618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3A219E-83F7-40CD-B8DC-9B8FEAF0BA00}">
      <dsp:nvSpPr>
        <dsp:cNvPr id="0" name=""/>
        <dsp:cNvSpPr/>
      </dsp:nvSpPr>
      <dsp:spPr>
        <a:xfrm>
          <a:off x="2790559" y="450"/>
          <a:ext cx="4162692" cy="1755113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lumMod val="60000"/>
            <a:lumOff val="40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1300" i="1" kern="1200" dirty="0">
            <a:solidFill>
              <a:srgbClr val="2F558D"/>
            </a:solidFill>
            <a:latin typeface="Roboto" panose="02000000000000000000" pitchFamily="2" charset="0"/>
            <a:ea typeface="Roboto" panose="02000000000000000000" pitchFamily="2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300" i="1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ujęte w </a:t>
          </a:r>
          <a:r>
            <a:rPr lang="pl-PL" sz="1300" i="1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Zestawie działań</a:t>
          </a:r>
          <a: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:</a:t>
          </a:r>
          <a:b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- 5 działań podstawowych</a:t>
          </a:r>
          <a:b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- 33 działania uzupełniające</a:t>
          </a:r>
        </a:p>
      </dsp:txBody>
      <dsp:txXfrm>
        <a:off x="2790559" y="219839"/>
        <a:ext cx="3504525" cy="1316335"/>
      </dsp:txXfrm>
    </dsp:sp>
    <dsp:sp modelId="{0EF507C0-1134-4D53-A077-5469B0E333D8}">
      <dsp:nvSpPr>
        <dsp:cNvPr id="0" name=""/>
        <dsp:cNvSpPr/>
      </dsp:nvSpPr>
      <dsp:spPr>
        <a:xfrm>
          <a:off x="164359" y="68004"/>
          <a:ext cx="2626199" cy="1620005"/>
        </a:xfrm>
        <a:prstGeom prst="round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solidFill>
                <a:srgbClr val="2F558D"/>
              </a:solidFill>
              <a:latin typeface="Calibri" pitchFamily="34" charset="0"/>
              <a:cs typeface="Calibri" pitchFamily="34" charset="0"/>
            </a:rPr>
            <a:t>10 jcwpd </a:t>
          </a:r>
          <a:br>
            <a:rPr lang="pl-PL" sz="1600" kern="1200" dirty="0">
              <a:solidFill>
                <a:srgbClr val="2F558D"/>
              </a:solidFill>
              <a:latin typeface="Calibri" pitchFamily="34" charset="0"/>
              <a:ea typeface="Roboto" panose="02000000000000000000" pitchFamily="2" charset="0"/>
              <a:cs typeface="Calibri" pitchFamily="34" charset="0"/>
            </a:rPr>
          </a:br>
          <a:r>
            <a:rPr lang="pl-PL" sz="1600" kern="1200" dirty="0">
              <a:solidFill>
                <a:srgbClr val="2F558D"/>
              </a:solidFill>
              <a:latin typeface="Calibri" pitchFamily="34" charset="0"/>
              <a:cs typeface="Calibri" pitchFamily="34" charset="0"/>
            </a:rPr>
            <a:t>z zestawem działań</a:t>
          </a:r>
        </a:p>
      </dsp:txBody>
      <dsp:txXfrm>
        <a:off x="243441" y="147086"/>
        <a:ext cx="2468035" cy="1461841"/>
      </dsp:txXfrm>
    </dsp:sp>
    <dsp:sp modelId="{402B96BA-08EE-46DA-9BD6-5A81EAD9D8AD}">
      <dsp:nvSpPr>
        <dsp:cNvPr id="0" name=""/>
        <dsp:cNvSpPr/>
      </dsp:nvSpPr>
      <dsp:spPr>
        <a:xfrm>
          <a:off x="2790559" y="1931075"/>
          <a:ext cx="4162692" cy="175511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lumMod val="60000"/>
            <a:lumOff val="40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10861925"/>
              <a:satOff val="-51245"/>
              <a:lumOff val="-18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1600" kern="1200" dirty="0">
            <a:solidFill>
              <a:schemeClr val="bg1"/>
            </a:solidFill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3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300" i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</dsp:txBody>
      <dsp:txXfrm>
        <a:off x="2790559" y="2150464"/>
        <a:ext cx="3504525" cy="1316335"/>
      </dsp:txXfrm>
    </dsp:sp>
    <dsp:sp modelId="{5EF44709-6539-45FC-873B-4EB588565682}">
      <dsp:nvSpPr>
        <dsp:cNvPr id="0" name=""/>
        <dsp:cNvSpPr/>
      </dsp:nvSpPr>
      <dsp:spPr>
        <a:xfrm>
          <a:off x="184004" y="1985202"/>
          <a:ext cx="2626199" cy="1620005"/>
        </a:xfrm>
        <a:prstGeom prst="roundRect">
          <a:avLst/>
        </a:prstGeom>
        <a:solidFill>
          <a:srgbClr val="2F558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0" kern="1200" dirty="0">
              <a:solidFill>
                <a:schemeClr val="bg1"/>
              </a:solidFill>
              <a:latin typeface="Calibri" pitchFamily="34" charset="0"/>
              <a:ea typeface="Roboto" panose="02000000000000000000" pitchFamily="2" charset="0"/>
              <a:cs typeface="Calibri" pitchFamily="34" charset="0"/>
            </a:rPr>
            <a:t>6 jcwpd bez zestawu działań </a:t>
          </a:r>
          <a:br>
            <a:rPr lang="pl-PL" sz="1600" kern="1200" dirty="0">
              <a:solidFill>
                <a:schemeClr val="bg1"/>
              </a:solidFill>
              <a:latin typeface="Calibri" pitchFamily="34" charset="0"/>
              <a:ea typeface="Roboto" panose="02000000000000000000" pitchFamily="2" charset="0"/>
              <a:cs typeface="Calibri" pitchFamily="34" charset="0"/>
            </a:rPr>
          </a:br>
          <a:r>
            <a:rPr lang="pl-PL" sz="1600" kern="1200" dirty="0">
              <a:solidFill>
                <a:schemeClr val="bg1"/>
              </a:solidFill>
              <a:latin typeface="Calibri" pitchFamily="34" charset="0"/>
              <a:ea typeface="Roboto" panose="02000000000000000000" pitchFamily="2" charset="0"/>
              <a:cs typeface="Calibri" pitchFamily="34" charset="0"/>
            </a:rPr>
            <a:t>(jcwpd nr </a:t>
          </a:r>
          <a:r>
            <a:rPr lang="pl-PL" sz="1600" kern="1200" dirty="0">
              <a:solidFill>
                <a:prstClr val="white"/>
              </a:solidFill>
              <a:latin typeface="Calibri" pitchFamily="34" charset="0"/>
              <a:ea typeface="Roboto" panose="02000000000000000000" pitchFamily="2" charset="0"/>
              <a:cs typeface="Calibri" pitchFamily="34" charset="0"/>
            </a:rPr>
            <a:t>40, 41, 42, 59, </a:t>
          </a:r>
          <a:br>
            <a:rPr lang="pl-PL" sz="1600" kern="1200" dirty="0">
              <a:solidFill>
                <a:prstClr val="white"/>
              </a:solidFill>
              <a:latin typeface="Calibri" pitchFamily="34" charset="0"/>
              <a:ea typeface="Roboto" panose="02000000000000000000" pitchFamily="2" charset="0"/>
              <a:cs typeface="Calibri" pitchFamily="34" charset="0"/>
            </a:rPr>
          </a:br>
          <a:r>
            <a:rPr lang="pl-PL" sz="1600" kern="1200" dirty="0">
              <a:solidFill>
                <a:prstClr val="white"/>
              </a:solidFill>
              <a:latin typeface="Calibri" pitchFamily="34" charset="0"/>
              <a:ea typeface="Roboto" panose="02000000000000000000" pitchFamily="2" charset="0"/>
              <a:cs typeface="Calibri" pitchFamily="34" charset="0"/>
            </a:rPr>
            <a:t>61 i 81)</a:t>
          </a:r>
        </a:p>
      </dsp:txBody>
      <dsp:txXfrm>
        <a:off x="263086" y="2064284"/>
        <a:ext cx="2468035" cy="14618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D0386225-25C8-45E2-94BC-6944C23B262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6A97E004-7E2B-4A50-961C-D41759ABFF0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668626F-9FA1-483F-9687-FEAD7D2E80B6}" type="datetimeFigureOut">
              <a:rPr lang="pl-PL"/>
              <a:pPr>
                <a:defRPr/>
              </a:pPr>
              <a:t>21.05.2021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7DBB012C-922D-4348-A595-897F4FC6DE7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F94410AF-ADF9-40DC-A51B-5DC87A758C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F9B2DDD2-B3C4-4EC3-8AFD-30DF05A98D2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767711C6-5450-4077-9731-41F01A0105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1B62DC5B-98C0-4BBD-B70E-26FED816B751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ymbol zastępczy obrazu slajdu 1">
            <a:extLst>
              <a:ext uri="{FF2B5EF4-FFF2-40B4-BE49-F238E27FC236}">
                <a16:creationId xmlns:a16="http://schemas.microsoft.com/office/drawing/2014/main" id="{C0B7A7D8-2A16-4F1E-A5DB-3E29852C14E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ymbol zastępczy notatek 2">
            <a:extLst>
              <a:ext uri="{FF2B5EF4-FFF2-40B4-BE49-F238E27FC236}">
                <a16:creationId xmlns:a16="http://schemas.microsoft.com/office/drawing/2014/main" id="{63B88649-9BE2-461D-916A-EA2E3CE8839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7411" name="Symbol zastępczy numeru slajdu 3">
            <a:extLst>
              <a:ext uri="{FF2B5EF4-FFF2-40B4-BE49-F238E27FC236}">
                <a16:creationId xmlns:a16="http://schemas.microsoft.com/office/drawing/2014/main" id="{F3B6799F-DA36-47D9-9FF0-BB0588B1D4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56E6351-1AB7-4356-BFBD-18B9E65F82B7}" type="slidenum">
              <a:rPr lang="pl-PL" altLang="pl-PL">
                <a:latin typeface="Calibri" panose="020F0502020204030204" pitchFamily="34" charset="0"/>
              </a:rPr>
              <a:pPr eaLnBrk="1" hangingPunct="1"/>
              <a:t>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ymbol zastępczy obrazu slajdu 1">
            <a:extLst>
              <a:ext uri="{FF2B5EF4-FFF2-40B4-BE49-F238E27FC236}">
                <a16:creationId xmlns:a16="http://schemas.microsoft.com/office/drawing/2014/main" id="{595F7ECF-DA99-4C15-B006-EC11ADE672D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Symbol zastępczy notatek 2">
            <a:extLst>
              <a:ext uri="{FF2B5EF4-FFF2-40B4-BE49-F238E27FC236}">
                <a16:creationId xmlns:a16="http://schemas.microsoft.com/office/drawing/2014/main" id="{B66801DD-6205-4EBC-B6D0-7520BB17238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8196" name="Symbol zastępczy numeru slajdu 3">
            <a:extLst>
              <a:ext uri="{FF2B5EF4-FFF2-40B4-BE49-F238E27FC236}">
                <a16:creationId xmlns:a16="http://schemas.microsoft.com/office/drawing/2014/main" id="{090235B8-90AC-49DA-A058-AF935E446154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C837FC2E-FD86-4648-B32F-88CEB94BB4B6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3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ymbol zastępczy obrazu slajdu 1">
            <a:extLst>
              <a:ext uri="{FF2B5EF4-FFF2-40B4-BE49-F238E27FC236}">
                <a16:creationId xmlns:a16="http://schemas.microsoft.com/office/drawing/2014/main" id="{EA490183-1697-4012-A34A-24226FEED7C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Symbol zastępczy notatek 2">
            <a:extLst>
              <a:ext uri="{FF2B5EF4-FFF2-40B4-BE49-F238E27FC236}">
                <a16:creationId xmlns:a16="http://schemas.microsoft.com/office/drawing/2014/main" id="{6C77628C-3592-44F8-8F50-2633F30099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0244" name="Symbol zastępczy numeru slajdu 3">
            <a:extLst>
              <a:ext uri="{FF2B5EF4-FFF2-40B4-BE49-F238E27FC236}">
                <a16:creationId xmlns:a16="http://schemas.microsoft.com/office/drawing/2014/main" id="{26C3B81F-37CC-472D-A712-C20644C13359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B262956C-B5DD-4FEC-919D-F58B87156C4C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4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ymbol zastępczy obrazu slajdu 1">
            <a:extLst>
              <a:ext uri="{FF2B5EF4-FFF2-40B4-BE49-F238E27FC236}">
                <a16:creationId xmlns:a16="http://schemas.microsoft.com/office/drawing/2014/main" id="{2E9E3C45-AA43-4AE4-BB8C-507AE1F35DC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Symbol zastępczy notatek 2">
            <a:extLst>
              <a:ext uri="{FF2B5EF4-FFF2-40B4-BE49-F238E27FC236}">
                <a16:creationId xmlns:a16="http://schemas.microsoft.com/office/drawing/2014/main" id="{35AC4C5A-2E91-47B4-A60C-CE7AB60321C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2292" name="Symbol zastępczy numeru slajdu 3">
            <a:extLst>
              <a:ext uri="{FF2B5EF4-FFF2-40B4-BE49-F238E27FC236}">
                <a16:creationId xmlns:a16="http://schemas.microsoft.com/office/drawing/2014/main" id="{BF7050E0-A535-46BD-864B-52C91B4EF60B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3809237C-B6C9-480E-A3FC-99C39681F3E6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5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ymbol zastępczy obrazu slajdu 1">
            <a:extLst>
              <a:ext uri="{FF2B5EF4-FFF2-40B4-BE49-F238E27FC236}">
                <a16:creationId xmlns:a16="http://schemas.microsoft.com/office/drawing/2014/main" id="{47FFB026-49ED-47AA-A9D7-7D566118C0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Symbol zastępczy notatek 2">
            <a:extLst>
              <a:ext uri="{FF2B5EF4-FFF2-40B4-BE49-F238E27FC236}">
                <a16:creationId xmlns:a16="http://schemas.microsoft.com/office/drawing/2014/main" id="{D8F85B8B-06F1-43F7-8274-284358A083F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6388" name="Symbol zastępczy numeru slajdu 3">
            <a:extLst>
              <a:ext uri="{FF2B5EF4-FFF2-40B4-BE49-F238E27FC236}">
                <a16:creationId xmlns:a16="http://schemas.microsoft.com/office/drawing/2014/main" id="{27D1E5FD-2D11-419E-ADF1-BF1FFD7F6BA8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45F56BE6-47F8-4DCB-81BB-2F10962C2EBF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7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ymbol zastępczy obrazu slajdu 1">
            <a:extLst>
              <a:ext uri="{FF2B5EF4-FFF2-40B4-BE49-F238E27FC236}">
                <a16:creationId xmlns:a16="http://schemas.microsoft.com/office/drawing/2014/main" id="{4F07B3DB-4352-4120-8976-36435C6720A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Symbol zastępczy notatek 2">
            <a:extLst>
              <a:ext uri="{FF2B5EF4-FFF2-40B4-BE49-F238E27FC236}">
                <a16:creationId xmlns:a16="http://schemas.microsoft.com/office/drawing/2014/main" id="{E695D65F-1897-4393-B45A-2E14D86F522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8436" name="Symbol zastępczy numeru slajdu 3">
            <a:extLst>
              <a:ext uri="{FF2B5EF4-FFF2-40B4-BE49-F238E27FC236}">
                <a16:creationId xmlns:a16="http://schemas.microsoft.com/office/drawing/2014/main" id="{6C453ED0-6C8B-40C9-BCF8-A014B793D79E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605CF597-A072-4E6B-9B86-DFB5D0B042C9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8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ymbol zastępczy obrazu slajdu 1">
            <a:extLst>
              <a:ext uri="{FF2B5EF4-FFF2-40B4-BE49-F238E27FC236}">
                <a16:creationId xmlns:a16="http://schemas.microsoft.com/office/drawing/2014/main" id="{19359D69-1F4E-4774-B804-891FC1FFEC3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Symbol zastępczy notatek 2">
            <a:extLst>
              <a:ext uri="{FF2B5EF4-FFF2-40B4-BE49-F238E27FC236}">
                <a16:creationId xmlns:a16="http://schemas.microsoft.com/office/drawing/2014/main" id="{0B88CBAE-492F-4CEA-B833-BCBB6EDC4F4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0484" name="Symbol zastępczy numeru slajdu 3">
            <a:extLst>
              <a:ext uri="{FF2B5EF4-FFF2-40B4-BE49-F238E27FC236}">
                <a16:creationId xmlns:a16="http://schemas.microsoft.com/office/drawing/2014/main" id="{4A7E7BFA-E3CB-48AA-8AA8-2CD19EE6D84B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799FFD1C-4F1A-4EB3-8228-9DCD37039BB4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9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ymbol zastępczy obrazu slajdu 1">
            <a:extLst>
              <a:ext uri="{FF2B5EF4-FFF2-40B4-BE49-F238E27FC236}">
                <a16:creationId xmlns:a16="http://schemas.microsoft.com/office/drawing/2014/main" id="{236A70D9-24EB-4CCA-8425-9E30D135465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ymbol zastępczy notatek 2">
            <a:extLst>
              <a:ext uri="{FF2B5EF4-FFF2-40B4-BE49-F238E27FC236}">
                <a16:creationId xmlns:a16="http://schemas.microsoft.com/office/drawing/2014/main" id="{9FAEC202-7B4E-4207-B9C6-1E9809201E8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2532" name="Symbol zastępczy numeru slajdu 3">
            <a:extLst>
              <a:ext uri="{FF2B5EF4-FFF2-40B4-BE49-F238E27FC236}">
                <a16:creationId xmlns:a16="http://schemas.microsoft.com/office/drawing/2014/main" id="{10739B71-7D6D-4893-89C0-0CBA94D3545A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2DFDFEF2-3C48-4289-B7AC-38B68F2B8BD3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10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ymbol zastępczy obrazu slajdu 1">
            <a:extLst>
              <a:ext uri="{FF2B5EF4-FFF2-40B4-BE49-F238E27FC236}">
                <a16:creationId xmlns:a16="http://schemas.microsoft.com/office/drawing/2014/main" id="{2DCAD7FE-C4EE-4AA8-987C-109D7AE8FD8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Symbol zastępczy notatek 2">
            <a:extLst>
              <a:ext uri="{FF2B5EF4-FFF2-40B4-BE49-F238E27FC236}">
                <a16:creationId xmlns:a16="http://schemas.microsoft.com/office/drawing/2014/main" id="{86F7AA44-B94B-4E7F-BAD9-CE8E887033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4580" name="Symbol zastępczy numeru slajdu 3">
            <a:extLst>
              <a:ext uri="{FF2B5EF4-FFF2-40B4-BE49-F238E27FC236}">
                <a16:creationId xmlns:a16="http://schemas.microsoft.com/office/drawing/2014/main" id="{856A501F-ACAF-4B15-A4AE-603234BD6CE7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8FAFAB58-87AB-465B-8DE3-6EEB28AC2A16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11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ymbol zastępczy obrazu slajdu 1">
            <a:extLst>
              <a:ext uri="{FF2B5EF4-FFF2-40B4-BE49-F238E27FC236}">
                <a16:creationId xmlns:a16="http://schemas.microsoft.com/office/drawing/2014/main" id="{09A58DBB-DCA3-4CC1-94C9-06884AA505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Symbol zastępczy notatek 2">
            <a:extLst>
              <a:ext uri="{FF2B5EF4-FFF2-40B4-BE49-F238E27FC236}">
                <a16:creationId xmlns:a16="http://schemas.microsoft.com/office/drawing/2014/main" id="{8C17965F-A493-4608-ACDB-DB647574380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6628" name="Symbol zastępczy numeru slajdu 3">
            <a:extLst>
              <a:ext uri="{FF2B5EF4-FFF2-40B4-BE49-F238E27FC236}">
                <a16:creationId xmlns:a16="http://schemas.microsoft.com/office/drawing/2014/main" id="{EFE67818-4475-40DD-A58E-3F20BC0F2FA8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39BDDFF-EE5D-43AF-9761-65C01C29B857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12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ymbol zastępczy obrazu slajdu 1">
            <a:extLst>
              <a:ext uri="{FF2B5EF4-FFF2-40B4-BE49-F238E27FC236}">
                <a16:creationId xmlns:a16="http://schemas.microsoft.com/office/drawing/2014/main" id="{1AB7A8E8-5F31-4FF0-B4EE-6D50A993AA7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8" name="Symbol zastępczy notatek 2">
            <a:extLst>
              <a:ext uri="{FF2B5EF4-FFF2-40B4-BE49-F238E27FC236}">
                <a16:creationId xmlns:a16="http://schemas.microsoft.com/office/drawing/2014/main" id="{1B045BBD-8842-43C7-BA0F-4C0F043A4B7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9459" name="Symbol zastępczy numeru slajdu 3">
            <a:extLst>
              <a:ext uri="{FF2B5EF4-FFF2-40B4-BE49-F238E27FC236}">
                <a16:creationId xmlns:a16="http://schemas.microsoft.com/office/drawing/2014/main" id="{46C19F47-4645-4747-8B1E-3D6CC4A391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A5E21CB-9A27-42BE-BE55-2B3D91165BF3}" type="slidenum">
              <a:rPr lang="pl-PL" altLang="pl-PL">
                <a:latin typeface="Calibri" panose="020F0502020204030204" pitchFamily="34" charset="0"/>
              </a:rPr>
              <a:pPr eaLnBrk="1" hangingPunct="1"/>
              <a:t>13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6525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ymbol zastępczy obrazu slajdu 1">
            <a:extLst>
              <a:ext uri="{FF2B5EF4-FFF2-40B4-BE49-F238E27FC236}">
                <a16:creationId xmlns:a16="http://schemas.microsoft.com/office/drawing/2014/main" id="{1AB7A8E8-5F31-4FF0-B4EE-6D50A993AA7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8" name="Symbol zastępczy notatek 2">
            <a:extLst>
              <a:ext uri="{FF2B5EF4-FFF2-40B4-BE49-F238E27FC236}">
                <a16:creationId xmlns:a16="http://schemas.microsoft.com/office/drawing/2014/main" id="{1B045BBD-8842-43C7-BA0F-4C0F043A4B7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9459" name="Symbol zastępczy numeru slajdu 3">
            <a:extLst>
              <a:ext uri="{FF2B5EF4-FFF2-40B4-BE49-F238E27FC236}">
                <a16:creationId xmlns:a16="http://schemas.microsoft.com/office/drawing/2014/main" id="{46C19F47-4645-4747-8B1E-3D6CC4A391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A5E21CB-9A27-42BE-BE55-2B3D91165BF3}" type="slidenum">
              <a:rPr lang="pl-PL" altLang="pl-PL">
                <a:latin typeface="Calibri" panose="020F0502020204030204" pitchFamily="34" charset="0"/>
              </a:rPr>
              <a:pPr eaLnBrk="1" hangingPunct="1"/>
              <a:t>14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ymbol zastępczy obrazu slajdu 1">
            <a:extLst>
              <a:ext uri="{FF2B5EF4-FFF2-40B4-BE49-F238E27FC236}">
                <a16:creationId xmlns:a16="http://schemas.microsoft.com/office/drawing/2014/main" id="{1409D601-7029-4F5E-831B-7F101A8A0C4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4" name="Symbol zastępczy notatek 2">
            <a:extLst>
              <a:ext uri="{FF2B5EF4-FFF2-40B4-BE49-F238E27FC236}">
                <a16:creationId xmlns:a16="http://schemas.microsoft.com/office/drawing/2014/main" id="{BC3EC0A9-3EF1-44BC-A079-4B3BF5B8043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3555" name="Symbol zastępczy numeru slajdu 3">
            <a:extLst>
              <a:ext uri="{FF2B5EF4-FFF2-40B4-BE49-F238E27FC236}">
                <a16:creationId xmlns:a16="http://schemas.microsoft.com/office/drawing/2014/main" id="{0614045F-9EA6-42DE-B72A-5986634806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CE88286-7F75-4AE8-B95F-789B2BDACA99}" type="slidenum">
              <a:rPr lang="pl-PL" altLang="pl-PL">
                <a:latin typeface="Calibri" panose="020F0502020204030204" pitchFamily="34" charset="0"/>
              </a:rPr>
              <a:pPr eaLnBrk="1" hangingPunct="1"/>
              <a:t>15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>
            <a:extLst>
              <a:ext uri="{FF2B5EF4-FFF2-40B4-BE49-F238E27FC236}">
                <a16:creationId xmlns:a16="http://schemas.microsoft.com/office/drawing/2014/main" id="{F517FAE7-1C05-46AE-B99A-D7A9A668B4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Symbol zastępczy notatek 2">
            <a:extLst>
              <a:ext uri="{FF2B5EF4-FFF2-40B4-BE49-F238E27FC236}">
                <a16:creationId xmlns:a16="http://schemas.microsoft.com/office/drawing/2014/main" id="{20A0B6F3-0886-4F1E-B4CB-8430C8E6E8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6868" name="Symbol zastępczy numeru slajdu 3">
            <a:extLst>
              <a:ext uri="{FF2B5EF4-FFF2-40B4-BE49-F238E27FC236}">
                <a16:creationId xmlns:a16="http://schemas.microsoft.com/office/drawing/2014/main" id="{4A6E9484-557A-4D52-A917-922954D39E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3CB8049-D60A-4F0A-BA39-896263566547}" type="slidenum">
              <a:rPr lang="pl-PL" altLang="pl-PL" smtClean="0">
                <a:latin typeface="Calibri" panose="020F0502020204030204" pitchFamily="34" charset="0"/>
              </a:rPr>
              <a:pPr/>
              <a:t>16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15880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>
            <a:extLst>
              <a:ext uri="{FF2B5EF4-FFF2-40B4-BE49-F238E27FC236}">
                <a16:creationId xmlns:a16="http://schemas.microsoft.com/office/drawing/2014/main" id="{F517FAE7-1C05-46AE-B99A-D7A9A668B4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Symbol zastępczy notatek 2">
            <a:extLst>
              <a:ext uri="{FF2B5EF4-FFF2-40B4-BE49-F238E27FC236}">
                <a16:creationId xmlns:a16="http://schemas.microsoft.com/office/drawing/2014/main" id="{20A0B6F3-0886-4F1E-B4CB-8430C8E6E8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6868" name="Symbol zastępczy numeru slajdu 3">
            <a:extLst>
              <a:ext uri="{FF2B5EF4-FFF2-40B4-BE49-F238E27FC236}">
                <a16:creationId xmlns:a16="http://schemas.microsoft.com/office/drawing/2014/main" id="{4A6E9484-557A-4D52-A917-922954D39E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3CB8049-D60A-4F0A-BA39-896263566547}" type="slidenum">
              <a:rPr lang="pl-PL" altLang="pl-PL" smtClean="0">
                <a:latin typeface="Calibri" panose="020F0502020204030204" pitchFamily="34" charset="0"/>
              </a:rPr>
              <a:pPr/>
              <a:t>17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483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ymbol zastępczy obrazu slajdu 1">
            <a:extLst>
              <a:ext uri="{FF2B5EF4-FFF2-40B4-BE49-F238E27FC236}">
                <a16:creationId xmlns:a16="http://schemas.microsoft.com/office/drawing/2014/main" id="{5C8F7809-CC5F-47FE-86AA-22F789F4699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Symbol zastępczy notatek 2">
            <a:extLst>
              <a:ext uri="{FF2B5EF4-FFF2-40B4-BE49-F238E27FC236}">
                <a16:creationId xmlns:a16="http://schemas.microsoft.com/office/drawing/2014/main" id="{BE0F8622-796B-40CA-8561-D302CD13CCB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8612" name="Symbol zastępczy numeru slajdu 3">
            <a:extLst>
              <a:ext uri="{FF2B5EF4-FFF2-40B4-BE49-F238E27FC236}">
                <a16:creationId xmlns:a16="http://schemas.microsoft.com/office/drawing/2014/main" id="{90D3B8FD-F9F2-444D-9100-0B8ED870995F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B413CDD2-7884-4306-9201-06786A8FE0C6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ymbol zastępczy obrazu slajdu 1">
            <a:extLst>
              <a:ext uri="{FF2B5EF4-FFF2-40B4-BE49-F238E27FC236}">
                <a16:creationId xmlns:a16="http://schemas.microsoft.com/office/drawing/2014/main" id="{5C8F7809-CC5F-47FE-86AA-22F789F4699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Symbol zastępczy notatek 2">
            <a:extLst>
              <a:ext uri="{FF2B5EF4-FFF2-40B4-BE49-F238E27FC236}">
                <a16:creationId xmlns:a16="http://schemas.microsoft.com/office/drawing/2014/main" id="{BE0F8622-796B-40CA-8561-D302CD13CCB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8612" name="Symbol zastępczy numeru slajdu 3">
            <a:extLst>
              <a:ext uri="{FF2B5EF4-FFF2-40B4-BE49-F238E27FC236}">
                <a16:creationId xmlns:a16="http://schemas.microsoft.com/office/drawing/2014/main" id="{90D3B8FD-F9F2-444D-9100-0B8ED870995F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B413CDD2-7884-4306-9201-06786A8FE0C6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19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7010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ymbol zastępczy obrazu slajdu 1">
            <a:extLst>
              <a:ext uri="{FF2B5EF4-FFF2-40B4-BE49-F238E27FC236}">
                <a16:creationId xmlns:a16="http://schemas.microsoft.com/office/drawing/2014/main" id="{1DC38A81-9113-4C41-9EA5-8F53A90CA05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Symbol zastępczy notatek 2">
            <a:extLst>
              <a:ext uri="{FF2B5EF4-FFF2-40B4-BE49-F238E27FC236}">
                <a16:creationId xmlns:a16="http://schemas.microsoft.com/office/drawing/2014/main" id="{39E283DB-4366-4ACE-8C0B-D5C75EC4FB1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72708" name="Symbol zastępczy numeru slajdu 3">
            <a:extLst>
              <a:ext uri="{FF2B5EF4-FFF2-40B4-BE49-F238E27FC236}">
                <a16:creationId xmlns:a16="http://schemas.microsoft.com/office/drawing/2014/main" id="{0CF44105-E615-4CFF-9076-977AE982BB4B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B3588F2E-5120-4D39-AC13-162A0507F549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20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ymbol zastępczy obrazu slajdu 1">
            <a:extLst>
              <a:ext uri="{FF2B5EF4-FFF2-40B4-BE49-F238E27FC236}">
                <a16:creationId xmlns:a16="http://schemas.microsoft.com/office/drawing/2014/main" id="{2CC013AA-F7C3-4F6E-A06C-1DC49D99AE7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Symbol zastępczy notatek 2">
            <a:extLst>
              <a:ext uri="{FF2B5EF4-FFF2-40B4-BE49-F238E27FC236}">
                <a16:creationId xmlns:a16="http://schemas.microsoft.com/office/drawing/2014/main" id="{65C34AE3-9989-4A36-A300-6B320B117FF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84996" name="Symbol zastępczy numeru slajdu 3">
            <a:extLst>
              <a:ext uri="{FF2B5EF4-FFF2-40B4-BE49-F238E27FC236}">
                <a16:creationId xmlns:a16="http://schemas.microsoft.com/office/drawing/2014/main" id="{46A59A80-D8CF-445C-A4A6-316F0494002B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0CFD5D73-3E8C-4DFB-8250-6473AC323793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21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ymbol zastępczy obrazu slajdu 1">
            <a:extLst>
              <a:ext uri="{FF2B5EF4-FFF2-40B4-BE49-F238E27FC236}">
                <a16:creationId xmlns:a16="http://schemas.microsoft.com/office/drawing/2014/main" id="{312CE541-89C9-4EC0-97EC-E4509285C8A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Symbol zastępczy notatek 2">
            <a:extLst>
              <a:ext uri="{FF2B5EF4-FFF2-40B4-BE49-F238E27FC236}">
                <a16:creationId xmlns:a16="http://schemas.microsoft.com/office/drawing/2014/main" id="{4522909D-B581-4DF3-8626-EF9A2704649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87044" name="Symbol zastępczy numeru slajdu 3">
            <a:extLst>
              <a:ext uri="{FF2B5EF4-FFF2-40B4-BE49-F238E27FC236}">
                <a16:creationId xmlns:a16="http://schemas.microsoft.com/office/drawing/2014/main" id="{2E4E8CF4-E07A-42C3-9EE8-C9F8191CC213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A6D97BA3-66A9-477A-9CF0-F7A8A7A4D2A1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22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ymbol zastępczy obrazu slajdu 1">
            <a:extLst>
              <a:ext uri="{FF2B5EF4-FFF2-40B4-BE49-F238E27FC236}">
                <a16:creationId xmlns:a16="http://schemas.microsoft.com/office/drawing/2014/main" id="{E7647CD9-0DAF-43D9-9EA1-4C606119512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ymbol zastępczy notatek 2">
            <a:extLst>
              <a:ext uri="{FF2B5EF4-FFF2-40B4-BE49-F238E27FC236}">
                <a16:creationId xmlns:a16="http://schemas.microsoft.com/office/drawing/2014/main" id="{9C1831F5-BCCB-4FFA-9A86-5EDC506B019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100" name="Symbol zastępczy numeru slajdu 3">
            <a:extLst>
              <a:ext uri="{FF2B5EF4-FFF2-40B4-BE49-F238E27FC236}">
                <a16:creationId xmlns:a16="http://schemas.microsoft.com/office/drawing/2014/main" id="{97460C10-49CA-4ADF-943D-D4BF2ED813D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6EC8ABCB-DBD3-431F-9301-A21F2EC387AC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9DA50356-12D8-4C33-B8FA-DC71B17E8B0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3C0BA556-CEA1-4071-A99B-E9C3FA826D3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F902928-3579-4BEC-9A4C-DF7DD06E2549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24741A54-120C-4CB0-8506-4774098F6F33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24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ymbol zastępczy obrazu slajdu 1">
            <a:extLst>
              <a:ext uri="{FF2B5EF4-FFF2-40B4-BE49-F238E27FC236}">
                <a16:creationId xmlns:a16="http://schemas.microsoft.com/office/drawing/2014/main" id="{9B27C66A-0EA2-4DDC-8CA4-0C3A98CD3B7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Symbol zastępczy notatek 2">
            <a:extLst>
              <a:ext uri="{FF2B5EF4-FFF2-40B4-BE49-F238E27FC236}">
                <a16:creationId xmlns:a16="http://schemas.microsoft.com/office/drawing/2014/main" id="{471C3446-62C1-4C73-B8C8-2E995D04D42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8196" name="Symbol zastępczy numeru slajdu 3">
            <a:extLst>
              <a:ext uri="{FF2B5EF4-FFF2-40B4-BE49-F238E27FC236}">
                <a16:creationId xmlns:a16="http://schemas.microsoft.com/office/drawing/2014/main" id="{F97CCDC1-BC2F-492F-B3F2-7C36597F6D0F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BC8F65B7-2220-4385-AD0B-CDC542A48FC1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25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26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27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28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29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30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31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33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34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Symbol zastępczy obrazu slajdu 1">
            <a:extLst>
              <a:ext uri="{FF2B5EF4-FFF2-40B4-BE49-F238E27FC236}">
                <a16:creationId xmlns:a16="http://schemas.microsoft.com/office/drawing/2014/main" id="{C57B9027-701C-412B-9691-BCA4FF8EB5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6" name="Symbol zastępczy notatek 2">
            <a:extLst>
              <a:ext uri="{FF2B5EF4-FFF2-40B4-BE49-F238E27FC236}">
                <a16:creationId xmlns:a16="http://schemas.microsoft.com/office/drawing/2014/main" id="{E927963F-6D4B-47E7-93E4-A8E8300A162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/>
          </a:p>
        </p:txBody>
      </p:sp>
      <p:sp>
        <p:nvSpPr>
          <p:cNvPr id="52227" name="Symbol zastępczy numeru slajdu 3">
            <a:extLst>
              <a:ext uri="{FF2B5EF4-FFF2-40B4-BE49-F238E27FC236}">
                <a16:creationId xmlns:a16="http://schemas.microsoft.com/office/drawing/2014/main" id="{52400FDA-8416-44E5-8525-88338378D7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DDCEE09-B0A7-4583-87B8-DBC5D217FED2}" type="slidenum">
              <a:rPr lang="pl-PL" altLang="pl-PL">
                <a:latin typeface="Calibri" panose="020F0502020204030204" pitchFamily="34" charset="0"/>
              </a:rPr>
              <a:pPr eaLnBrk="1" hangingPunct="1"/>
              <a:t>35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89434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>
                <a:solidFill>
                  <a:prstClr val="black"/>
                </a:solidFill>
              </a:rPr>
              <a:pPr/>
              <a:t>36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>
                <a:solidFill>
                  <a:prstClr val="black"/>
                </a:solidFill>
              </a:rPr>
              <a:pPr/>
              <a:t>37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Symbol zastępczy obrazu slajdu 1">
            <a:extLst>
              <a:ext uri="{FF2B5EF4-FFF2-40B4-BE49-F238E27FC236}">
                <a16:creationId xmlns:a16="http://schemas.microsoft.com/office/drawing/2014/main" id="{DCD1BAB2-5CB6-4FDD-8223-9EA055F227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8" name="Symbol zastępczy notatek 2">
            <a:extLst>
              <a:ext uri="{FF2B5EF4-FFF2-40B4-BE49-F238E27FC236}">
                <a16:creationId xmlns:a16="http://schemas.microsoft.com/office/drawing/2014/main" id="{5405B120-EF3F-42A9-8946-332BC2D7545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/>
          </a:p>
        </p:txBody>
      </p:sp>
      <p:sp>
        <p:nvSpPr>
          <p:cNvPr id="60419" name="Symbol zastępczy numeru slajdu 3">
            <a:extLst>
              <a:ext uri="{FF2B5EF4-FFF2-40B4-BE49-F238E27FC236}">
                <a16:creationId xmlns:a16="http://schemas.microsoft.com/office/drawing/2014/main" id="{5A294EDF-2A17-4DD1-A196-643858B84F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518E3AC-9E5A-417D-B39D-79C41D73C9A0}" type="slidenum">
              <a:rPr lang="pl-PL" altLang="pl-PL">
                <a:latin typeface="Calibri" panose="020F0502020204030204" pitchFamily="34" charset="0"/>
              </a:rPr>
              <a:pPr eaLnBrk="1" hangingPunct="1"/>
              <a:t>38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153352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Symbol zastępczy obrazu slajdu 1">
            <a:extLst>
              <a:ext uri="{FF2B5EF4-FFF2-40B4-BE49-F238E27FC236}">
                <a16:creationId xmlns:a16="http://schemas.microsoft.com/office/drawing/2014/main" id="{BCF466FD-1F07-4C9A-8573-10375295E4C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2" name="Symbol zastępczy notatek 2">
            <a:extLst>
              <a:ext uri="{FF2B5EF4-FFF2-40B4-BE49-F238E27FC236}">
                <a16:creationId xmlns:a16="http://schemas.microsoft.com/office/drawing/2014/main" id="{801F67C3-15FF-4BFC-8AA4-444B889DA12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6563" name="Symbol zastępczy numeru slajdu 3">
            <a:extLst>
              <a:ext uri="{FF2B5EF4-FFF2-40B4-BE49-F238E27FC236}">
                <a16:creationId xmlns:a16="http://schemas.microsoft.com/office/drawing/2014/main" id="{ACF7C2B9-E82D-4872-A2C1-9D6A52E9EA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D5250EB-084E-4D53-90D0-838DDA8969CF}" type="slidenum">
              <a:rPr lang="pl-PL" altLang="pl-PL">
                <a:latin typeface="Calibri" panose="020F0502020204030204" pitchFamily="34" charset="0"/>
              </a:rPr>
              <a:pPr eaLnBrk="1" hangingPunct="1"/>
              <a:t>41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604A7C-7227-4297-BD0A-4E411BA2D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0BFFBC-B3C1-40C5-B549-752B43499235}" type="datetimeFigureOut">
              <a:rPr lang="pl-PL"/>
              <a:pPr>
                <a:defRPr/>
              </a:pPr>
              <a:t>21.05.2021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D4A10F-C2D2-4371-99DA-C00EF8623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F82FBE-12E0-48CA-A6A0-14648070B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D9CE14-A4C7-4D59-9BFB-AC4A2091998C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53720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850B63-96D9-4FA6-BBC5-995EB2832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46A78D-0C9E-44B0-8D63-53464F654F57}" type="datetimeFigureOut">
              <a:rPr lang="pl-PL"/>
              <a:pPr>
                <a:defRPr/>
              </a:pPr>
              <a:t>21.05.2021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BAE703-805D-47BD-81D3-08C8F9888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31637B-D71A-44F0-A08C-D35FC747F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161B81-83CD-4E0C-8324-3D954D7D6642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718516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EB147B-C2AD-40C9-953A-C27400AF7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5ED18-96F3-4D00-9EB4-990EAC1FB56F}" type="datetimeFigureOut">
              <a:rPr lang="pl-PL"/>
              <a:pPr>
                <a:defRPr/>
              </a:pPr>
              <a:t>21.05.2021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76C037-1195-4305-840C-BF038F443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E42D0E-B878-459F-B9E7-4B5D9AE8A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A99598-C430-41D8-B91A-28A42D574C01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1664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DA31AC8-62E1-4440-9BCB-9CC964E6F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FB8CAD-1F8B-4D00-9845-41C5B8442EC8}" type="datetimeFigureOut">
              <a:rPr lang="pl-PL"/>
              <a:pPr>
                <a:defRPr/>
              </a:pPr>
              <a:t>21.05.2021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FDED812-99EF-40C3-9914-C69ABF1EA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9C2FE2E-FD6D-4DD6-9746-5F1917CDA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3609E8-36D6-48FE-8DC4-B858E68E2096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531240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F315557-B45D-4303-96D3-7CE3B513A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6F074-E5D1-4A6A-80DD-C520F4E93634}" type="datetimeFigureOut">
              <a:rPr lang="pl-PL"/>
              <a:pPr>
                <a:defRPr/>
              </a:pPr>
              <a:t>21.05.2021</a:t>
            </a:fld>
            <a:endParaRPr lang="pl-P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1C58D84-DF18-4974-926D-F858748A7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0BBB4B4-1610-4466-8AD6-FFAB11816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3EDD36-27D6-4EE6-A4DE-03FB20CC00ED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032292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E488161-DF00-4F35-8FC4-0F8560825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DCACEC-F23D-453B-AD25-933190EAC337}" type="datetimeFigureOut">
              <a:rPr lang="pl-PL"/>
              <a:pPr>
                <a:defRPr/>
              </a:pPr>
              <a:t>21.05.2021</a:t>
            </a:fld>
            <a:endParaRPr lang="pl-PL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9BF843D-B270-460D-92AB-8E004D5B4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43F94BE-BB4A-4B6E-BA8E-C61C6192F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53B902-6AD4-46ED-A9EB-09272398F4B7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738495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CE77061-DA70-4C2B-90A6-13952088C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D37EAC-971B-4081-AD31-9F43341B4C5B}" type="datetimeFigureOut">
              <a:rPr lang="pl-PL"/>
              <a:pPr>
                <a:defRPr/>
              </a:pPr>
              <a:t>21.05.2021</a:t>
            </a:fld>
            <a:endParaRPr lang="pl-P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CD2BBAC-AB9A-4975-B9ED-5E8ACC049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B5D29D4-1725-4F27-ABE8-D38855DF5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70167C-1A4E-4CD4-BE05-4CF0060A48CE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92087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414CEA2-EBE7-4EBF-98CE-A9F17D18E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A78BAC-A9D8-48FB-916A-5EB34961272D}" type="datetimeFigureOut">
              <a:rPr lang="pl-PL"/>
              <a:pPr>
                <a:defRPr/>
              </a:pPr>
              <a:t>21.05.2021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05B8CAB-4A93-49AA-9D9F-B11B59F27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499CE59-96A0-4181-A351-78EE6E0DC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5807C4-930B-4A03-A98B-4451AAEAD291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732182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EE46CD1-0DCD-478F-A970-405FBC956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04F8CE-6F68-4B2C-8462-27CC49C2608D}" type="datetimeFigureOut">
              <a:rPr lang="pl-PL"/>
              <a:pPr>
                <a:defRPr/>
              </a:pPr>
              <a:t>21.05.2021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AACB7D1-3B24-4FB3-88DF-C226F74CB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7EDB333-A4E9-4BC8-9D18-171D5C283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535737-1932-46E9-824B-C379121CA6EA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50929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8B5D9C-8162-48D7-A01B-41D413B70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C49AD3-0CFC-4E87-BABE-93EBA2F57C7F}" type="datetimeFigureOut">
              <a:rPr lang="pl-PL"/>
              <a:pPr>
                <a:defRPr/>
              </a:pPr>
              <a:t>21.05.2021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4131B-934C-46CE-B0B8-40815EE50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AF9CE2-456A-4119-8D02-153D5DD2C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385581-CC57-4E8A-AA69-1BFEFA9B9ABB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942467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0840B3-019B-4EB8-BF06-3FF062F05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63844-6060-4E9B-8BC3-6DB46F16DBD4}" type="datetimeFigureOut">
              <a:rPr lang="pl-PL"/>
              <a:pPr>
                <a:defRPr/>
              </a:pPr>
              <a:t>21.05.2021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A3F7C6-3987-4AAF-A255-8EA2BC140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6F7C33-9E49-4E04-AB0E-DDA903F39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CCE06B-BADD-43D3-A4D9-39C13D33DD4C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180498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808BD6DD-A818-43B6-AD47-85F21574287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38ADF60A-1C67-4CC9-9EC9-5CD77571CE3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1BCCAF-1AF3-43D2-8549-4DDCEE423A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D14233A-5B9A-4A24-B455-7A75DF5D1CFD}" type="datetimeFigureOut">
              <a:rPr lang="pl-PL"/>
              <a:pPr>
                <a:defRPr/>
              </a:pPr>
              <a:t>21.05.2021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EE816D-23DA-4A55-A51A-8F99D53A1E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F70F5E-C865-4712-96A3-507D78988F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AA0210A0-467A-4815-B5B9-53ACDF37707E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2" r:id="rId2"/>
    <p:sldLayoutId id="2147483681" r:id="rId3"/>
    <p:sldLayoutId id="2147483680" r:id="rId4"/>
    <p:sldLayoutId id="2147483679" r:id="rId5"/>
    <p:sldLayoutId id="2147483678" r:id="rId6"/>
    <p:sldLayoutId id="2147483677" r:id="rId7"/>
    <p:sldLayoutId id="2147483676" r:id="rId8"/>
    <p:sldLayoutId id="2147483675" r:id="rId9"/>
    <p:sldLayoutId id="2147483674" r:id="rId10"/>
    <p:sldLayoutId id="214748367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9.jpeg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chart" Target="../charts/chart1.xml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.xml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oleObject" Target="../embeddings/oleObject4.bin"/><Relationship Id="rId4" Type="http://schemas.openxmlformats.org/officeDocument/2006/relationships/image" Target="../media/image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image" Target="../media/image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1.png"/><Relationship Id="rId4" Type="http://schemas.openxmlformats.org/officeDocument/2006/relationships/image" Target="../media/image1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6.xml"/><Relationship Id="rId4" Type="http://schemas.openxmlformats.org/officeDocument/2006/relationships/image" Target="../media/image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1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1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chart" Target="../charts/chart7.xml"/><Relationship Id="rId4" Type="http://schemas.openxmlformats.org/officeDocument/2006/relationships/image" Target="../media/image1.jp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5.png"/><Relationship Id="rId4" Type="http://schemas.openxmlformats.org/officeDocument/2006/relationships/image" Target="../media/image1.jpg"/><Relationship Id="rId9" Type="http://schemas.microsoft.com/office/2007/relationships/diagramDrawing" Target="../diagrams/drawing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chart" Target="../charts/chart10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9.xml"/><Relationship Id="rId5" Type="http://schemas.openxmlformats.org/officeDocument/2006/relationships/chart" Target="../charts/chart8.xml"/><Relationship Id="rId4" Type="http://schemas.openxmlformats.org/officeDocument/2006/relationships/image" Target="../media/image1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1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4.xml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10" Type="http://schemas.openxmlformats.org/officeDocument/2006/relationships/image" Target="../media/image5.png"/><Relationship Id="rId4" Type="http://schemas.openxmlformats.org/officeDocument/2006/relationships/image" Target="../media/image1.jpg"/><Relationship Id="rId9" Type="http://schemas.microsoft.com/office/2007/relationships/diagramDrawing" Target="../diagrams/drawing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chart" Target="../charts/chart17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6.xml"/><Relationship Id="rId5" Type="http://schemas.openxmlformats.org/officeDocument/2006/relationships/chart" Target="../charts/chart15.xml"/><Relationship Id="rId4" Type="http://schemas.openxmlformats.org/officeDocument/2006/relationships/image" Target="../media/image1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9.xml"/><Relationship Id="rId4" Type="http://schemas.openxmlformats.org/officeDocument/2006/relationships/chart" Target="../charts/chart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82F42EE-F647-D94E-9CC8-AA1D6E673D0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4081604"/>
            <a:ext cx="12191999" cy="2776396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030E59B8-1BB9-EF45-8290-F550148D502C}"/>
              </a:ext>
            </a:extLst>
          </p:cNvPr>
          <p:cNvSpPr/>
          <p:nvPr/>
        </p:nvSpPr>
        <p:spPr>
          <a:xfrm>
            <a:off x="1251856" y="2453230"/>
            <a:ext cx="96882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</a:rPr>
              <a:t>Zestawy działań zaplanowane do realizacji na obszarze dorzecza Wisły, regionu wodnego Środkowej Wisły oraz obszarze dorzecza Odry, regionu wodnego Warty</a:t>
            </a:r>
            <a:endParaRPr lang="pl-PL" altLang="pl-PL" b="1" dirty="0"/>
          </a:p>
        </p:txBody>
      </p:sp>
    </p:spTree>
    <p:extLst>
      <p:ext uri="{BB962C8B-B14F-4D97-AF65-F5344CB8AC3E}">
        <p14:creationId xmlns:p14="http://schemas.microsoft.com/office/powerpoint/2010/main" val="789717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Obraz 9">
            <a:extLst>
              <a:ext uri="{FF2B5EF4-FFF2-40B4-BE49-F238E27FC236}">
                <a16:creationId xmlns:a16="http://schemas.microsoft.com/office/drawing/2014/main" id="{BD93C34C-70FC-4DFE-AE79-83FF7A1007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6" name="Obraz 11">
            <a:extLst>
              <a:ext uri="{FF2B5EF4-FFF2-40B4-BE49-F238E27FC236}">
                <a16:creationId xmlns:a16="http://schemas.microsoft.com/office/drawing/2014/main" id="{2A63A929-437E-4515-9956-287D9595C0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7099934-2F9F-4B24-B447-F882216F1DCF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pl-PL"/>
          </a:p>
        </p:txBody>
      </p:sp>
      <p:sp>
        <p:nvSpPr>
          <p:cNvPr id="16388" name="pole tekstowe 12">
            <a:extLst>
              <a:ext uri="{FF2B5EF4-FFF2-40B4-BE49-F238E27FC236}">
                <a16:creationId xmlns:a16="http://schemas.microsoft.com/office/drawing/2014/main" id="{728D80A9-2DA7-40A4-A09A-3ED7A59315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</a:rPr>
              <a:t>Zestawy działań zaplanowane do realizacji na </a:t>
            </a:r>
            <a:b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</a:rPr>
            </a:b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</a:rPr>
              <a:t>obszarze dorzecza Wisły, regionu wodnego Środkowej Wisły </a:t>
            </a:r>
            <a:b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</a:rPr>
            </a:b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</a:rPr>
              <a:t>oraz obszarze dorzecza Odry, regionu wodnego Warty</a:t>
            </a:r>
            <a:endParaRPr lang="pl-PL" altLang="pl-PL" sz="2400" b="1" dirty="0">
              <a:solidFill>
                <a:schemeClr val="bg1"/>
              </a:solidFill>
            </a:endParaRPr>
          </a:p>
        </p:txBody>
      </p:sp>
      <p:sp>
        <p:nvSpPr>
          <p:cNvPr id="16389" name="pole tekstowe 4">
            <a:extLst>
              <a:ext uri="{FF2B5EF4-FFF2-40B4-BE49-F238E27FC236}">
                <a16:creationId xmlns:a16="http://schemas.microsoft.com/office/drawing/2014/main" id="{5FF36CA5-16C3-4B6F-88DE-B266D0B7B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Sylwia Horska-Schwarz – CDM Smith Sp. z o.o. </a:t>
            </a:r>
          </a:p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Magdalena Nidental – CDM Smith Sp. z o.o., PIG-PIB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423615B6-3EC3-4829-A51E-3C82ECB2DBF5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391" name="Grupa 5">
            <a:extLst>
              <a:ext uri="{FF2B5EF4-FFF2-40B4-BE49-F238E27FC236}">
                <a16:creationId xmlns:a16="http://schemas.microsoft.com/office/drawing/2014/main" id="{015DF342-0B90-4FFD-9A14-11ED84493745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16393" name="Obraz 9">
              <a:extLst>
                <a:ext uri="{FF2B5EF4-FFF2-40B4-BE49-F238E27FC236}">
                  <a16:creationId xmlns:a16="http://schemas.microsoft.com/office/drawing/2014/main" id="{A8158B23-D885-47ED-B85E-FFCEFD5B6C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4" name="Obraz 10">
              <a:extLst>
                <a:ext uri="{FF2B5EF4-FFF2-40B4-BE49-F238E27FC236}">
                  <a16:creationId xmlns:a16="http://schemas.microsoft.com/office/drawing/2014/main" id="{980554EA-1E3D-469C-8A60-15026F241C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6392" name="Obraz 11">
            <a:extLst>
              <a:ext uri="{FF2B5EF4-FFF2-40B4-BE49-F238E27FC236}">
                <a16:creationId xmlns:a16="http://schemas.microsoft.com/office/drawing/2014/main" id="{45F3F02B-4D70-4779-9E45-1084F0392B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7313" y="3073400"/>
            <a:ext cx="3517900" cy="152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Obraz 7">
            <a:extLst>
              <a:ext uri="{FF2B5EF4-FFF2-40B4-BE49-F238E27FC236}">
                <a16:creationId xmlns:a16="http://schemas.microsoft.com/office/drawing/2014/main" id="{FFB3D63C-2C4F-44FD-AF2E-5187D30319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Obraz 9">
            <a:extLst>
              <a:ext uri="{FF2B5EF4-FFF2-40B4-BE49-F238E27FC236}">
                <a16:creationId xmlns:a16="http://schemas.microsoft.com/office/drawing/2014/main" id="{474BA52D-E61B-4810-A886-41FD0D9C05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5A84A78E-2911-49A3-B6A0-FA61D06912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podstawowych i uzupełniających dla wszystkich jednolitych części wód powierzchniowych i jednolitych części wód podziemnych z uwzględnieniem sposobów osiągania ustanawianych celów środowiskowych – założenia metodyczne</a:t>
            </a:r>
          </a:p>
        </p:txBody>
      </p:sp>
      <p:sp>
        <p:nvSpPr>
          <p:cNvPr id="5125" name="Text Box 34">
            <a:extLst>
              <a:ext uri="{FF2B5EF4-FFF2-40B4-BE49-F238E27FC236}">
                <a16:creationId xmlns:a16="http://schemas.microsoft.com/office/drawing/2014/main" id="{E44BBAA4-AC10-4CDD-BCDF-C9BCC7097C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2051050"/>
            <a:ext cx="7721600" cy="2908489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defTabSz="914400" eaLnBrk="1" hangingPunct="1"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Każdy zestaw działań zawiera </a:t>
            </a: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„podstawowe”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określone w art. 11 ust. 3 Ramowej Dyrektywy Wodnej, oraz, jeśli to uzasadnione,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„uzupełniające”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, przyjęte w celu osiągnięcia przez jcw celów środowiskowych. </a:t>
            </a:r>
          </a:p>
          <a:p>
            <a:pPr algn="just" defTabSz="914400" eaLnBrk="1" hangingPunct="1">
              <a:defRPr/>
            </a:pP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podstawowe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określane są mianem wymogów minimalnych. Obejmują one zarówno wszystkie działania wymagane dla wdrożenia prawodawstwa UE dotyczącego ochrony wód wychodzącego poza zakres RDW, jak i działania niezbędne do realizacji celów wskazanych w samej RDW (art. 4; art. 7; art. 9; art. 10), w tym precyzyjnie określone w art. 11 ust. 3. obowiązki i zakazy, które należy implementować do prawodawstwa krajowego. </a:t>
            </a:r>
          </a:p>
          <a:p>
            <a:pPr algn="just" defTabSz="914400" eaLnBrk="1" hangingPunct="1">
              <a:defRPr/>
            </a:pP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uzupełniające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mają charakter otwarty – ich zadaniem jest wsparcie działań podstawowych w realizacji celów zasadniczych z art. 4 RDW, ustala się je dla jcw zagrożonych nieosiągnięciem ustalonych dla nich celów środowiskowych w zależności od ustalenia przyczyn zagrożenia. </a:t>
            </a:r>
          </a:p>
          <a:p>
            <a:pPr algn="just" defTabSz="914400" eaLnBrk="1" hangingPunct="1">
              <a:defRPr/>
            </a:pPr>
            <a:endParaRPr lang="pl-PL" altLang="pl-PL" sz="1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7174" name="Picture 35">
            <a:extLst>
              <a:ext uri="{FF2B5EF4-FFF2-40B4-BE49-F238E27FC236}">
                <a16:creationId xmlns:a16="http://schemas.microsoft.com/office/drawing/2014/main" id="{C83DAF43-F93F-4260-B0ED-A6F15ABB70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9300" y="2051050"/>
            <a:ext cx="3302000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Obraz 7">
            <a:extLst>
              <a:ext uri="{FF2B5EF4-FFF2-40B4-BE49-F238E27FC236}">
                <a16:creationId xmlns:a16="http://schemas.microsoft.com/office/drawing/2014/main" id="{8B913CD4-A7DE-4A78-9D30-A914499A03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99188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Obraz 9">
            <a:extLst>
              <a:ext uri="{FF2B5EF4-FFF2-40B4-BE49-F238E27FC236}">
                <a16:creationId xmlns:a16="http://schemas.microsoft.com/office/drawing/2014/main" id="{FE23E77E-CA0C-4F7D-8FDF-D8A79E104D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Text Box 5">
            <a:extLst>
              <a:ext uri="{FF2B5EF4-FFF2-40B4-BE49-F238E27FC236}">
                <a16:creationId xmlns:a16="http://schemas.microsoft.com/office/drawing/2014/main" id="{9B25A3E3-0526-4680-9908-214B2B03DE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7173" name="Text Box 7">
            <a:extLst>
              <a:ext uri="{FF2B5EF4-FFF2-40B4-BE49-F238E27FC236}">
                <a16:creationId xmlns:a16="http://schemas.microsoft.com/office/drawing/2014/main" id="{765B810D-80C2-4351-B92C-561F6DB489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88" y="1846263"/>
            <a:ext cx="8788400" cy="4816475"/>
          </a:xfrm>
          <a:prstGeom prst="rect">
            <a:avLst/>
          </a:prstGeom>
          <a:noFill/>
          <a:ln>
            <a:noFill/>
          </a:ln>
          <a:effectLst/>
        </p:spPr>
        <p:txBody>
          <a:bodyPr lIns="91440" tIns="45720" rIns="91440" bIns="4572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 celu identyfikacji działań:</a:t>
            </a: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przeglądu wszystkich działań podstawowych i uzupełniających przewidzianych do realizacji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/>
                <a:ea typeface="Roboto"/>
                <a:cs typeface="Arial"/>
              </a:rPr>
              <a:t>w okresie 2016-2021 (aPGW) wraz z analizą zasadności prolongacji tych działań w cyklu 2022-2027 </a:t>
            </a: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przeglądu dokumentów planistycznych oraz strategicznych (w tym projektów dokumentów między innymi aPZRP, PPSS etc.) celem identyfikacji działań naprawczych i restytucyjnych służących poprawie stanu wód jcwp oraz dokonano weryfikacji działań w nich zawartych pod kątem możliwości redukcji presji oraz zgodności z celami RDW</a:t>
            </a: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szczegółowej analizy obowiązujących aktów prawnych tworząc katalog działań krajowych</a:t>
            </a: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analizy presji znaczących, w tym oddziaływań skumulowanych i ich wpływu na cele środowiskowe wyznaczone w opracowaniu </a:t>
            </a:r>
            <a:r>
              <a:rPr lang="pl-PL" altLang="pl-PL" sz="1300" i="1" dirty="0">
                <a:latin typeface="Roboto"/>
                <a:ea typeface="Roboto"/>
                <a:cs typeface="Arial"/>
              </a:rPr>
              <a:t>Ustalenie celów środowiskowych (…) </a:t>
            </a:r>
            <a:endParaRPr lang="pl-PL" altLang="pl-PL" sz="1300" i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uwzględniono:</a:t>
            </a: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ocenę ryzyka nieosiągnięcia celów środowiskowych jcw ustalonych dla jcwp i jcwpd (wyniki projektów: </a:t>
            </a:r>
            <a:r>
              <a:rPr lang="pl-PL" altLang="pl-PL" sz="1300" i="1" dirty="0">
                <a:latin typeface="Roboto"/>
                <a:ea typeface="Roboto"/>
                <a:cs typeface="Arial"/>
              </a:rPr>
              <a:t>Analiza znaczących oddziaływań - jcwp (…)</a:t>
            </a:r>
            <a:r>
              <a:rPr lang="pl-PL" altLang="pl-PL" sz="1300" dirty="0">
                <a:latin typeface="Roboto"/>
                <a:ea typeface="Roboto"/>
                <a:cs typeface="Arial"/>
              </a:rPr>
              <a:t> oraz </a:t>
            </a:r>
            <a:r>
              <a:rPr lang="pl-PL" altLang="pl-PL" sz="1300" i="1" dirty="0">
                <a:latin typeface="Roboto"/>
                <a:ea typeface="Roboto"/>
                <a:cs typeface="Arial"/>
              </a:rPr>
              <a:t>Dalsza charakterystyka wód podziemnych (…)</a:t>
            </a:r>
            <a:r>
              <a:rPr lang="pl-PL" altLang="pl-PL" sz="1300" dirty="0">
                <a:latin typeface="Roboto"/>
                <a:ea typeface="Roboto"/>
                <a:cs typeface="Arial"/>
              </a:rPr>
              <a:t> przy uwzględnieniu oceny stanu wód za rok 2019);</a:t>
            </a:r>
            <a:endParaRPr lang="pl-PL" altLang="pl-PL" sz="1300" i="1" dirty="0">
              <a:latin typeface="Roboto"/>
              <a:ea typeface="Roboto"/>
              <a:cs typeface="Arial"/>
            </a:endParaRP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wymagania dla obszarów przyrodniczych; </a:t>
            </a: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wyniki monitoringu wód z 2019 r;</a:t>
            </a: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wyniki ankietyzacji.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Char char="-"/>
              <a:defRPr/>
            </a:pPr>
            <a:endParaRPr lang="pl-PL" altLang="pl-PL" sz="12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2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9222" name="Picture 8">
            <a:extLst>
              <a:ext uri="{FF2B5EF4-FFF2-40B4-BE49-F238E27FC236}">
                <a16:creationId xmlns:a16="http://schemas.microsoft.com/office/drawing/2014/main" id="{8A9EB358-07A4-4025-AE85-33DE2E29FE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9575" y="2176463"/>
            <a:ext cx="2257425" cy="300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 Box 7">
            <a:extLst>
              <a:ext uri="{FF2B5EF4-FFF2-40B4-BE49-F238E27FC236}">
                <a16:creationId xmlns:a16="http://schemas.microsoft.com/office/drawing/2014/main" id="{AA887FD1-49B9-45F1-AEA7-3686B5AF92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609600"/>
            <a:ext cx="11342687" cy="116998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Zestawy działań dla jcw zostały opracowane w ramach analizy dostępnych materiałów oraz uzupełnione o dane pozyskane w procesie ankietyzacji. Podstawą zestawu działań dla jcw były działania ukierunkowane na ochronę, poprawę stanu wód i sprzyjające osiąganiu celów środowiskowych jcwp/jcwpd oraz obszarów chronionych. Działania uzupełniające wskazane zostały na podstawie oceny ryzyka nieosiągnięcia celów środowiskowych ustalonych dla jcwp i jcwpd.</a:t>
            </a:r>
            <a:endParaRPr lang="pl-PL" altLang="pl-PL" sz="12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" name="Strzałka: w prawo 1">
            <a:extLst>
              <a:ext uri="{FF2B5EF4-FFF2-40B4-BE49-F238E27FC236}">
                <a16:creationId xmlns:a16="http://schemas.microsoft.com/office/drawing/2014/main" id="{132B72DD-258B-4CF4-90DC-6620D08FBD83}"/>
              </a:ext>
            </a:extLst>
          </p:cNvPr>
          <p:cNvSpPr/>
          <p:nvPr/>
        </p:nvSpPr>
        <p:spPr>
          <a:xfrm>
            <a:off x="379413" y="2176463"/>
            <a:ext cx="365125" cy="18256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4" name="Strzałka: w prawo 13">
            <a:extLst>
              <a:ext uri="{FF2B5EF4-FFF2-40B4-BE49-F238E27FC236}">
                <a16:creationId xmlns:a16="http://schemas.microsoft.com/office/drawing/2014/main" id="{6A7390DF-884F-4BB2-8818-73394B2F2EE8}"/>
              </a:ext>
            </a:extLst>
          </p:cNvPr>
          <p:cNvSpPr/>
          <p:nvPr/>
        </p:nvSpPr>
        <p:spPr>
          <a:xfrm>
            <a:off x="379413" y="2719388"/>
            <a:ext cx="365125" cy="18256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5" name="Strzałka: w prawo 14">
            <a:extLst>
              <a:ext uri="{FF2B5EF4-FFF2-40B4-BE49-F238E27FC236}">
                <a16:creationId xmlns:a16="http://schemas.microsoft.com/office/drawing/2014/main" id="{7951D62D-FE6B-4F66-A53D-1F064AC8FB2B}"/>
              </a:ext>
            </a:extLst>
          </p:cNvPr>
          <p:cNvSpPr/>
          <p:nvPr/>
        </p:nvSpPr>
        <p:spPr>
          <a:xfrm>
            <a:off x="379413" y="3681413"/>
            <a:ext cx="365125" cy="184150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6" name="Strzałka: w prawo 15">
            <a:extLst>
              <a:ext uri="{FF2B5EF4-FFF2-40B4-BE49-F238E27FC236}">
                <a16:creationId xmlns:a16="http://schemas.microsoft.com/office/drawing/2014/main" id="{0AECD7E9-B6E3-45CE-99B8-E8B23683C18B}"/>
              </a:ext>
            </a:extLst>
          </p:cNvPr>
          <p:cNvSpPr/>
          <p:nvPr/>
        </p:nvSpPr>
        <p:spPr>
          <a:xfrm>
            <a:off x="379413" y="4024313"/>
            <a:ext cx="365125" cy="18256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7" name="Strzałka: w prawo 16">
            <a:extLst>
              <a:ext uri="{FF2B5EF4-FFF2-40B4-BE49-F238E27FC236}">
                <a16:creationId xmlns:a16="http://schemas.microsoft.com/office/drawing/2014/main" id="{F8A4E49D-BD25-4B4D-9A09-A95B9BA7EB6D}"/>
              </a:ext>
            </a:extLst>
          </p:cNvPr>
          <p:cNvSpPr/>
          <p:nvPr/>
        </p:nvSpPr>
        <p:spPr>
          <a:xfrm>
            <a:off x="379413" y="4562475"/>
            <a:ext cx="365125" cy="182563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pic>
        <p:nvPicPr>
          <p:cNvPr id="9229" name="Obraz 17">
            <a:extLst>
              <a:ext uri="{FF2B5EF4-FFF2-40B4-BE49-F238E27FC236}">
                <a16:creationId xmlns:a16="http://schemas.microsoft.com/office/drawing/2014/main" id="{E8F998DC-C3FC-4051-B118-38E21EDD69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441950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Obraz 7">
            <a:extLst>
              <a:ext uri="{FF2B5EF4-FFF2-40B4-BE49-F238E27FC236}">
                <a16:creationId xmlns:a16="http://schemas.microsoft.com/office/drawing/2014/main" id="{603F7A87-0535-4AAE-8880-8D6420CB1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8" r="5026"/>
          <a:stretch>
            <a:fillRect/>
          </a:stretch>
        </p:blipFill>
        <p:spPr bwMode="auto">
          <a:xfrm>
            <a:off x="5100638" y="614363"/>
            <a:ext cx="6927850" cy="530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Obraz 7">
            <a:extLst>
              <a:ext uri="{FF2B5EF4-FFF2-40B4-BE49-F238E27FC236}">
                <a16:creationId xmlns:a16="http://schemas.microsoft.com/office/drawing/2014/main" id="{A4A98CD1-55FB-44C8-83D2-B860B18731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Obraz 9">
            <a:extLst>
              <a:ext uri="{FF2B5EF4-FFF2-40B4-BE49-F238E27FC236}">
                <a16:creationId xmlns:a16="http://schemas.microsoft.com/office/drawing/2014/main" id="{B9C1660D-D7FF-44E9-ACB2-E2017E3028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247FF3A6-6BA6-4415-BC8B-2E7EFEBDF8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Katalogi działań</a:t>
            </a:r>
          </a:p>
        </p:txBody>
      </p:sp>
      <p:sp>
        <p:nvSpPr>
          <p:cNvPr id="5125" name="Text Box 34">
            <a:extLst>
              <a:ext uri="{FF2B5EF4-FFF2-40B4-BE49-F238E27FC236}">
                <a16:creationId xmlns:a16="http://schemas.microsoft.com/office/drawing/2014/main" id="{276A9EE0-86AD-4CFD-8486-8F35358BD3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2051050"/>
            <a:ext cx="6461125" cy="1892826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defTabSz="914400" eaLnBrk="1" hangingPunct="1"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podstawowe łącznie z działaniami uzupełniającymi stanowią podstawę budowy zestawów działań dla poszczególnych jcw.</a:t>
            </a:r>
          </a:p>
          <a:p>
            <a:pPr algn="just" defTabSz="914400" eaLnBrk="1" hangingPunct="1">
              <a:defRPr/>
            </a:pPr>
            <a:endParaRPr lang="pl-PL" altLang="pl-PL" sz="13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endParaRPr lang="pl-PL" altLang="pl-PL" sz="13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Zestaw działań składa się z działań wskazanych na poziomie krajowym (ogólnokrajowy zakres realizacji działań zawartych w katalogu krajowym) oraz działań podstawowych i uzupełniających przypisanych do konkretnych jcw zagrożonych i niezagrożonych (działania zawarte zostały w katalogu działań  jcw, uwzględniają cele środowiskowe dla obszarów chronionych).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krajowych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227187DF-4D09-4E01-A68F-486710127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581150"/>
            <a:ext cx="4010025" cy="20923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Katalog działań krajowych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stanowi zbiór możliwych do zrealizowania działań na poziomie krajowym, ukierunkowanych na osiągnięcie celów środowiskowych. 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znalazły się zarówno działania techniczne, jak i szereg działań wspomagających (nietechnicznych), bez których osiągnięcie celów środowiskowych byłoby niemożliwe. Katalog stanowią działania nowe, jak i prolongowane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 poprzedniego cyklu planistycznego (2016-2021).</a:t>
            </a:r>
          </a:p>
        </p:txBody>
      </p:sp>
      <p:sp>
        <p:nvSpPr>
          <p:cNvPr id="9" name="Text Box 12">
            <a:extLst>
              <a:ext uri="{FF2B5EF4-FFF2-40B4-BE49-F238E27FC236}">
                <a16:creationId xmlns:a16="http://schemas.microsoft.com/office/drawing/2014/main" id="{2DD17E3F-CAB8-4F51-A5A2-3771DE7EA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3821113"/>
            <a:ext cx="3890962" cy="20923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W ramach 11 kategorii wskazano 169 działań krajowych: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112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(66,27%) stanowi działania podstawowe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57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(33,73%) to działania uzupełniające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97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(57,40%) to działania kontynuowane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72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to działania nowe (42,60%)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92,9%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krajowych stanowią działania ciągłe.</a:t>
            </a:r>
          </a:p>
        </p:txBody>
      </p:sp>
      <p:sp>
        <p:nvSpPr>
          <p:cNvPr id="10" name="Text Box 11">
            <a:extLst>
              <a:ext uri="{FF2B5EF4-FFF2-40B4-BE49-F238E27FC236}">
                <a16:creationId xmlns:a16="http://schemas.microsoft.com/office/drawing/2014/main" id="{A7139A7D-997E-4832-BCE4-430032C9B6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8638" y="885508"/>
            <a:ext cx="7609522" cy="49244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300" b="1" dirty="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procentowy działań poszczególnych kategorii w katalogu działań na poziomie krajowym IIaPGW</a:t>
            </a:r>
            <a:endParaRPr lang="pl-PL" altLang="pl-PL" sz="1300" b="1" dirty="0">
              <a:solidFill>
                <a:schemeClr val="accent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aphicFrame>
        <p:nvGraphicFramePr>
          <p:cNvPr id="11" name="Wykres 10">
            <a:extLst>
              <a:ext uri="{FF2B5EF4-FFF2-40B4-BE49-F238E27FC236}">
                <a16:creationId xmlns:a16="http://schemas.microsoft.com/office/drawing/2014/main" id="{1DAD454D-A5F1-4CE6-9729-F713DBC1B32F}"/>
              </a:ext>
            </a:extLst>
          </p:cNvPr>
          <p:cNvGraphicFramePr/>
          <p:nvPr/>
        </p:nvGraphicFramePr>
        <p:xfrm>
          <a:off x="4338639" y="1419225"/>
          <a:ext cx="7609521" cy="4305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3321" name="Obraz 11">
            <a:extLst>
              <a:ext uri="{FF2B5EF4-FFF2-40B4-BE49-F238E27FC236}">
                <a16:creationId xmlns:a16="http://schemas.microsoft.com/office/drawing/2014/main" id="{FFB450AA-FEB1-4805-B194-BAAAD86F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4303" y="5497513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Obraz 7">
            <a:extLst>
              <a:ext uri="{FF2B5EF4-FFF2-40B4-BE49-F238E27FC236}">
                <a16:creationId xmlns:a16="http://schemas.microsoft.com/office/drawing/2014/main" id="{34D5A3FB-D9B4-4BBC-A1C2-E25E186F01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Obraz 9">
            <a:extLst>
              <a:ext uri="{FF2B5EF4-FFF2-40B4-BE49-F238E27FC236}">
                <a16:creationId xmlns:a16="http://schemas.microsoft.com/office/drawing/2014/main" id="{BAB2B1B2-48DE-4C1F-A08C-759AE4C80C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 Box 5">
            <a:extLst>
              <a:ext uri="{FF2B5EF4-FFF2-40B4-BE49-F238E27FC236}">
                <a16:creationId xmlns:a16="http://schemas.microsoft.com/office/drawing/2014/main" id="{044745B8-12BA-4957-8801-C8622D107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15365" name="Text Box 8">
            <a:extLst>
              <a:ext uri="{FF2B5EF4-FFF2-40B4-BE49-F238E27FC236}">
                <a16:creationId xmlns:a16="http://schemas.microsoft.com/office/drawing/2014/main" id="{F919C09A-CC47-49CA-A04A-A3F2B8B407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3319" name="Rectangle 12">
            <a:extLst>
              <a:ext uri="{FF2B5EF4-FFF2-40B4-BE49-F238E27FC236}">
                <a16:creationId xmlns:a16="http://schemas.microsoft.com/office/drawing/2014/main" id="{77B4AC03-CABB-4B00-8E8D-C8A57486A6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463" y="1684338"/>
            <a:ext cx="5153025" cy="349250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</a:rPr>
              <a:t>Dla poszczególnych kategorii wód (jcwp RW, jcwp </a:t>
            </a:r>
            <a:r>
              <a:rPr lang="pl-PL" altLang="pl-PL" sz="1300" err="1"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</a:rPr>
              <a:t>, jcwp LW, jcwp TW i CW, jcwpd) zostały przygotowane odrębne katalogi działań, uwzględniające specyfikę danej kategorii wód.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3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Katalogi dla wszystkich typów wód zbudowane zostały na bazie działań zebranych w grupy zdolnych do eliminacji lub przynajmniej zminimalizowania presji istotnych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</a:rPr>
              <a:t>wskazanych w opracowaniu </a:t>
            </a:r>
            <a:r>
              <a:rPr lang="pl-PL" altLang="pl-PL" sz="1300" i="1">
                <a:latin typeface="Roboto" panose="02000000000000000000" pitchFamily="2" charset="0"/>
                <a:ea typeface="Roboto" panose="02000000000000000000" pitchFamily="2" charset="0"/>
              </a:rPr>
              <a:t>Analiza presji znaczących (…)</a:t>
            </a: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</a:rPr>
              <a:t>, bądź - w przypadku obszarów przeznaczonych do ochrony siedlisk lub gatunków, o których mowa w przepisach ustawy o ochronie przyrody, dla których utrzymanie lub poprawa stanu wód jest ważnym czynnikiem w ich ochronie - bezpośrednio nakierowanych na realizację celów środowiskowych. 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3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katalogach zastosowano kodowanie działań odwołujące się bezpośrednio do głównej presji na jaką dane działanie wpływa (jedno działanie może wpływać na eliminację lub redukcję więcej niż jednej presji znaczącej). </a:t>
            </a:r>
          </a:p>
        </p:txBody>
      </p:sp>
      <p:graphicFrame>
        <p:nvGraphicFramePr>
          <p:cNvPr id="46188" name="Group 108">
            <a:extLst>
              <a:ext uri="{FF2B5EF4-FFF2-40B4-BE49-F238E27FC236}">
                <a16:creationId xmlns:a16="http://schemas.microsoft.com/office/drawing/2014/main" id="{7D61ADCB-A8B6-44E9-9D6E-9394675668A6}"/>
              </a:ext>
            </a:extLst>
          </p:cNvPr>
          <p:cNvGraphicFramePr>
            <a:graphicFrameLocks noGrp="1"/>
          </p:cNvGraphicFramePr>
          <p:nvPr/>
        </p:nvGraphicFramePr>
        <p:xfrm>
          <a:off x="5916613" y="1585913"/>
          <a:ext cx="5783262" cy="1981771"/>
        </p:xfrm>
        <a:graphic>
          <a:graphicData uri="http://schemas.openxmlformats.org/drawingml/2006/table">
            <a:tbl>
              <a:tblPr/>
              <a:tblGrid>
                <a:gridCol w="1797050">
                  <a:extLst>
                    <a:ext uri="{9D8B030D-6E8A-4147-A177-3AD203B41FA5}">
                      <a16:colId xmlns:a16="http://schemas.microsoft.com/office/drawing/2014/main" val="3558460989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247296828"/>
                    </a:ext>
                  </a:extLst>
                </a:gridCol>
                <a:gridCol w="1357312">
                  <a:extLst>
                    <a:ext uri="{9D8B030D-6E8A-4147-A177-3AD203B41FA5}">
                      <a16:colId xmlns:a16="http://schemas.microsoft.com/office/drawing/2014/main" val="2105758016"/>
                    </a:ext>
                  </a:extLst>
                </a:gridCol>
              </a:tblGrid>
              <a:tr h="39528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Objaśnienie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Przykład kodu IIaPGW dla jcwp RW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7147121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C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RWC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8687512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RWP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542312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H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RWH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7699846"/>
                  </a:ext>
                </a:extLst>
              </a:tr>
              <a:tr h="3968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HM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RWHM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1791607"/>
                  </a:ext>
                </a:extLst>
              </a:tr>
            </a:tbl>
          </a:graphicData>
        </a:graphic>
      </p:graphicFrame>
      <p:sp>
        <p:nvSpPr>
          <p:cNvPr id="13346" name="Text Box 109">
            <a:extLst>
              <a:ext uri="{FF2B5EF4-FFF2-40B4-BE49-F238E27FC236}">
                <a16:creationId xmlns:a16="http://schemas.microsoft.com/office/drawing/2014/main" id="{92DE30B2-BFD6-41F2-8862-EA25084DB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700" y="1177925"/>
            <a:ext cx="4184650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Kodowanie działań w katalogu jcw powierzchniowych</a:t>
            </a:r>
          </a:p>
        </p:txBody>
      </p:sp>
      <p:graphicFrame>
        <p:nvGraphicFramePr>
          <p:cNvPr id="46304" name="Group 224">
            <a:extLst>
              <a:ext uri="{FF2B5EF4-FFF2-40B4-BE49-F238E27FC236}">
                <a16:creationId xmlns:a16="http://schemas.microsoft.com/office/drawing/2014/main" id="{08BD7992-582E-409E-B14C-10CD897FED8E}"/>
              </a:ext>
            </a:extLst>
          </p:cNvPr>
          <p:cNvGraphicFramePr>
            <a:graphicFrameLocks noGrp="1"/>
          </p:cNvGraphicFramePr>
          <p:nvPr/>
        </p:nvGraphicFramePr>
        <p:xfrm>
          <a:off x="5897563" y="3890963"/>
          <a:ext cx="5783262" cy="2270688"/>
        </p:xfrm>
        <a:graphic>
          <a:graphicData uri="http://schemas.openxmlformats.org/drawingml/2006/table">
            <a:tbl>
              <a:tblPr/>
              <a:tblGrid>
                <a:gridCol w="1804987">
                  <a:extLst>
                    <a:ext uri="{9D8B030D-6E8A-4147-A177-3AD203B41FA5}">
                      <a16:colId xmlns:a16="http://schemas.microsoft.com/office/drawing/2014/main" val="2686223410"/>
                    </a:ext>
                  </a:extLst>
                </a:gridCol>
                <a:gridCol w="2624138">
                  <a:extLst>
                    <a:ext uri="{9D8B030D-6E8A-4147-A177-3AD203B41FA5}">
                      <a16:colId xmlns:a16="http://schemas.microsoft.com/office/drawing/2014/main" val="1946874238"/>
                    </a:ext>
                  </a:extLst>
                </a:gridCol>
                <a:gridCol w="1354137">
                  <a:extLst>
                    <a:ext uri="{9D8B030D-6E8A-4147-A177-3AD203B41FA5}">
                      <a16:colId xmlns:a16="http://schemas.microsoft.com/office/drawing/2014/main" val="3935692368"/>
                    </a:ext>
                  </a:extLst>
                </a:gridCol>
              </a:tblGrid>
              <a:tr h="3778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IIaPGW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Objaśnienie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Przykład kodu IIaPGW dla jcwpd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9579919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I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2017253"/>
                  </a:ext>
                </a:extLst>
              </a:tr>
              <a:tr h="3968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PA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A (rolnictwo i gospodarka komunalna)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GWPA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807989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PB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B (przemysł i urbanizacja)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GWPB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4512341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IC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 i chemiczne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GWIC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1214569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C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GWC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2059207"/>
                  </a:ext>
                </a:extLst>
              </a:tr>
            </a:tbl>
          </a:graphicData>
        </a:graphic>
      </p:graphicFrame>
      <p:sp>
        <p:nvSpPr>
          <p:cNvPr id="13377" name="Text Box 225">
            <a:extLst>
              <a:ext uri="{FF2B5EF4-FFF2-40B4-BE49-F238E27FC236}">
                <a16:creationId xmlns:a16="http://schemas.microsoft.com/office/drawing/2014/main" id="{5F77D4FD-0553-427F-A43C-A723046CA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700" y="3565525"/>
            <a:ext cx="3798888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Kodowanie działań w katalogu jcw podziemnych</a:t>
            </a:r>
          </a:p>
        </p:txBody>
      </p:sp>
      <p:sp>
        <p:nvSpPr>
          <p:cNvPr id="13" name="pole tekstowe 1">
            <a:extLst>
              <a:ext uri="{FF2B5EF4-FFF2-40B4-BE49-F238E27FC236}">
                <a16:creationId xmlns:a16="http://schemas.microsoft.com/office/drawing/2014/main" id="{FB64849D-290D-412B-BDBA-6AB9C0D168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Katalogi działań poszczególnych kategorii wód </a:t>
            </a:r>
          </a:p>
        </p:txBody>
      </p:sp>
      <p:pic>
        <p:nvPicPr>
          <p:cNvPr id="15426" name="Obraz 13">
            <a:extLst>
              <a:ext uri="{FF2B5EF4-FFF2-40B4-BE49-F238E27FC236}">
                <a16:creationId xmlns:a16="http://schemas.microsoft.com/office/drawing/2014/main" id="{000DF16E-98B9-4B1F-B39C-F6D6B4376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13" y="5318125"/>
            <a:ext cx="3354387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Obraz 7">
            <a:extLst>
              <a:ext uri="{FF2B5EF4-FFF2-40B4-BE49-F238E27FC236}">
                <a16:creationId xmlns:a16="http://schemas.microsoft.com/office/drawing/2014/main" id="{6304C1DD-FC1C-4AAF-BB8D-E105CBE5E5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Obraz 9">
            <a:extLst>
              <a:ext uri="{FF2B5EF4-FFF2-40B4-BE49-F238E27FC236}">
                <a16:creationId xmlns:a16="http://schemas.microsoft.com/office/drawing/2014/main" id="{AFD6A881-9629-4762-A080-0D7C043FF9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Text Box 4">
            <a:extLst>
              <a:ext uri="{FF2B5EF4-FFF2-40B4-BE49-F238E27FC236}">
                <a16:creationId xmlns:a16="http://schemas.microsoft.com/office/drawing/2014/main" id="{2D9220D1-FFF1-4CB0-AFAD-E04895C314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17413" name="Text Box 5">
            <a:extLst>
              <a:ext uri="{FF2B5EF4-FFF2-40B4-BE49-F238E27FC236}">
                <a16:creationId xmlns:a16="http://schemas.microsoft.com/office/drawing/2014/main" id="{5B479C41-E458-474E-A773-B3A3E72780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5368" name="Text Box 67">
            <a:extLst>
              <a:ext uri="{FF2B5EF4-FFF2-40B4-BE49-F238E27FC236}">
                <a16:creationId xmlns:a16="http://schemas.microsoft.com/office/drawing/2014/main" id="{A7CDF2DA-E1E1-48FF-8CFF-640686AA1E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297242"/>
            <a:ext cx="5265737" cy="29241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RW zawarto 31 działań.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64,52%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stanowią działania podstawowe a 35,48%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Najwięcej działań przypisano do kategorii: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zapewnienie ciągłości biologicznej rzek i potoków (22,58% wszystkich działań w katalogu), 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adaptacja do zmian klimatu (19,35%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katalogu), 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poprawa warunków hydromorfologicznych rzek i potoków (12,9% wszystkich działań 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hydromorfologicznych stanowią 42% działań w katalogu, na redukcję presji skumulowanych  oraz chemicznych i fizykochemicznych przypada po 26% działań, a hydrologicznych 6%.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</p:txBody>
      </p:sp>
      <p:sp>
        <p:nvSpPr>
          <p:cNvPr id="15369" name="Text Box 68">
            <a:extLst>
              <a:ext uri="{FF2B5EF4-FFF2-40B4-BE49-F238E27FC236}">
                <a16:creationId xmlns:a16="http://schemas.microsoft.com/office/drawing/2014/main" id="{B667AC9B-FBF5-4194-9EC7-44D87ECB46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2788" y="1122363"/>
            <a:ext cx="5607050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RW </a:t>
            </a:r>
          </a:p>
        </p:txBody>
      </p:sp>
      <p:graphicFrame>
        <p:nvGraphicFramePr>
          <p:cNvPr id="48349" name="Group 221">
            <a:extLst>
              <a:ext uri="{FF2B5EF4-FFF2-40B4-BE49-F238E27FC236}">
                <a16:creationId xmlns:a16="http://schemas.microsoft.com/office/drawing/2014/main" id="{568EDC9B-2620-4DC8-AD21-204B458C0D78}"/>
              </a:ext>
            </a:extLst>
          </p:cNvPr>
          <p:cNvGraphicFramePr>
            <a:graphicFrameLocks noGrp="1"/>
          </p:cNvGraphicFramePr>
          <p:nvPr/>
        </p:nvGraphicFramePr>
        <p:xfrm>
          <a:off x="397668" y="4362960"/>
          <a:ext cx="5013325" cy="1767648"/>
        </p:xfrm>
        <a:graphic>
          <a:graphicData uri="http://schemas.openxmlformats.org/drawingml/2006/table">
            <a:tbl>
              <a:tblPr/>
              <a:tblGrid>
                <a:gridCol w="833437">
                  <a:extLst>
                    <a:ext uri="{9D8B030D-6E8A-4147-A177-3AD203B41FA5}">
                      <a16:colId xmlns:a16="http://schemas.microsoft.com/office/drawing/2014/main" val="3004996749"/>
                    </a:ext>
                  </a:extLst>
                </a:gridCol>
                <a:gridCol w="2619375">
                  <a:extLst>
                    <a:ext uri="{9D8B030D-6E8A-4147-A177-3AD203B41FA5}">
                      <a16:colId xmlns:a16="http://schemas.microsoft.com/office/drawing/2014/main" val="1494784967"/>
                    </a:ext>
                  </a:extLst>
                </a:gridCol>
                <a:gridCol w="754063">
                  <a:extLst>
                    <a:ext uri="{9D8B030D-6E8A-4147-A177-3AD203B41FA5}">
                      <a16:colId xmlns:a16="http://schemas.microsoft.com/office/drawing/2014/main" val="2045694512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921010648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1579299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RWC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235107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RWP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3580218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RWH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076990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RWHM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42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4593439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31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8174680"/>
                  </a:ext>
                </a:extLst>
              </a:tr>
            </a:tbl>
          </a:graphicData>
        </a:graphic>
      </p:graphicFrame>
      <p:sp>
        <p:nvSpPr>
          <p:cNvPr id="12" name="pole tekstowe 1">
            <a:extLst>
              <a:ext uri="{FF2B5EF4-FFF2-40B4-BE49-F238E27FC236}">
                <a16:creationId xmlns:a16="http://schemas.microsoft.com/office/drawing/2014/main" id="{F8C03F54-35C1-4974-9342-502650E5C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rzeczne (RW) </a:t>
            </a:r>
          </a:p>
        </p:txBody>
      </p:sp>
      <p:graphicFrame>
        <p:nvGraphicFramePr>
          <p:cNvPr id="17453" name="Wykres 12">
            <a:extLst>
              <a:ext uri="{FF2B5EF4-FFF2-40B4-BE49-F238E27FC236}">
                <a16:creationId xmlns:a16="http://schemas.microsoft.com/office/drawing/2014/main" id="{4ECA5CB8-A814-4ABC-B901-6E2411EDE512}"/>
              </a:ext>
            </a:extLst>
          </p:cNvPr>
          <p:cNvGraphicFramePr>
            <a:graphicFrameLocks/>
          </p:cNvGraphicFramePr>
          <p:nvPr/>
        </p:nvGraphicFramePr>
        <p:xfrm>
          <a:off x="5813425" y="1498600"/>
          <a:ext cx="6078538" cy="451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6084335" imgH="4523624" progId="Excel.Chart.8">
                  <p:embed/>
                </p:oleObj>
              </mc:Choice>
              <mc:Fallback>
                <p:oleObj name="Chart" r:id="rId5" imgW="6084335" imgH="4523624" progId="Excel.Chart.8">
                  <p:embed/>
                  <p:pic>
                    <p:nvPicPr>
                      <p:cNvPr id="17453" name="Wykres 12">
                        <a:extLst>
                          <a:ext uri="{FF2B5EF4-FFF2-40B4-BE49-F238E27FC236}">
                            <a16:creationId xmlns:a16="http://schemas.microsoft.com/office/drawing/2014/main" id="{4ECA5CB8-A814-4ABC-B901-6E2411EDE512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3425" y="1498600"/>
                        <a:ext cx="6078538" cy="4516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Obraz 7">
            <a:extLst>
              <a:ext uri="{FF2B5EF4-FFF2-40B4-BE49-F238E27FC236}">
                <a16:creationId xmlns:a16="http://schemas.microsoft.com/office/drawing/2014/main" id="{C28ED076-0CCA-4AD7-815F-4878B70B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Obraz 9">
            <a:extLst>
              <a:ext uri="{FF2B5EF4-FFF2-40B4-BE49-F238E27FC236}">
                <a16:creationId xmlns:a16="http://schemas.microsoft.com/office/drawing/2014/main" id="{EDFA39EA-2EB4-4DB9-8236-218D65830E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Text Box 5">
            <a:extLst>
              <a:ext uri="{FF2B5EF4-FFF2-40B4-BE49-F238E27FC236}">
                <a16:creationId xmlns:a16="http://schemas.microsoft.com/office/drawing/2014/main" id="{34DACC77-7AB3-4CA5-9952-1436B287AE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7415" name="Text Box 8">
            <a:extLst>
              <a:ext uri="{FF2B5EF4-FFF2-40B4-BE49-F238E27FC236}">
                <a16:creationId xmlns:a16="http://schemas.microsoft.com/office/drawing/2014/main" id="{0C5B038D-24E4-451D-A193-07F0926D01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328737"/>
            <a:ext cx="5265737" cy="284693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</a:t>
            </a:r>
            <a:r>
              <a:rPr lang="pl-PL" altLang="pl-PL" sz="13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zawarto 15 działań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40%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jcwp </a:t>
            </a:r>
            <a:r>
              <a:rPr lang="pl-PL" alt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stanowią działania podstawowe i 60%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Najwięcej działań przypisano do kategorii: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ograniczenie zanieczyszczeń rozproszonych z rolnictwa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i adaptacja do zmian klimatu (po 13,33%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zapewnienie ciągłości biologicznej rzek i potoków oraz gospodarka ściekowa (po 20,00%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chemicznych </a:t>
            </a:r>
            <a:b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fizykochemicznych stanowią 60% działań w katalogu, na redukcję presji hydromorfologicznych i skumulowanych przypada po 20%.</a:t>
            </a:r>
            <a:endParaRPr lang="pl-PL" altLang="pl-PL" sz="13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7416" name="Text Box 9">
            <a:extLst>
              <a:ext uri="{FF2B5EF4-FFF2-40B4-BE49-F238E27FC236}">
                <a16:creationId xmlns:a16="http://schemas.microsoft.com/office/drawing/2014/main" id="{9A982E4C-2FE6-417D-AC76-6E026CF0A5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1825" y="1144588"/>
            <a:ext cx="5626100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</a:t>
            </a:r>
            <a:r>
              <a:rPr lang="pl-PL" altLang="pl-PL" sz="1300" b="1" err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endParaRPr lang="pl-PL" altLang="pl-PL" sz="1300" b="1">
              <a:solidFill>
                <a:schemeClr val="accent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pole tekstowe 1">
            <a:extLst>
              <a:ext uri="{FF2B5EF4-FFF2-40B4-BE49-F238E27FC236}">
                <a16:creationId xmlns:a16="http://schemas.microsoft.com/office/drawing/2014/main" id="{C04CFEF4-C279-4B86-8A15-247BAF8600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zbiornikowe (</a:t>
            </a:r>
            <a:r>
              <a:rPr lang="pl-PL" altLang="pl-PL" sz="1800" b="1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 </a:t>
            </a:r>
          </a:p>
        </p:txBody>
      </p:sp>
      <p:graphicFrame>
        <p:nvGraphicFramePr>
          <p:cNvPr id="13" name="Group 221">
            <a:extLst>
              <a:ext uri="{FF2B5EF4-FFF2-40B4-BE49-F238E27FC236}">
                <a16:creationId xmlns:a16="http://schemas.microsoft.com/office/drawing/2014/main" id="{1DB957E9-C9EB-4B55-A8FA-F2DEB416FB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0413736"/>
              </p:ext>
            </p:extLst>
          </p:nvPr>
        </p:nvGraphicFramePr>
        <p:xfrm>
          <a:off x="388937" y="4175670"/>
          <a:ext cx="5014913" cy="1767648"/>
        </p:xfrm>
        <a:graphic>
          <a:graphicData uri="http://schemas.openxmlformats.org/drawingml/2006/table">
            <a:tbl>
              <a:tblPr/>
              <a:tblGrid>
                <a:gridCol w="833438">
                  <a:extLst>
                    <a:ext uri="{9D8B030D-6E8A-4147-A177-3AD203B41FA5}">
                      <a16:colId xmlns:a16="http://schemas.microsoft.com/office/drawing/2014/main" val="2176718214"/>
                    </a:ext>
                  </a:extLst>
                </a:gridCol>
                <a:gridCol w="2619375">
                  <a:extLst>
                    <a:ext uri="{9D8B030D-6E8A-4147-A177-3AD203B41FA5}">
                      <a16:colId xmlns:a16="http://schemas.microsoft.com/office/drawing/2014/main" val="2142683956"/>
                    </a:ext>
                  </a:extLst>
                </a:gridCol>
                <a:gridCol w="754062">
                  <a:extLst>
                    <a:ext uri="{9D8B030D-6E8A-4147-A177-3AD203B41FA5}">
                      <a16:colId xmlns:a16="http://schemas.microsoft.com/office/drawing/2014/main" val="400099185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177618958"/>
                    </a:ext>
                  </a:extLst>
                </a:gridCol>
              </a:tblGrid>
              <a:tr h="350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7642612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RWrC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7530363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RWrP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9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7190441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RWrH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036954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RWrHM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2379633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15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1304426"/>
                  </a:ext>
                </a:extLst>
              </a:tr>
            </a:tbl>
          </a:graphicData>
        </a:graphic>
      </p:graphicFrame>
      <p:graphicFrame>
        <p:nvGraphicFramePr>
          <p:cNvPr id="19500" name="Wykres 13">
            <a:extLst>
              <a:ext uri="{FF2B5EF4-FFF2-40B4-BE49-F238E27FC236}">
                <a16:creationId xmlns:a16="http://schemas.microsoft.com/office/drawing/2014/main" id="{2F604B8F-6E45-446F-AF2A-91D15BBFF32B}"/>
              </a:ext>
            </a:extLst>
          </p:cNvPr>
          <p:cNvGraphicFramePr>
            <a:graphicFrameLocks/>
          </p:cNvGraphicFramePr>
          <p:nvPr/>
        </p:nvGraphicFramePr>
        <p:xfrm>
          <a:off x="5661025" y="1489075"/>
          <a:ext cx="6310313" cy="4437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6316003" imgH="4444369" progId="Excel.Chart.8">
                  <p:embed/>
                </p:oleObj>
              </mc:Choice>
              <mc:Fallback>
                <p:oleObj name="Chart" r:id="rId5" imgW="6316003" imgH="4444369" progId="Excel.Chart.8">
                  <p:embed/>
                  <p:pic>
                    <p:nvPicPr>
                      <p:cNvPr id="19500" name="Wykres 13">
                        <a:extLst>
                          <a:ext uri="{FF2B5EF4-FFF2-40B4-BE49-F238E27FC236}">
                            <a16:creationId xmlns:a16="http://schemas.microsoft.com/office/drawing/2014/main" id="{2F604B8F-6E45-446F-AF2A-91D15BBFF32B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1025" y="1489075"/>
                        <a:ext cx="6310313" cy="4437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Obraz 7">
            <a:extLst>
              <a:ext uri="{FF2B5EF4-FFF2-40B4-BE49-F238E27FC236}">
                <a16:creationId xmlns:a16="http://schemas.microsoft.com/office/drawing/2014/main" id="{FD8AA0BE-F1A5-405F-9CCE-76077021DB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Obraz 9">
            <a:extLst>
              <a:ext uri="{FF2B5EF4-FFF2-40B4-BE49-F238E27FC236}">
                <a16:creationId xmlns:a16="http://schemas.microsoft.com/office/drawing/2014/main" id="{3C9A4B52-C2C1-4DC7-A622-09BE0E773E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Text Box 4">
            <a:extLst>
              <a:ext uri="{FF2B5EF4-FFF2-40B4-BE49-F238E27FC236}">
                <a16:creationId xmlns:a16="http://schemas.microsoft.com/office/drawing/2014/main" id="{091F2A8F-A993-42AA-B12D-75515F8523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1509" name="Text Box 5">
            <a:extLst>
              <a:ext uri="{FF2B5EF4-FFF2-40B4-BE49-F238E27FC236}">
                <a16:creationId xmlns:a16="http://schemas.microsoft.com/office/drawing/2014/main" id="{2D797C3B-1DFB-4ECE-8C11-F3F27A03B7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9463" name="Text Box 7">
            <a:extLst>
              <a:ext uri="{FF2B5EF4-FFF2-40B4-BE49-F238E27FC236}">
                <a16:creationId xmlns:a16="http://schemas.microsoft.com/office/drawing/2014/main" id="{CFD1AB3A-F62D-49E4-B225-BAEB74D9EB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340486"/>
            <a:ext cx="5265737" cy="29241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LW zawarto 24 działania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37,5%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jcwp LW stanowią działania podstawowe i 62,5%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Najliczniejszą kategorią działań są: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indywidualne programy poprawy stanu jcwp (25,00% wszystkich działań 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poprawa warunków dla obszarów chronionych (16,67%),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gospodarka ściekowa oraz kształtowanie stref buforowych (po 12,50%).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skumulowanych stanowią 50% działań w katalogu, na redukcję presji chemicznych </a:t>
            </a:r>
            <a:b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fizykochemicznych przypada 29 % działań, hydromorfologicznych 13%, hydrologicznych 8%.</a:t>
            </a:r>
          </a:p>
        </p:txBody>
      </p:sp>
      <p:sp>
        <p:nvSpPr>
          <p:cNvPr id="19464" name="Text Box 8">
            <a:extLst>
              <a:ext uri="{FF2B5EF4-FFF2-40B4-BE49-F238E27FC236}">
                <a16:creationId xmlns:a16="http://schemas.microsoft.com/office/drawing/2014/main" id="{014032C6-A7AB-4087-B245-A417BED44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4688" y="1168400"/>
            <a:ext cx="5546725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LW</a:t>
            </a:r>
          </a:p>
        </p:txBody>
      </p:sp>
      <p:sp>
        <p:nvSpPr>
          <p:cNvPr id="12" name="pole tekstowe 1">
            <a:extLst>
              <a:ext uri="{FF2B5EF4-FFF2-40B4-BE49-F238E27FC236}">
                <a16:creationId xmlns:a16="http://schemas.microsoft.com/office/drawing/2014/main" id="{8FB27562-0C8D-4A44-AFBA-4902DEF319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jeziorne (LW)</a:t>
            </a:r>
          </a:p>
        </p:txBody>
      </p:sp>
      <p:graphicFrame>
        <p:nvGraphicFramePr>
          <p:cNvPr id="13" name="Group 221">
            <a:extLst>
              <a:ext uri="{FF2B5EF4-FFF2-40B4-BE49-F238E27FC236}">
                <a16:creationId xmlns:a16="http://schemas.microsoft.com/office/drawing/2014/main" id="{1FBA45C4-1881-4D02-A29F-7D8DF4B14B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2781874"/>
              </p:ext>
            </p:extLst>
          </p:nvPr>
        </p:nvGraphicFramePr>
        <p:xfrm>
          <a:off x="523875" y="4343400"/>
          <a:ext cx="5013325" cy="1767648"/>
        </p:xfrm>
        <a:graphic>
          <a:graphicData uri="http://schemas.openxmlformats.org/drawingml/2006/table">
            <a:tbl>
              <a:tblPr/>
              <a:tblGrid>
                <a:gridCol w="831850">
                  <a:extLst>
                    <a:ext uri="{9D8B030D-6E8A-4147-A177-3AD203B41FA5}">
                      <a16:colId xmlns:a16="http://schemas.microsoft.com/office/drawing/2014/main" val="3964514331"/>
                    </a:ext>
                  </a:extLst>
                </a:gridCol>
                <a:gridCol w="2620963">
                  <a:extLst>
                    <a:ext uri="{9D8B030D-6E8A-4147-A177-3AD203B41FA5}">
                      <a16:colId xmlns:a16="http://schemas.microsoft.com/office/drawing/2014/main" val="3380716318"/>
                    </a:ext>
                  </a:extLst>
                </a:gridCol>
                <a:gridCol w="754062">
                  <a:extLst>
                    <a:ext uri="{9D8B030D-6E8A-4147-A177-3AD203B41FA5}">
                      <a16:colId xmlns:a16="http://schemas.microsoft.com/office/drawing/2014/main" val="1687438555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114629209"/>
                    </a:ext>
                  </a:extLst>
                </a:gridCol>
              </a:tblGrid>
              <a:tr h="350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070783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LWC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50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607561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LWP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7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29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878658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LWH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2352649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LWHM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0769336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24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5881612"/>
                  </a:ext>
                </a:extLst>
              </a:tr>
            </a:tbl>
          </a:graphicData>
        </a:graphic>
      </p:graphicFrame>
      <p:graphicFrame>
        <p:nvGraphicFramePr>
          <p:cNvPr id="14" name="Wykres 13">
            <a:extLst>
              <a:ext uri="{FF2B5EF4-FFF2-40B4-BE49-F238E27FC236}">
                <a16:creationId xmlns:a16="http://schemas.microsoft.com/office/drawing/2014/main" id="{452F544F-6CB3-47AB-8A1E-169AAD014DB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1453809"/>
              </p:ext>
            </p:extLst>
          </p:nvPr>
        </p:nvGraphicFramePr>
        <p:xfrm>
          <a:off x="5832157" y="1449110"/>
          <a:ext cx="6088380" cy="4621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Obraz 7">
            <a:extLst>
              <a:ext uri="{FF2B5EF4-FFF2-40B4-BE49-F238E27FC236}">
                <a16:creationId xmlns:a16="http://schemas.microsoft.com/office/drawing/2014/main" id="{88C9A81E-6A36-43B8-810A-9B2E18F94D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Obraz 9">
            <a:extLst>
              <a:ext uri="{FF2B5EF4-FFF2-40B4-BE49-F238E27FC236}">
                <a16:creationId xmlns:a16="http://schemas.microsoft.com/office/drawing/2014/main" id="{F4FF204B-9EAF-4A20-98EE-59A613F9A4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Text Box 4">
            <a:extLst>
              <a:ext uri="{FF2B5EF4-FFF2-40B4-BE49-F238E27FC236}">
                <a16:creationId xmlns:a16="http://schemas.microsoft.com/office/drawing/2014/main" id="{01FEE9F2-60A6-4A34-8139-B3A817C9C4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3557" name="Text Box 5">
            <a:extLst>
              <a:ext uri="{FF2B5EF4-FFF2-40B4-BE49-F238E27FC236}">
                <a16:creationId xmlns:a16="http://schemas.microsoft.com/office/drawing/2014/main" id="{326266B4-5E0E-497C-949A-E337407146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21511" name="Text Box 7">
            <a:extLst>
              <a:ext uri="{FF2B5EF4-FFF2-40B4-BE49-F238E27FC236}">
                <a16:creationId xmlns:a16="http://schemas.microsoft.com/office/drawing/2014/main" id="{C148D89E-8652-4C91-8FA0-81E2B3527A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183901"/>
            <a:ext cx="5468937" cy="3000821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TW i CW zawarto 16 działań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18,75%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stanowią działania podstawowe i 81,25 %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Najliczniejszą kategorią działań są: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poprawa stanu elementów hydromorfologicznych i warunków siedliskowych strefy brzegowej (31,25%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gospodarka ściekowa (18,75%),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gospodarowanie wodami opadowymi oraz poprawa warunków dla obszarów chronionych (po 12,50% wszystkich działań 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chemicznych </a:t>
            </a:r>
            <a:b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fizykochemicznych stanowią 44% wszystkich działań w katalogu, na redukcję presji hydromorfologicznych przypada 38 % działań, skumulowanych 19%. </a:t>
            </a:r>
          </a:p>
        </p:txBody>
      </p:sp>
      <p:sp>
        <p:nvSpPr>
          <p:cNvPr id="21512" name="Text Box 8">
            <a:extLst>
              <a:ext uri="{FF2B5EF4-FFF2-40B4-BE49-F238E27FC236}">
                <a16:creationId xmlns:a16="http://schemas.microsoft.com/office/drawing/2014/main" id="{20B1511A-3CAD-4E32-B531-CB380A8E76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7863" y="1176338"/>
            <a:ext cx="6100762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TW i CW</a:t>
            </a:r>
          </a:p>
        </p:txBody>
      </p:sp>
      <p:sp>
        <p:nvSpPr>
          <p:cNvPr id="12" name="pole tekstowe 1">
            <a:extLst>
              <a:ext uri="{FF2B5EF4-FFF2-40B4-BE49-F238E27FC236}">
                <a16:creationId xmlns:a16="http://schemas.microsoft.com/office/drawing/2014/main" id="{AE95BFA4-AE97-4401-A42B-4773282F28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przejściowych i przybrzeżnych (TW i CW)</a:t>
            </a:r>
          </a:p>
        </p:txBody>
      </p:sp>
      <p:graphicFrame>
        <p:nvGraphicFramePr>
          <p:cNvPr id="13" name="Group 221">
            <a:extLst>
              <a:ext uri="{FF2B5EF4-FFF2-40B4-BE49-F238E27FC236}">
                <a16:creationId xmlns:a16="http://schemas.microsoft.com/office/drawing/2014/main" id="{FA782EF1-5C6E-4C2F-91EF-1970441E63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7808794"/>
              </p:ext>
            </p:extLst>
          </p:nvPr>
        </p:nvGraphicFramePr>
        <p:xfrm>
          <a:off x="452438" y="4212923"/>
          <a:ext cx="5237880" cy="1615248"/>
        </p:xfrm>
        <a:graphic>
          <a:graphicData uri="http://schemas.openxmlformats.org/drawingml/2006/table">
            <a:tbl>
              <a:tblPr/>
              <a:tblGrid>
                <a:gridCol w="869110">
                  <a:extLst>
                    <a:ext uri="{9D8B030D-6E8A-4147-A177-3AD203B41FA5}">
                      <a16:colId xmlns:a16="http://schemas.microsoft.com/office/drawing/2014/main" val="4195514609"/>
                    </a:ext>
                  </a:extLst>
                </a:gridCol>
                <a:gridCol w="2738359">
                  <a:extLst>
                    <a:ext uri="{9D8B030D-6E8A-4147-A177-3AD203B41FA5}">
                      <a16:colId xmlns:a16="http://schemas.microsoft.com/office/drawing/2014/main" val="3279992046"/>
                    </a:ext>
                  </a:extLst>
                </a:gridCol>
                <a:gridCol w="787839">
                  <a:extLst>
                    <a:ext uri="{9D8B030D-6E8A-4147-A177-3AD203B41FA5}">
                      <a16:colId xmlns:a16="http://schemas.microsoft.com/office/drawing/2014/main" val="3843072734"/>
                    </a:ext>
                  </a:extLst>
                </a:gridCol>
                <a:gridCol w="842572">
                  <a:extLst>
                    <a:ext uri="{9D8B030D-6E8A-4147-A177-3AD203B41FA5}">
                      <a16:colId xmlns:a16="http://schemas.microsoft.com/office/drawing/2014/main" val="3168999616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0306674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TWCWC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19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549737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TWCWP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7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44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808729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TWCWH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7765943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TWCWHM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5337313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5295438"/>
                  </a:ext>
                </a:extLst>
              </a:tr>
            </a:tbl>
          </a:graphicData>
        </a:graphic>
      </p:graphicFrame>
      <p:graphicFrame>
        <p:nvGraphicFramePr>
          <p:cNvPr id="23597" name="Wykres 13">
            <a:extLst>
              <a:ext uri="{FF2B5EF4-FFF2-40B4-BE49-F238E27FC236}">
                <a16:creationId xmlns:a16="http://schemas.microsoft.com/office/drawing/2014/main" id="{780E4C0D-28D6-46CF-909A-23CD42961D12}"/>
              </a:ext>
            </a:extLst>
          </p:cNvPr>
          <p:cNvGraphicFramePr>
            <a:graphicFrameLocks/>
          </p:cNvGraphicFramePr>
          <p:nvPr/>
        </p:nvGraphicFramePr>
        <p:xfrm>
          <a:off x="5876925" y="1568450"/>
          <a:ext cx="5862638" cy="433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5864860" imgH="4340728" progId="Excel.Chart.8">
                  <p:embed/>
                </p:oleObj>
              </mc:Choice>
              <mc:Fallback>
                <p:oleObj name="Chart" r:id="rId5" imgW="5864860" imgH="4340728" progId="Excel.Chart.8">
                  <p:embed/>
                  <p:pic>
                    <p:nvPicPr>
                      <p:cNvPr id="23597" name="Wykres 13">
                        <a:extLst>
                          <a:ext uri="{FF2B5EF4-FFF2-40B4-BE49-F238E27FC236}">
                            <a16:creationId xmlns:a16="http://schemas.microsoft.com/office/drawing/2014/main" id="{780E4C0D-28D6-46CF-909A-23CD42961D12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6925" y="1568450"/>
                        <a:ext cx="5862638" cy="4338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" name="Grupa 14">
            <a:extLst>
              <a:ext uri="{FF2B5EF4-FFF2-40B4-BE49-F238E27FC236}">
                <a16:creationId xmlns:a16="http://schemas.microsoft.com/office/drawing/2014/main" id="{30F8F0EE-E5B3-44C0-8C8D-ACD61049161D}"/>
              </a:ext>
            </a:extLst>
          </p:cNvPr>
          <p:cNvGrpSpPr/>
          <p:nvPr/>
        </p:nvGrpSpPr>
        <p:grpSpPr>
          <a:xfrm>
            <a:off x="8449391" y="4974516"/>
            <a:ext cx="3476780" cy="1181474"/>
            <a:chOff x="8449391" y="4974516"/>
            <a:chExt cx="3476780" cy="1181474"/>
          </a:xfrm>
        </p:grpSpPr>
        <p:sp>
          <p:nvSpPr>
            <p:cNvPr id="16" name="Prostokąt 15">
              <a:extLst>
                <a:ext uri="{FF2B5EF4-FFF2-40B4-BE49-F238E27FC236}">
                  <a16:creationId xmlns:a16="http://schemas.microsoft.com/office/drawing/2014/main" id="{F19BA639-0009-47BE-93F1-1783A342C30E}"/>
                </a:ext>
              </a:extLst>
            </p:cNvPr>
            <p:cNvSpPr/>
            <p:nvPr/>
          </p:nvSpPr>
          <p:spPr>
            <a:xfrm>
              <a:off x="8449391" y="5317773"/>
              <a:ext cx="3037041" cy="82585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dirty="0"/>
                <a:t>Na obszarze omawianych regionów wodnych </a:t>
              </a:r>
              <a:br>
                <a:rPr lang="pl-PL" dirty="0"/>
              </a:br>
              <a:r>
                <a:rPr lang="pl-PL" b="1" dirty="0"/>
                <a:t>nie występują jcwp TW i CW</a:t>
              </a:r>
            </a:p>
          </p:txBody>
        </p:sp>
        <p:pic>
          <p:nvPicPr>
            <p:cNvPr id="17" name="Picture 4" descr="Wykrzyknik fotografie, zdjęcia stockowe, Wykrzyknik obrazy royalty-free">
              <a:extLst>
                <a:ext uri="{FF2B5EF4-FFF2-40B4-BE49-F238E27FC236}">
                  <a16:creationId xmlns:a16="http://schemas.microsoft.com/office/drawing/2014/main" id="{060E2C71-A704-49CD-B0CF-99AD353A6D1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02" r="37531"/>
            <a:stretch/>
          </p:blipFill>
          <p:spPr bwMode="auto">
            <a:xfrm>
              <a:off x="11515008" y="4974516"/>
              <a:ext cx="411163" cy="11814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Obraz 7">
            <a:extLst>
              <a:ext uri="{FF2B5EF4-FFF2-40B4-BE49-F238E27FC236}">
                <a16:creationId xmlns:a16="http://schemas.microsoft.com/office/drawing/2014/main" id="{CFD11E3B-E0A2-4C40-927E-D0AE3FB1C6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Obraz 9">
            <a:extLst>
              <a:ext uri="{FF2B5EF4-FFF2-40B4-BE49-F238E27FC236}">
                <a16:creationId xmlns:a16="http://schemas.microsoft.com/office/drawing/2014/main" id="{66C711DD-88AB-4BE8-8C5A-6EB073E8D1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 Box 4">
            <a:extLst>
              <a:ext uri="{FF2B5EF4-FFF2-40B4-BE49-F238E27FC236}">
                <a16:creationId xmlns:a16="http://schemas.microsoft.com/office/drawing/2014/main" id="{10642BA5-3A02-4FB2-907A-B8FA9B3998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5605" name="Text Box 5">
            <a:extLst>
              <a:ext uri="{FF2B5EF4-FFF2-40B4-BE49-F238E27FC236}">
                <a16:creationId xmlns:a16="http://schemas.microsoft.com/office/drawing/2014/main" id="{4EC3E157-E57F-409B-8C34-47187F444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23559" name="Text Box 7">
            <a:extLst>
              <a:ext uri="{FF2B5EF4-FFF2-40B4-BE49-F238E27FC236}">
                <a16:creationId xmlns:a16="http://schemas.microsoft.com/office/drawing/2014/main" id="{64EC6D6D-1F67-4FFB-8A37-BCB7B7258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241425"/>
            <a:ext cx="5422900" cy="26007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jcwpd (GW) zawarto 40 działań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25%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stanowią działania podstawowe i 75 %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Najliczniejszą kategorią działań są: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gospodarka komunalna (41,46 % wszystkich działań w katalogu), 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przemysł (17,07 % wszystkich działań 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rolnictwo (9,76 % wszystkich działań 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ilościowych stanowią 55% wszystkich działań w katalogu. Na redukcję presji chemicznych przypada 15% działań, na presje związane z rolnictwem i gospodarką komunalną nakierowanych jest 8% działań, na presje przemysłowe </a:t>
            </a:r>
            <a:b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związane z urbanizacją - 10% działań. </a:t>
            </a:r>
          </a:p>
        </p:txBody>
      </p:sp>
      <p:sp>
        <p:nvSpPr>
          <p:cNvPr id="23560" name="Text Box 8">
            <a:extLst>
              <a:ext uri="{FF2B5EF4-FFF2-40B4-BE49-F238E27FC236}">
                <a16:creationId xmlns:a16="http://schemas.microsoft.com/office/drawing/2014/main" id="{FD96173B-4B58-49AF-B765-26C3F6923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6625" y="1273175"/>
            <a:ext cx="5783263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jcwpd (GW)</a:t>
            </a:r>
          </a:p>
        </p:txBody>
      </p:sp>
      <p:graphicFrame>
        <p:nvGraphicFramePr>
          <p:cNvPr id="56544" name="Group 224">
            <a:extLst>
              <a:ext uri="{FF2B5EF4-FFF2-40B4-BE49-F238E27FC236}">
                <a16:creationId xmlns:a16="http://schemas.microsoft.com/office/drawing/2014/main" id="{975A759D-43E9-468A-A035-7A99D5BFFA37}"/>
              </a:ext>
            </a:extLst>
          </p:cNvPr>
          <p:cNvGraphicFramePr>
            <a:graphicFrameLocks noGrp="1"/>
          </p:cNvGraphicFramePr>
          <p:nvPr/>
        </p:nvGraphicFramePr>
        <p:xfrm>
          <a:off x="392113" y="3922713"/>
          <a:ext cx="5297487" cy="2238373"/>
        </p:xfrm>
        <a:graphic>
          <a:graphicData uri="http://schemas.openxmlformats.org/drawingml/2006/table">
            <a:tbl>
              <a:tblPr/>
              <a:tblGrid>
                <a:gridCol w="971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4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76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46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499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grupy IIaPGW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55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GWC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499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GWPA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A (rolnictwo i gospodarka komunalna)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GWPB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B (przemysł i urbanizacja)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GWIC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 i chemiczne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9075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100 %</a:t>
                      </a:r>
                    </a:p>
                  </a:txBody>
                  <a:tcPr marL="91451" marR="91451" marT="45744" marB="4574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2" name="pole tekstowe 1">
            <a:extLst>
              <a:ext uri="{FF2B5EF4-FFF2-40B4-BE49-F238E27FC236}">
                <a16:creationId xmlns:a16="http://schemas.microsoft.com/office/drawing/2014/main" id="{E8ADE6BC-41A2-4734-A761-86426981A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jcwpd (GW)</a:t>
            </a:r>
          </a:p>
        </p:txBody>
      </p:sp>
      <p:graphicFrame>
        <p:nvGraphicFramePr>
          <p:cNvPr id="25650" name="Wykres 13">
            <a:extLst>
              <a:ext uri="{FF2B5EF4-FFF2-40B4-BE49-F238E27FC236}">
                <a16:creationId xmlns:a16="http://schemas.microsoft.com/office/drawing/2014/main" id="{C452595B-C3FC-427C-BD50-016E6196C44C}"/>
              </a:ext>
            </a:extLst>
          </p:cNvPr>
          <p:cNvGraphicFramePr>
            <a:graphicFrameLocks/>
          </p:cNvGraphicFramePr>
          <p:nvPr/>
        </p:nvGraphicFramePr>
        <p:xfrm>
          <a:off x="5989638" y="1657350"/>
          <a:ext cx="5861050" cy="3700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5864860" imgH="3706689" progId="Excel.Chart.8">
                  <p:embed/>
                </p:oleObj>
              </mc:Choice>
              <mc:Fallback>
                <p:oleObj name="Chart" r:id="rId5" imgW="5864860" imgH="3706689" progId="Excel.Chart.8">
                  <p:embed/>
                  <p:pic>
                    <p:nvPicPr>
                      <p:cNvPr id="25650" name="Wykres 13">
                        <a:extLst>
                          <a:ext uri="{FF2B5EF4-FFF2-40B4-BE49-F238E27FC236}">
                            <a16:creationId xmlns:a16="http://schemas.microsoft.com/office/drawing/2014/main" id="{C452595B-C3FC-427C-BD50-016E6196C44C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9638" y="1657350"/>
                        <a:ext cx="5861050" cy="3700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Obraz 7">
            <a:extLst>
              <a:ext uri="{FF2B5EF4-FFF2-40B4-BE49-F238E27FC236}">
                <a16:creationId xmlns:a16="http://schemas.microsoft.com/office/drawing/2014/main" id="{9B723CBA-2787-4B0E-81B5-14D2348C4A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4" name="Obraz 9">
            <a:extLst>
              <a:ext uri="{FF2B5EF4-FFF2-40B4-BE49-F238E27FC236}">
                <a16:creationId xmlns:a16="http://schemas.microsoft.com/office/drawing/2014/main" id="{7476CD9E-E169-4FE5-B5D1-AD52113E6E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Text Box 534">
            <a:extLst>
              <a:ext uri="{FF2B5EF4-FFF2-40B4-BE49-F238E27FC236}">
                <a16:creationId xmlns:a16="http://schemas.microsoft.com/office/drawing/2014/main" id="{3266AAAA-D928-4BD2-B513-4B6BA02023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345865"/>
            <a:ext cx="7100836" cy="416626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W obszarze dorzecza Wisły opracowano łącznie 12 784 działań dla</a:t>
            </a:r>
            <a:b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76 % wszystkich jcw w obszarze dorzecza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</a:p>
          <a:p>
            <a:pPr algn="just" eaLnBrk="1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Szacunkowy koszt określony został na ponad 16,6 mld zł. Największy udział w kosztach mają działania z zakresu gospodarki komunalnej i odpadów - 89%.</a:t>
            </a:r>
          </a:p>
          <a:p>
            <a:pPr marL="182563" indent="-182563" algn="just" eaLnBrk="1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rzeczne: 10 355 działań.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Najliczniejszą grupę stanowią działania związane z poprawą warunków dla obszarów chronionych 4 482 działania; działania związane z gospodarką ściekową - 1 480 działań, działania ukierunkowane na odtwarzanie ciągłości, ochronę i odtwarzanie naturalnych procesów hydromorfologicznych w korycie – 1 072 działania.</a:t>
            </a:r>
          </a:p>
          <a:p>
            <a:pPr marL="182563" indent="-182563" algn="just" eaLnBrk="1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zbiornikowe: 94 działania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Najliczniejszą grupę stanowią działania związane z poprawą warunków dla obszarów chronionych 29 działań; gospodarka ściekowa w aglomeracjach – 24 działania, ograniczenie spływu zanieczyszczeń z terenów zurbanizowanych  – 12 działań.</a:t>
            </a:r>
          </a:p>
          <a:p>
            <a:pPr marL="182563" indent="-182563" algn="just" eaLnBrk="1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jeziorne: 2009 działań</a:t>
            </a:r>
            <a:r>
              <a:rPr lang="pl-PL" altLang="pl-PL" sz="13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Najliczniejszą grupę stanowią działania związane z poprawą warunków dla obszarów chronionych – 619 działania; weryfikacja programu ochrony środowiska – 245 działań, działania kontrolne i monitoringowe – 233 działania.</a:t>
            </a:r>
          </a:p>
          <a:p>
            <a:pPr marL="176213" indent="-176213" algn="just" eaLnBrk="1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przejściowe i przybrzeżne: 68 działań</a:t>
            </a:r>
            <a:r>
              <a:rPr lang="pl-PL" altLang="pl-PL" sz="1300" b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Najliczniejszą grupę stanowią działania związane z poprawą warunków dla obszarów chronionych 37 działań.</a:t>
            </a:r>
          </a:p>
        </p:txBody>
      </p:sp>
      <p:pic>
        <p:nvPicPr>
          <p:cNvPr id="18438" name="Obraz 9">
            <a:extLst>
              <a:ext uri="{FF2B5EF4-FFF2-40B4-BE49-F238E27FC236}">
                <a16:creationId xmlns:a16="http://schemas.microsoft.com/office/drawing/2014/main" id="{94FA0890-BDEC-4A34-B896-ACBA70B55F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F798A5C1-2767-4726-A423-CA7D9A2DB8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jednolitych części wód – obszar dorzecza Wisły</a:t>
            </a:r>
          </a:p>
        </p:txBody>
      </p:sp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BFFBB06E-F5A8-4732-95A4-30A9D9F156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5705231"/>
              </p:ext>
            </p:extLst>
          </p:nvPr>
        </p:nvGraphicFramePr>
        <p:xfrm>
          <a:off x="7517134" y="5841147"/>
          <a:ext cx="4584700" cy="214312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jcwp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8443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7BE21BA3-D650-4691-ADE3-2980B6F48A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7134" y="739436"/>
            <a:ext cx="4034786" cy="5037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1242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Obraz 7">
            <a:extLst>
              <a:ext uri="{FF2B5EF4-FFF2-40B4-BE49-F238E27FC236}">
                <a16:creationId xmlns:a16="http://schemas.microsoft.com/office/drawing/2014/main" id="{9B723CBA-2787-4B0E-81B5-14D2348C4A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4" name="Obraz 9">
            <a:extLst>
              <a:ext uri="{FF2B5EF4-FFF2-40B4-BE49-F238E27FC236}">
                <a16:creationId xmlns:a16="http://schemas.microsoft.com/office/drawing/2014/main" id="{7476CD9E-E169-4FE5-B5D1-AD52113E6E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Text Box 534">
            <a:extLst>
              <a:ext uri="{FF2B5EF4-FFF2-40B4-BE49-F238E27FC236}">
                <a16:creationId xmlns:a16="http://schemas.microsoft.com/office/drawing/2014/main" id="{3266AAAA-D928-4BD2-B513-4B6BA02023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962" y="1757605"/>
            <a:ext cx="6725315" cy="73917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82563" indent="-182563" algn="just" eaLnBrk="1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jcwpd: 258 działań.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Najliczniejszą grupę stanowią działania z kategorii inne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– 161 działań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gospodarka komunalna – 49 działań, rolnictwo – 37 działań, przemysł </a:t>
            </a:r>
            <a:b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– 11 działań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</a:p>
        </p:txBody>
      </p:sp>
      <p:graphicFrame>
        <p:nvGraphicFramePr>
          <p:cNvPr id="16938" name="Group 554">
            <a:extLst>
              <a:ext uri="{FF2B5EF4-FFF2-40B4-BE49-F238E27FC236}">
                <a16:creationId xmlns:a16="http://schemas.microsoft.com/office/drawing/2014/main" id="{05871E55-1D7D-4289-B64C-4084C8929E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4211589"/>
              </p:ext>
            </p:extLst>
          </p:nvPr>
        </p:nvGraphicFramePr>
        <p:xfrm>
          <a:off x="7649499" y="5897622"/>
          <a:ext cx="3236913" cy="212932"/>
        </p:xfrm>
        <a:graphic>
          <a:graphicData uri="http://schemas.openxmlformats.org/drawingml/2006/table">
            <a:tbl>
              <a:tblPr/>
              <a:tblGrid>
                <a:gridCol w="32369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27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jcwpd 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1431" marR="91431" marT="45506" marB="45506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8438" name="Obraz 9">
            <a:extLst>
              <a:ext uri="{FF2B5EF4-FFF2-40B4-BE49-F238E27FC236}">
                <a16:creationId xmlns:a16="http://schemas.microsoft.com/office/drawing/2014/main" id="{94FA0890-BDEC-4A34-B896-ACBA70B55F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F798A5C1-2767-4726-A423-CA7D9A2DB8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jednolitych części wód – obszar dorzecza Wisły - cd</a:t>
            </a:r>
          </a:p>
        </p:txBody>
      </p:sp>
      <p:pic>
        <p:nvPicPr>
          <p:cNvPr id="18442" name="Obraz 14">
            <a:extLst>
              <a:ext uri="{FF2B5EF4-FFF2-40B4-BE49-F238E27FC236}">
                <a16:creationId xmlns:a16="http://schemas.microsoft.com/office/drawing/2014/main" id="{679E75D4-BC16-4175-BA8A-71EDEDC74B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3355975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4" name="Obraz 5" descr="Obraz zawierający mapa&#10;&#10;Opis wygenerowany automatycznie">
            <a:extLst>
              <a:ext uri="{FF2B5EF4-FFF2-40B4-BE49-F238E27FC236}">
                <a16:creationId xmlns:a16="http://schemas.microsoft.com/office/drawing/2014/main" id="{5F4696BC-C2FD-40EA-946B-0DB09B7EE8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478" y="787400"/>
            <a:ext cx="4246681" cy="5153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Obraz 7">
            <a:extLst>
              <a:ext uri="{FF2B5EF4-FFF2-40B4-BE49-F238E27FC236}">
                <a16:creationId xmlns:a16="http://schemas.microsoft.com/office/drawing/2014/main" id="{3B14FC77-166C-4389-B705-0DE9274E60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0" name="Obraz 9">
            <a:extLst>
              <a:ext uri="{FF2B5EF4-FFF2-40B4-BE49-F238E27FC236}">
                <a16:creationId xmlns:a16="http://schemas.microsoft.com/office/drawing/2014/main" id="{33682660-0E45-4299-B813-70B013D303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Text Box 534">
            <a:extLst>
              <a:ext uri="{FF2B5EF4-FFF2-40B4-BE49-F238E27FC236}">
                <a16:creationId xmlns:a16="http://schemas.microsoft.com/office/drawing/2014/main" id="{BFA2AB3B-AC9E-4C89-9EF3-032D2428A6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388" y="1244600"/>
            <a:ext cx="11164252" cy="49244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defTabSz="914400" eaLnBrk="1" hangingPunct="1"/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regionie wodnym Środkowej Wisły opracowano zestawy działań dla 376 jcw: w tym 358 jcwp oraz 18 jcwpd (łącznie 2 021 działań: 1 458 </a:t>
            </a:r>
            <a:b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to działania podstawowe, 563 uzupełniające). </a:t>
            </a:r>
          </a:p>
        </p:txBody>
      </p:sp>
      <p:pic>
        <p:nvPicPr>
          <p:cNvPr id="22532" name="Obraz 9">
            <a:extLst>
              <a:ext uri="{FF2B5EF4-FFF2-40B4-BE49-F238E27FC236}">
                <a16:creationId xmlns:a16="http://schemas.microsoft.com/office/drawing/2014/main" id="{65BA2ADD-348D-46DE-8661-9037432AC0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F2C7FB94-9EF1-49DA-8C6A-9DC96BE037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l-PL" altLang="pl-PL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 – region wodny Środkowej Wisły</a:t>
            </a:r>
          </a:p>
        </p:txBody>
      </p:sp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DF9C65C6-416F-4570-BCDC-EB77218CB4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0282418"/>
              </p:ext>
            </p:extLst>
          </p:nvPr>
        </p:nvGraphicFramePr>
        <p:xfrm>
          <a:off x="238601" y="5903118"/>
          <a:ext cx="5649913" cy="334963"/>
        </p:xfrm>
        <a:graphic>
          <a:graphicData uri="http://schemas.openxmlformats.org/drawingml/2006/table">
            <a:tbl>
              <a:tblPr/>
              <a:tblGrid>
                <a:gridCol w="56499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49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jcwp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Środkowej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1435" marR="91435" marT="45677" marB="45677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2537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2140144E-7C84-4319-9641-65EC5E7BFE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8" y="1888586"/>
            <a:ext cx="4306636" cy="3831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0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59621D09-5A34-4043-9B62-90D368CEC0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8407" y="1916900"/>
            <a:ext cx="4271963" cy="3803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938" name="Group 554">
            <a:extLst>
              <a:ext uri="{FF2B5EF4-FFF2-40B4-BE49-F238E27FC236}">
                <a16:creationId xmlns:a16="http://schemas.microsoft.com/office/drawing/2014/main" id="{92AEBD6D-C1C6-42E2-B2D1-FFCA212F53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4159980"/>
              </p:ext>
            </p:extLst>
          </p:nvPr>
        </p:nvGraphicFramePr>
        <p:xfrm>
          <a:off x="7920037" y="5842000"/>
          <a:ext cx="5892800" cy="334963"/>
        </p:xfrm>
        <a:graphic>
          <a:graphicData uri="http://schemas.openxmlformats.org/drawingml/2006/table">
            <a:tbl>
              <a:tblPr/>
              <a:tblGrid>
                <a:gridCol w="5892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49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jcwpd 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Środkowej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677" marB="45677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Text Box 534">
            <a:extLst>
              <a:ext uri="{FF2B5EF4-FFF2-40B4-BE49-F238E27FC236}">
                <a16:creationId xmlns:a16="http://schemas.microsoft.com/office/drawing/2014/main" id="{503C3CE0-CE33-4A6B-B2CB-9D59937AF7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2453" y="2230836"/>
            <a:ext cx="2746525" cy="290848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defTabSz="914400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Dla 337 jcwp RW opracowano </a:t>
            </a:r>
            <a:b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1 838 działań (74% - działania podstawowe, 26% - uzupełniające).</a:t>
            </a:r>
          </a:p>
          <a:p>
            <a:pPr algn="just" defTabSz="914400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Dla 4 jcwp </a:t>
            </a:r>
            <a:r>
              <a:rPr lang="pl-PL" altLang="pl-PL" sz="13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opracowano </a:t>
            </a:r>
            <a:b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33 działania (61% - działania podstawowe, 39% - uzupełniające).</a:t>
            </a:r>
          </a:p>
          <a:p>
            <a:pPr algn="just" defTabSz="914400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Dla  17 jcwp LW opracowano </a:t>
            </a:r>
            <a:b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97 działań (51% - podstawowe, </a:t>
            </a:r>
            <a:b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49% - uzupełniające)</a:t>
            </a:r>
          </a:p>
          <a:p>
            <a:pPr algn="just" defTabSz="914400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Dla 18 jcwpd GW opracowano </a:t>
            </a:r>
            <a:b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53 działania (54% - podstawowe, 46% - uzupełniające).</a:t>
            </a:r>
          </a:p>
          <a:p>
            <a:pPr algn="just" defTabSz="914400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endParaRPr lang="pl-PL" altLang="pl-PL" sz="1400" dirty="0">
              <a:solidFill>
                <a:srgbClr val="000000"/>
              </a:solidFill>
              <a:latin typeface="Roboto" panose="02000000000000000000" pitchFamily="2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Obraz 7">
            <a:extLst>
              <a:ext uri="{FF2B5EF4-FFF2-40B4-BE49-F238E27FC236}">
                <a16:creationId xmlns:a16="http://schemas.microsoft.com/office/drawing/2014/main" id="{8B6EBDEC-19CD-4737-875A-E15734638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Obraz 9">
            <a:extLst>
              <a:ext uri="{FF2B5EF4-FFF2-40B4-BE49-F238E27FC236}">
                <a16:creationId xmlns:a16="http://schemas.microsoft.com/office/drawing/2014/main" id="{6F4B7F4A-3C2C-461A-9D06-654162CB77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8FA055BC-9C90-4062-B7D2-59D3B9B87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region wodny Środkowej Wisły</a:t>
            </a:r>
          </a:p>
        </p:txBody>
      </p:sp>
      <p:sp>
        <p:nvSpPr>
          <p:cNvPr id="35845" name="pole tekstowe 12">
            <a:extLst>
              <a:ext uri="{FF2B5EF4-FFF2-40B4-BE49-F238E27FC236}">
                <a16:creationId xmlns:a16="http://schemas.microsoft.com/office/drawing/2014/main" id="{F7BE4C07-191D-4FD1-BA47-A335C2720F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765" y="1698212"/>
            <a:ext cx="5647700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Harmonogram wdrożenia działań (łącznie wszystkie kategorie wód jcwp)</a:t>
            </a:r>
          </a:p>
        </p:txBody>
      </p:sp>
      <p:sp>
        <p:nvSpPr>
          <p:cNvPr id="33799" name="pole tekstowe 14">
            <a:extLst>
              <a:ext uri="{FF2B5EF4-FFF2-40B4-BE49-F238E27FC236}">
                <a16:creationId xmlns:a16="http://schemas.microsoft.com/office/drawing/2014/main" id="{EA9DD42B-DFCF-4FAA-B244-6923E50DB5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5516" y="2616465"/>
            <a:ext cx="4679950" cy="292388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Koszt realizacji działań jcwp – łącznie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5 489 055,8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tys. zł</a:t>
            </a:r>
            <a:endParaRPr lang="pl-PL" altLang="pl-PL" sz="1300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Strzałka w prawo 4">
            <a:extLst>
              <a:ext uri="{FF2B5EF4-FFF2-40B4-BE49-F238E27FC236}">
                <a16:creationId xmlns:a16="http://schemas.microsoft.com/office/drawing/2014/main" id="{3C40ADFC-F483-42D8-8D9A-4365888E974E}"/>
              </a:ext>
            </a:extLst>
          </p:cNvPr>
          <p:cNvSpPr/>
          <p:nvPr/>
        </p:nvSpPr>
        <p:spPr>
          <a:xfrm rot="5400000">
            <a:off x="8721153" y="3366122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D2A98C6F-97AF-406F-BC41-AC413DDC3362}"/>
              </a:ext>
            </a:extLst>
          </p:cNvPr>
          <p:cNvSpPr txBox="1"/>
          <p:nvPr/>
        </p:nvSpPr>
        <p:spPr>
          <a:xfrm>
            <a:off x="6795516" y="4137716"/>
            <a:ext cx="4679950" cy="109220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Źródło środków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własne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Budżet państwa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NFOŚiGW/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WFOŚiGW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UE</a:t>
            </a:r>
          </a:p>
        </p:txBody>
      </p:sp>
      <p:pic>
        <p:nvPicPr>
          <p:cNvPr id="17" name="Obraz 15">
            <a:extLst>
              <a:ext uri="{FF2B5EF4-FFF2-40B4-BE49-F238E27FC236}">
                <a16:creationId xmlns:a16="http://schemas.microsoft.com/office/drawing/2014/main" id="{4A1DBC88-887B-4B4D-9D80-C42447320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883" y="1288359"/>
            <a:ext cx="3355975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Wykres 11">
            <a:extLst>
              <a:ext uri="{FF2B5EF4-FFF2-40B4-BE49-F238E27FC236}">
                <a16:creationId xmlns:a16="http://schemas.microsoft.com/office/drawing/2014/main" id="{8350B15E-A8A3-4BCB-9071-403E11F7BF2D}"/>
              </a:ext>
            </a:extLst>
          </p:cNvPr>
          <p:cNvGraphicFramePr>
            <a:graphicFrameLocks/>
          </p:cNvGraphicFramePr>
          <p:nvPr/>
        </p:nvGraphicFramePr>
        <p:xfrm>
          <a:off x="540765" y="2184742"/>
          <a:ext cx="5974977" cy="37562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0246684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Obraz 7">
            <a:extLst>
              <a:ext uri="{FF2B5EF4-FFF2-40B4-BE49-F238E27FC236}">
                <a16:creationId xmlns:a16="http://schemas.microsoft.com/office/drawing/2014/main" id="{8B6EBDEC-19CD-4737-875A-E15734638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Obraz 9">
            <a:extLst>
              <a:ext uri="{FF2B5EF4-FFF2-40B4-BE49-F238E27FC236}">
                <a16:creationId xmlns:a16="http://schemas.microsoft.com/office/drawing/2014/main" id="{6F4B7F4A-3C2C-461A-9D06-654162CB77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8FA055BC-9C90-4062-B7D2-59D3B9B87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region wodny Środkowej Wisły</a:t>
            </a:r>
          </a:p>
        </p:txBody>
      </p:sp>
      <p:sp>
        <p:nvSpPr>
          <p:cNvPr id="35846" name="pole tekstowe 13">
            <a:extLst>
              <a:ext uri="{FF2B5EF4-FFF2-40B4-BE49-F238E27FC236}">
                <a16:creationId xmlns:a16="http://schemas.microsoft.com/office/drawing/2014/main" id="{7D4A34C9-CCEC-4114-97D9-8A5EDB9E8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334533"/>
            <a:ext cx="859241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Jednostki</a:t>
            </a:r>
            <a:r>
              <a:rPr lang="pl-PL" altLang="pl-PL" sz="1800" dirty="0">
                <a:ea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odpowiedzialne za realizację (łącznie wszystkie kategorie wód jcwp – region wodny Środkowej Wisły)</a:t>
            </a:r>
          </a:p>
        </p:txBody>
      </p:sp>
      <p:graphicFrame>
        <p:nvGraphicFramePr>
          <p:cNvPr id="7" name="Wykres 6">
            <a:extLst>
              <a:ext uri="{FF2B5EF4-FFF2-40B4-BE49-F238E27FC236}">
                <a16:creationId xmlns:a16="http://schemas.microsoft.com/office/drawing/2014/main" id="{1B5EB300-C0EC-434F-A89A-4134645531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6526746"/>
              </p:ext>
            </p:extLst>
          </p:nvPr>
        </p:nvGraphicFramePr>
        <p:xfrm>
          <a:off x="704536" y="2070134"/>
          <a:ext cx="10782928" cy="39195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6951861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Obraz 7">
            <a:extLst>
              <a:ext uri="{FF2B5EF4-FFF2-40B4-BE49-F238E27FC236}">
                <a16:creationId xmlns:a16="http://schemas.microsoft.com/office/drawing/2014/main" id="{311D2370-BEBB-4815-936F-40B4158465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7" name="Obraz 9">
            <a:extLst>
              <a:ext uri="{FF2B5EF4-FFF2-40B4-BE49-F238E27FC236}">
                <a16:creationId xmlns:a16="http://schemas.microsoft.com/office/drawing/2014/main" id="{DD08BBF7-D8ED-47D5-9CF5-683B463B8C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Text Box 534">
            <a:extLst>
              <a:ext uri="{FF2B5EF4-FFF2-40B4-BE49-F238E27FC236}">
                <a16:creationId xmlns:a16="http://schemas.microsoft.com/office/drawing/2014/main" id="{01583AF2-138A-4E0E-8C11-6038DC0E4A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500" y="1350963"/>
            <a:ext cx="6631940" cy="44240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obszarze dorzecza Odry zestawy działań opracowano łącznie 10 826 działań dla 85% wszystkich jcw w obszarze dorzecza</a:t>
            </a:r>
            <a:r>
              <a:rPr lang="pl-PL" altLang="pl-PL" sz="13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	</a:t>
            </a:r>
          </a:p>
          <a:p>
            <a:pPr algn="just" eaLnBrk="1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Szacunkowy koszt określony został na ponad 9 mld zł. Największy udział w kosztach mają działania z zakresu gospodarki komunalnej i odpadami - 84%.</a:t>
            </a:r>
          </a:p>
          <a:p>
            <a:pPr marL="285750" indent="-285750" algn="just" eaLnBrk="1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rzeczne: 8020 działań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Najliczniejszą grupę stanowią działania związane z poprawą warunków dla obszarów chronionych 3 877 działań; działania związane z gospodarką ściekową - 1 041 działań, przebudowa budowli piętrzących w zakresie zapewniającym ciągłość biologiczną i osiągnięcie celów środowiskowych - 636 działań.</a:t>
            </a:r>
          </a:p>
          <a:p>
            <a:pPr marL="285750" indent="-285750" algn="just" eaLnBrk="1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zbiornikowe: 57 działań.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Najliczniejszą grupę działań stanowią działania związane z poprawą warunków dla obszarów chronionych 16 działań; weryfikacja programu ochrony środowiska – 13 działań.</a:t>
            </a:r>
          </a:p>
          <a:p>
            <a:pPr marL="285750" indent="-285750" algn="just" eaLnBrk="1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jeziorne:</a:t>
            </a:r>
            <a:r>
              <a:rPr lang="pl-PL" altLang="pl-PL" sz="13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2398 działań.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Najliczniejszą grupę działań stanowią działania związane z poprawą warunków dla obszarów chronionych – 964 działania; weryfikacja programu ochrony środowiska oraz działania kontrolne i monitoringowe – 235 działań.</a:t>
            </a:r>
          </a:p>
          <a:p>
            <a:pPr marL="285750" indent="-285750" algn="just" eaLnBrk="1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przejściowe i przybrzeżne: 70 działań.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Najliczniejszą grupę działań stanowią działania związane z poprawą warunków dla obszarów chronionych 37 działań.</a:t>
            </a:r>
            <a:endParaRPr lang="pl-PL" altLang="pl-PL" sz="1200" dirty="0">
              <a:solidFill>
                <a:srgbClr val="000000"/>
              </a:solidFill>
            </a:endParaRPr>
          </a:p>
        </p:txBody>
      </p:sp>
      <p:pic>
        <p:nvPicPr>
          <p:cNvPr id="67591" name="Obraz 9">
            <a:extLst>
              <a:ext uri="{FF2B5EF4-FFF2-40B4-BE49-F238E27FC236}">
                <a16:creationId xmlns:a16="http://schemas.microsoft.com/office/drawing/2014/main" id="{73D19835-D25E-4BF9-ACA6-059B790AD4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46518C8B-7860-4591-ADDF-0B606A5A0A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 – obszar dorzecza Odry</a:t>
            </a:r>
          </a:p>
        </p:txBody>
      </p:sp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D009DDBC-7826-4A90-B703-6C67659532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7604527"/>
              </p:ext>
            </p:extLst>
          </p:nvPr>
        </p:nvGraphicFramePr>
        <p:xfrm>
          <a:off x="7307262" y="5884801"/>
          <a:ext cx="4584700" cy="214312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jcwp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Odry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67597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6FA57BCF-5A7B-446D-9BA9-B8CAC27568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7262" y="736601"/>
            <a:ext cx="4092257" cy="5111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Obraz 7">
            <a:extLst>
              <a:ext uri="{FF2B5EF4-FFF2-40B4-BE49-F238E27FC236}">
                <a16:creationId xmlns:a16="http://schemas.microsoft.com/office/drawing/2014/main" id="{311D2370-BEBB-4815-936F-40B4158465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7" name="Obraz 9">
            <a:extLst>
              <a:ext uri="{FF2B5EF4-FFF2-40B4-BE49-F238E27FC236}">
                <a16:creationId xmlns:a16="http://schemas.microsoft.com/office/drawing/2014/main" id="{DD08BBF7-D8ED-47D5-9CF5-683B463B8C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Text Box 534">
            <a:extLst>
              <a:ext uri="{FF2B5EF4-FFF2-40B4-BE49-F238E27FC236}">
                <a16:creationId xmlns:a16="http://schemas.microsoft.com/office/drawing/2014/main" id="{01583AF2-138A-4E0E-8C11-6038DC0E4A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500" y="1350963"/>
            <a:ext cx="6114418" cy="107721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 algn="just" eaLnBrk="1" hangingPunct="1"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jcwpd: 274 działania.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Najliczniejszą grupę działań stanowią działania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 kategorii inne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– 101 działań, rolnictwo – 65 działań, gospodarka komunalna – 63 działania, przemysł – 24 działania, leśnictwo – 23 działania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.  </a:t>
            </a:r>
          </a:p>
          <a:p>
            <a:pPr algn="just" eaLnBrk="1" hangingPunct="1">
              <a:buFontTx/>
              <a:buChar char="•"/>
            </a:pPr>
            <a:endParaRPr lang="pl-PL" altLang="pl-PL" sz="1200" dirty="0">
              <a:solidFill>
                <a:srgbClr val="000000"/>
              </a:solidFill>
            </a:endParaRPr>
          </a:p>
        </p:txBody>
      </p:sp>
      <p:graphicFrame>
        <p:nvGraphicFramePr>
          <p:cNvPr id="16938" name="Group 554">
            <a:extLst>
              <a:ext uri="{FF2B5EF4-FFF2-40B4-BE49-F238E27FC236}">
                <a16:creationId xmlns:a16="http://schemas.microsoft.com/office/drawing/2014/main" id="{5952C2A2-602A-46BC-A00C-1710F47613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4881789"/>
              </p:ext>
            </p:extLst>
          </p:nvPr>
        </p:nvGraphicFramePr>
        <p:xfrm>
          <a:off x="6648768" y="5830607"/>
          <a:ext cx="4584700" cy="212932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27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jcwpd 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Odry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506" marB="45506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67591" name="Obraz 9">
            <a:extLst>
              <a:ext uri="{FF2B5EF4-FFF2-40B4-BE49-F238E27FC236}">
                <a16:creationId xmlns:a16="http://schemas.microsoft.com/office/drawing/2014/main" id="{73D19835-D25E-4BF9-ACA6-059B790AD4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46518C8B-7860-4591-ADDF-0B606A5A0A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 – obszar dorzecza Odry - cd</a:t>
            </a:r>
          </a:p>
        </p:txBody>
      </p:sp>
      <p:pic>
        <p:nvPicPr>
          <p:cNvPr id="6759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EE3CF63F-FD13-478E-9F98-626111E311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239" y="614363"/>
            <a:ext cx="4155440" cy="519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96" name="Obraz 14">
            <a:extLst>
              <a:ext uri="{FF2B5EF4-FFF2-40B4-BE49-F238E27FC236}">
                <a16:creationId xmlns:a16="http://schemas.microsoft.com/office/drawing/2014/main" id="{5CA60AF6-8B02-48B3-9891-9B618A2EF1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55144"/>
            <a:ext cx="3355975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42262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3" name="Obraz 7">
            <a:extLst>
              <a:ext uri="{FF2B5EF4-FFF2-40B4-BE49-F238E27FC236}">
                <a16:creationId xmlns:a16="http://schemas.microsoft.com/office/drawing/2014/main" id="{EEA59589-8BEC-4AA7-ABD3-8E4E756F75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4" name="Obraz 9">
            <a:extLst>
              <a:ext uri="{FF2B5EF4-FFF2-40B4-BE49-F238E27FC236}">
                <a16:creationId xmlns:a16="http://schemas.microsoft.com/office/drawing/2014/main" id="{FEA1C2C0-452B-4C1E-AD57-81F5910CDF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Text Box 534">
            <a:extLst>
              <a:ext uri="{FF2B5EF4-FFF2-40B4-BE49-F238E27FC236}">
                <a16:creationId xmlns:a16="http://schemas.microsoft.com/office/drawing/2014/main" id="{BCC71A61-42DB-49F8-8528-F87D107041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155700"/>
            <a:ext cx="8356600" cy="49244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defTabSz="914400" eaLnBrk="1" hangingPunct="1"/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W regionie wodnym Warty opracowano zestawy działań dla 374 jcw (łącznie 2206 działań: 1485 to działania podstawowe, 721 uzupełniające). </a:t>
            </a:r>
          </a:p>
        </p:txBody>
      </p:sp>
      <p:graphicFrame>
        <p:nvGraphicFramePr>
          <p:cNvPr id="16938" name="Group 554">
            <a:extLst>
              <a:ext uri="{FF2B5EF4-FFF2-40B4-BE49-F238E27FC236}">
                <a16:creationId xmlns:a16="http://schemas.microsoft.com/office/drawing/2014/main" id="{AF92A139-6A5B-468E-A172-84DAD3FD61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6060217"/>
              </p:ext>
            </p:extLst>
          </p:nvPr>
        </p:nvGraphicFramePr>
        <p:xfrm>
          <a:off x="7774550" y="5833586"/>
          <a:ext cx="3328988" cy="334963"/>
        </p:xfrm>
        <a:graphic>
          <a:graphicData uri="http://schemas.openxmlformats.org/drawingml/2006/table">
            <a:tbl>
              <a:tblPr/>
              <a:tblGrid>
                <a:gridCol w="3328988">
                  <a:extLst>
                    <a:ext uri="{9D8B030D-6E8A-4147-A177-3AD203B41FA5}">
                      <a16:colId xmlns:a16="http://schemas.microsoft.com/office/drawing/2014/main" val="332959182"/>
                    </a:ext>
                  </a:extLst>
                </a:gridCol>
              </a:tblGrid>
              <a:tr h="334963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jcwpd 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Warty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91451" marR="91451" marT="45677" marB="4567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7484593"/>
                  </a:ext>
                </a:extLst>
              </a:tr>
            </a:tbl>
          </a:graphicData>
        </a:graphic>
      </p:graphicFrame>
      <p:pic>
        <p:nvPicPr>
          <p:cNvPr id="71688" name="Obraz 9">
            <a:extLst>
              <a:ext uri="{FF2B5EF4-FFF2-40B4-BE49-F238E27FC236}">
                <a16:creationId xmlns:a16="http://schemas.microsoft.com/office/drawing/2014/main" id="{492BC6CA-2D25-4EF5-AAC3-110BDCA1D1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01CEC842-174D-4525-A886-98F67472BA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l-PL" altLang="pl-PL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 – region wodny Warty</a:t>
            </a:r>
          </a:p>
        </p:txBody>
      </p:sp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F4D77D6B-827D-4F83-AF84-0D00A93765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3612911"/>
              </p:ext>
            </p:extLst>
          </p:nvPr>
        </p:nvGraphicFramePr>
        <p:xfrm>
          <a:off x="403968" y="5825966"/>
          <a:ext cx="3328988" cy="334963"/>
        </p:xfrm>
        <a:graphic>
          <a:graphicData uri="http://schemas.openxmlformats.org/drawingml/2006/table">
            <a:tbl>
              <a:tblPr/>
              <a:tblGrid>
                <a:gridCol w="3328988">
                  <a:extLst>
                    <a:ext uri="{9D8B030D-6E8A-4147-A177-3AD203B41FA5}">
                      <a16:colId xmlns:a16="http://schemas.microsoft.com/office/drawing/2014/main" val="772549729"/>
                    </a:ext>
                  </a:extLst>
                </a:gridCol>
              </a:tblGrid>
              <a:tr h="334963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jcwp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Warty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91451" marR="91451" marT="45677" marB="4567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7459921"/>
                  </a:ext>
                </a:extLst>
              </a:tr>
            </a:tbl>
          </a:graphicData>
        </a:graphic>
      </p:graphicFrame>
      <p:pic>
        <p:nvPicPr>
          <p:cNvPr id="71737" name="Obraz 15">
            <a:extLst>
              <a:ext uri="{FF2B5EF4-FFF2-40B4-BE49-F238E27FC236}">
                <a16:creationId xmlns:a16="http://schemas.microsoft.com/office/drawing/2014/main" id="{12C9DC91-071B-4251-9B37-18F2281AC8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661470"/>
            <a:ext cx="3355975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4" descr="Obraz zawierający mapa&#10;&#10;Opis wygenerowany automatycznie">
            <a:extLst>
              <a:ext uri="{FF2B5EF4-FFF2-40B4-BE49-F238E27FC236}">
                <a16:creationId xmlns:a16="http://schemas.microsoft.com/office/drawing/2014/main" id="{CE7D20C7-4912-45A4-8B6A-2FBEEE569C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1084" y="1641475"/>
            <a:ext cx="4599940" cy="4183697"/>
          </a:xfrm>
          <a:prstGeom prst="rect">
            <a:avLst/>
          </a:prstGeom>
        </p:spPr>
      </p:pic>
      <p:sp>
        <p:nvSpPr>
          <p:cNvPr id="14" name="Text Box 534">
            <a:extLst>
              <a:ext uri="{FF2B5EF4-FFF2-40B4-BE49-F238E27FC236}">
                <a16:creationId xmlns:a16="http://schemas.microsoft.com/office/drawing/2014/main" id="{52C0C2B9-6B9B-440E-9027-B0B5EA23B3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5961" y="1687237"/>
            <a:ext cx="2385546" cy="243143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4400" eaLnBrk="1" hangingPunct="1"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</a:rPr>
              <a:t>Dla 259 jcwp RW opracowano </a:t>
            </a:r>
            <a:b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</a:rPr>
            </a:b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</a:rPr>
              <a:t>1 414 działań (75% - działania podstawowe, 25% - uzupełniające).</a:t>
            </a:r>
          </a:p>
          <a:p>
            <a:pPr defTabSz="914400" eaLnBrk="1" hangingPunct="1"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</a:rPr>
              <a:t>Dla 2 jcwp </a:t>
            </a:r>
            <a:r>
              <a:rPr lang="pl-PL" altLang="pl-PL" sz="1100" dirty="0" err="1">
                <a:solidFill>
                  <a:srgbClr val="000000"/>
                </a:solidFill>
                <a:latin typeface="Roboto" panose="02000000000000000000" pitchFamily="2" charset="0"/>
              </a:rPr>
              <a:t>RWr</a:t>
            </a: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</a:rPr>
              <a:t> opracowano </a:t>
            </a:r>
            <a:b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</a:rPr>
            </a:b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</a:rPr>
              <a:t>7 działań (</a:t>
            </a:r>
            <a:r>
              <a:rPr lang="pl-PL" altLang="pl-PL" sz="1100" dirty="0">
                <a:solidFill>
                  <a:srgbClr val="000000"/>
                </a:solidFill>
              </a:rPr>
              <a:t>57% - działania podstawowe, 43 % - uzupełniające)</a:t>
            </a:r>
          </a:p>
          <a:p>
            <a:pPr defTabSz="914400" eaLnBrk="1" hangingPunct="1"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</a:rPr>
              <a:t>Dla 105 jcwp LW opracowano 747 działania (56% - podstawowe, 44% - uzupełniające)</a:t>
            </a:r>
          </a:p>
          <a:p>
            <a:pPr defTabSz="914400" eaLnBrk="1" hangingPunct="1"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</a:rPr>
              <a:t>Dla 8 jcwpd GW opracowano </a:t>
            </a:r>
            <a:b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</a:rPr>
            </a:b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</a:rPr>
              <a:t>38 działań (16% - podstawowe, </a:t>
            </a:r>
            <a:b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</a:rPr>
            </a:b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</a:rPr>
              <a:t>84% - uzupełniające)</a:t>
            </a:r>
          </a:p>
        </p:txBody>
      </p: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DE9E2812-C790-41DA-B65C-FD71FC3105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6444" y="1664177"/>
            <a:ext cx="4599940" cy="4183696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Obraz 7">
            <a:extLst>
              <a:ext uri="{FF2B5EF4-FFF2-40B4-BE49-F238E27FC236}">
                <a16:creationId xmlns:a16="http://schemas.microsoft.com/office/drawing/2014/main" id="{A0356BA9-CB2F-4557-9DBF-3B4F524D14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1" name="Obraz 9">
            <a:extLst>
              <a:ext uri="{FF2B5EF4-FFF2-40B4-BE49-F238E27FC236}">
                <a16:creationId xmlns:a16="http://schemas.microsoft.com/office/drawing/2014/main" id="{5CC11DED-5B4F-44B6-A66A-B4B86F0860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394F61BD-F3CB-45F2-8238-DEBCFA09FF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l-PL" altLang="pl-PL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region wodny Warty</a:t>
            </a:r>
          </a:p>
        </p:txBody>
      </p:sp>
      <p:sp>
        <p:nvSpPr>
          <p:cNvPr id="83973" name="pole tekstowe 12">
            <a:extLst>
              <a:ext uri="{FF2B5EF4-FFF2-40B4-BE49-F238E27FC236}">
                <a16:creationId xmlns:a16="http://schemas.microsoft.com/office/drawing/2014/main" id="{FD8D05F9-1432-4DF2-82CA-44ED2E75DB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338" y="1698625"/>
            <a:ext cx="564673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300" b="1">
                <a:solidFill>
                  <a:srgbClr val="2F5597"/>
                </a:solidFill>
                <a:latin typeface="Roboto" panose="02000000000000000000" pitchFamily="2" charset="0"/>
              </a:rPr>
              <a:t>Harmonogram wdrożenia działań (łącznie wszystkie kategorie wód jcwp)</a:t>
            </a:r>
          </a:p>
        </p:txBody>
      </p:sp>
      <p:sp>
        <p:nvSpPr>
          <p:cNvPr id="33799" name="pole tekstowe 14">
            <a:extLst>
              <a:ext uri="{FF2B5EF4-FFF2-40B4-BE49-F238E27FC236}">
                <a16:creationId xmlns:a16="http://schemas.microsoft.com/office/drawing/2014/main" id="{E0A06E50-7523-4A3D-9EB2-E221234668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6088" y="2616200"/>
            <a:ext cx="4935537" cy="315913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300" b="1">
                <a:solidFill>
                  <a:srgbClr val="2F5597"/>
                </a:solidFill>
                <a:latin typeface="Roboto" panose="02000000000000000000" pitchFamily="2" charset="0"/>
              </a:rPr>
              <a:t>Koszt realizacji działań jcwp – łącznie 2 471 386, 41 tys. zł</a:t>
            </a:r>
            <a:endParaRPr lang="pl-PL" altLang="pl-PL" sz="1300">
              <a:solidFill>
                <a:srgbClr val="2F5597"/>
              </a:solidFill>
              <a:latin typeface="Roboto" panose="02000000000000000000" pitchFamily="2" charset="0"/>
            </a:endParaRPr>
          </a:p>
        </p:txBody>
      </p:sp>
      <p:sp>
        <p:nvSpPr>
          <p:cNvPr id="5" name="Strzałka w prawo 4">
            <a:extLst>
              <a:ext uri="{FF2B5EF4-FFF2-40B4-BE49-F238E27FC236}">
                <a16:creationId xmlns:a16="http://schemas.microsoft.com/office/drawing/2014/main" id="{A5277868-B5A6-4BB6-8684-562E5B16575D}"/>
              </a:ext>
            </a:extLst>
          </p:cNvPr>
          <p:cNvSpPr/>
          <p:nvPr/>
        </p:nvSpPr>
        <p:spPr>
          <a:xfrm rot="5400000">
            <a:off x="8721725" y="3365500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D14F5A7B-E407-4298-8D53-E8642CEACDB7}"/>
              </a:ext>
            </a:extLst>
          </p:cNvPr>
          <p:cNvSpPr txBox="1"/>
          <p:nvPr/>
        </p:nvSpPr>
        <p:spPr>
          <a:xfrm>
            <a:off x="6796088" y="4137025"/>
            <a:ext cx="4679950" cy="1109663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Źródło środków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pl-PL" altLang="pl-PL" sz="1300" dirty="0">
                <a:latin typeface="Roboto" panose="02000000000000000000" pitchFamily="2" charset="0"/>
              </a:rPr>
              <a:t>Środki własne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pl-PL" altLang="pl-PL" sz="1300" dirty="0">
                <a:latin typeface="Roboto" panose="02000000000000000000" pitchFamily="2" charset="0"/>
              </a:rPr>
              <a:t>Budżet państwa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pl-PL" altLang="pl-PL" sz="1300" dirty="0">
                <a:latin typeface="Roboto" panose="02000000000000000000" pitchFamily="2" charset="0"/>
              </a:rPr>
              <a:t>Środki NFOŚiGW/</a:t>
            </a:r>
            <a:r>
              <a:rPr lang="pl-PL" altLang="pl-PL" sz="1300" dirty="0" err="1">
                <a:latin typeface="Roboto" panose="02000000000000000000" pitchFamily="2" charset="0"/>
              </a:rPr>
              <a:t>WFOŚiGW</a:t>
            </a:r>
            <a:endParaRPr lang="pl-PL" altLang="pl-PL" sz="1300" dirty="0">
              <a:latin typeface="Roboto" panose="02000000000000000000" pitchFamily="2" charset="0"/>
            </a:endParaRP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pl-PL" altLang="pl-PL" sz="1300" dirty="0">
                <a:latin typeface="Roboto" panose="02000000000000000000" pitchFamily="2" charset="0"/>
              </a:rPr>
              <a:t>Środki UE</a:t>
            </a:r>
          </a:p>
        </p:txBody>
      </p:sp>
      <p:pic>
        <p:nvPicPr>
          <p:cNvPr id="83977" name="Obraz 15">
            <a:extLst>
              <a:ext uri="{FF2B5EF4-FFF2-40B4-BE49-F238E27FC236}">
                <a16:creationId xmlns:a16="http://schemas.microsoft.com/office/drawing/2014/main" id="{E5E17B8B-E084-461A-AFC7-7722055482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75" y="1289050"/>
            <a:ext cx="3355975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Wykres 10">
            <a:extLst>
              <a:ext uri="{FF2B5EF4-FFF2-40B4-BE49-F238E27FC236}">
                <a16:creationId xmlns:a16="http://schemas.microsoft.com/office/drawing/2014/main" id="{8350B15E-A8A3-4BCB-9071-403E11F7BF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1989358"/>
              </p:ext>
            </p:extLst>
          </p:nvPr>
        </p:nvGraphicFramePr>
        <p:xfrm>
          <a:off x="460375" y="2070754"/>
          <a:ext cx="5974977" cy="3576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Obraz 7">
            <a:extLst>
              <a:ext uri="{FF2B5EF4-FFF2-40B4-BE49-F238E27FC236}">
                <a16:creationId xmlns:a16="http://schemas.microsoft.com/office/drawing/2014/main" id="{4B15E0F0-3B02-4D0B-BF70-DD8C1EF4BD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19" name="Obraz 9">
            <a:extLst>
              <a:ext uri="{FF2B5EF4-FFF2-40B4-BE49-F238E27FC236}">
                <a16:creationId xmlns:a16="http://schemas.microsoft.com/office/drawing/2014/main" id="{50B811A8-F733-4C23-BEC9-3E24B11712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E0DB8CB4-955A-404E-8F9E-D196D3A500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l-PL" altLang="pl-PL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region wodny Warty</a:t>
            </a:r>
          </a:p>
        </p:txBody>
      </p:sp>
      <p:sp>
        <p:nvSpPr>
          <p:cNvPr id="86021" name="pole tekstowe 13">
            <a:extLst>
              <a:ext uri="{FF2B5EF4-FFF2-40B4-BE49-F238E27FC236}">
                <a16:creationId xmlns:a16="http://schemas.microsoft.com/office/drawing/2014/main" id="{5C3BFD9D-6971-49C6-825E-CE9317E367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335088"/>
            <a:ext cx="8128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300" b="1">
                <a:solidFill>
                  <a:srgbClr val="2F5597"/>
                </a:solidFill>
                <a:latin typeface="Roboto" panose="02000000000000000000" pitchFamily="2" charset="0"/>
              </a:rPr>
              <a:t>Jednostki</a:t>
            </a:r>
            <a:r>
              <a:rPr lang="pl-PL" altLang="pl-PL">
                <a:latin typeface="Calibri" panose="020F0502020204030204" pitchFamily="34" charset="0"/>
              </a:rPr>
              <a:t> </a:t>
            </a:r>
            <a:r>
              <a:rPr lang="pl-PL" altLang="pl-PL" sz="1300" b="1">
                <a:solidFill>
                  <a:srgbClr val="2F5597"/>
                </a:solidFill>
                <a:latin typeface="Roboto" panose="02000000000000000000" pitchFamily="2" charset="0"/>
              </a:rPr>
              <a:t>odpowiedzialne za realizację (łącznie wszystkie kategorie wód jcwp – region wodny Warty)</a:t>
            </a:r>
          </a:p>
        </p:txBody>
      </p:sp>
      <p:graphicFrame>
        <p:nvGraphicFramePr>
          <p:cNvPr id="7" name="Wykres 6">
            <a:extLst>
              <a:ext uri="{FF2B5EF4-FFF2-40B4-BE49-F238E27FC236}">
                <a16:creationId xmlns:a16="http://schemas.microsoft.com/office/drawing/2014/main" id="{1B5EB300-C0EC-434F-A89A-4134645531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7064879"/>
              </p:ext>
            </p:extLst>
          </p:nvPr>
        </p:nvGraphicFramePr>
        <p:xfrm>
          <a:off x="1265376" y="1804323"/>
          <a:ext cx="10159708" cy="42669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raz 7">
            <a:extLst>
              <a:ext uri="{FF2B5EF4-FFF2-40B4-BE49-F238E27FC236}">
                <a16:creationId xmlns:a16="http://schemas.microsoft.com/office/drawing/2014/main" id="{1C267C5D-3B41-4C09-A5EC-46B237ACAE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Obraz 9">
            <a:extLst>
              <a:ext uri="{FF2B5EF4-FFF2-40B4-BE49-F238E27FC236}">
                <a16:creationId xmlns:a16="http://schemas.microsoft.com/office/drawing/2014/main" id="{38311382-8B79-48CA-9344-7D50778237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pole tekstowe 1">
            <a:extLst>
              <a:ext uri="{FF2B5EF4-FFF2-40B4-BE49-F238E27FC236}">
                <a16:creationId xmlns:a16="http://schemas.microsoft.com/office/drawing/2014/main" id="{8E7DF555-FD0A-422C-B13D-7D3D17AD97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przykład jcwp zbiornikowej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4658DDF2-71F9-4575-BC32-143E7BD322D3}"/>
              </a:ext>
            </a:extLst>
          </p:cNvPr>
          <p:cNvGraphicFramePr>
            <a:graphicFrameLocks noGrp="1"/>
          </p:cNvGraphicFramePr>
          <p:nvPr/>
        </p:nvGraphicFramePr>
        <p:xfrm>
          <a:off x="360363" y="1514475"/>
          <a:ext cx="7580312" cy="1514476"/>
        </p:xfrm>
        <a:graphic>
          <a:graphicData uri="http://schemas.openxmlformats.org/drawingml/2006/table">
            <a:tbl>
              <a:tblPr/>
              <a:tblGrid>
                <a:gridCol w="8239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26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25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4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5750">
                <a:tc gridSpan="5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Jcwp</a:t>
                      </a: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 Zb. Sulejów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054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89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kod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RW2000222545399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silnie zmieniona część wód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Presje na elementy biologiczne zależne od </a:t>
                      </a: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trofii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Presje na ciągłość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Presje na elementy fizykochemiczne</a:t>
                      </a:r>
                      <a:b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</a:b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Presje na elementy chemiczne </a:t>
                      </a:r>
                      <a:br>
                        <a:rPr kumimoji="0" lang="pl-PL" altLang="pl-PL" sz="1000" b="0" i="0" u="sng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</a:b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Presje na obszary chronione</a:t>
                      </a:r>
                      <a:br>
                        <a:rPr kumimoji="0" lang="pl-PL" altLang="pl-PL" sz="1000" b="0" i="0" u="sng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</a:b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Presje skumulowane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97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region wodny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Środkowej Wisły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ocena stanu na rok 2019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zagrożona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A5B80778-E11F-4DB2-8915-978F4F7F06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9562350"/>
              </p:ext>
            </p:extLst>
          </p:nvPr>
        </p:nvGraphicFramePr>
        <p:xfrm>
          <a:off x="7984488" y="5296717"/>
          <a:ext cx="4018535" cy="335008"/>
        </p:xfrm>
        <a:graphic>
          <a:graphicData uri="http://schemas.openxmlformats.org/drawingml/2006/table">
            <a:tbl>
              <a:tblPr/>
              <a:tblGrid>
                <a:gridCol w="40185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496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 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Środkowej Wisły – prezentowany przykład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91451" marR="91451" marT="45584" marB="4558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pole tekstowe 5">
            <a:extLst>
              <a:ext uri="{FF2B5EF4-FFF2-40B4-BE49-F238E27FC236}">
                <a16:creationId xmlns:a16="http://schemas.microsoft.com/office/drawing/2014/main" id="{1EA03E41-7826-41E0-8C09-DFDCCB83B2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3087688"/>
            <a:ext cx="7580312" cy="2924175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Tx/>
              <a:buNone/>
            </a:pPr>
            <a:r>
              <a:rPr lang="pl-PL" altLang="pl-PL" sz="9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Działania uzupełniające: 5, w tym 2 techniczne i 3 nietechniczne</a:t>
            </a:r>
          </a:p>
          <a:p>
            <a:pPr>
              <a:lnSpc>
                <a:spcPct val="115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pl-PL" altLang="pl-PL" sz="9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RWrC_01.06 </a:t>
            </a:r>
            <a:r>
              <a:rPr lang="pl-PL" altLang="pl-PL" sz="9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Opracowanie programu poprawy retencji glebowej i krajobrazowej w obszarach rolniczych w zlewni jcwp</a:t>
            </a:r>
          </a:p>
          <a:p>
            <a:pPr>
              <a:lnSpc>
                <a:spcPct val="115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pl-PL" altLang="pl-PL" sz="9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RWrC_01.07</a:t>
            </a:r>
            <a:r>
              <a:rPr lang="pl-PL" altLang="pl-PL" sz="9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</a:t>
            </a:r>
            <a:r>
              <a:rPr lang="pl-PL" altLang="pl-PL" sz="9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Realizacja przedsięwzięć zmierzających do zwiększenia ilości i czasu retencji wód na gruntach rolnych w zlewni jcwp</a:t>
            </a:r>
            <a:endParaRPr lang="pl-PL" altLang="pl-PL" sz="900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pl-PL" altLang="pl-PL" sz="9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RWrHM_02.01 </a:t>
            </a:r>
            <a:r>
              <a:rPr lang="pl-PL" altLang="pl-PL" sz="9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Opracowanie wariantowej analizy sposobu udrożnienia przegród poprzecznych wraz ze wskazaniem wariantu do realizacji oraz opracowaniem dokumentacji projektowej, zgodnie z wymaganiami dla budowli proekologicznych z uwzględnieniem spełnienia celów środowiskowych obszarów przyrodniczych w zakresie drożności. Termin realizacji do 2023 roku. Program musi być zgodny z pozostałymi celami ustanowionymi w dla obszarów chronionych i wymaganiami przedmiotów ochrony.</a:t>
            </a:r>
            <a:endParaRPr lang="pl-PL" altLang="pl-PL" sz="900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pl-PL" altLang="pl-PL" sz="9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RWrHM_02.02 </a:t>
            </a:r>
            <a:r>
              <a:rPr lang="pl-PL" altLang="pl-PL" sz="9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Realizacja wybranego wariantu udrożnienia przegród poprzecznych</a:t>
            </a:r>
            <a:endParaRPr lang="pl-PL" altLang="pl-PL" sz="900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pl-PL" altLang="pl-PL" sz="9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RWrP_04.01</a:t>
            </a:r>
            <a:r>
              <a:rPr lang="pl-PL" altLang="pl-PL" sz="9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Ograniczenie zanieczyszczenia wód związkami biogennymi pochodzącymi z rolnictwa</a:t>
            </a:r>
            <a:endParaRPr lang="pl-PL" altLang="pl-PL" sz="900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Tx/>
              <a:buNone/>
            </a:pPr>
            <a:r>
              <a:rPr lang="pl-PL" altLang="pl-PL" sz="9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Działania podstawowe</a:t>
            </a:r>
            <a:r>
              <a:rPr lang="pl-PL" altLang="pl-PL" sz="9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: </a:t>
            </a:r>
            <a:r>
              <a:rPr lang="pl-PL" altLang="pl-PL" sz="9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9, w tym 4 techniczne, 1 nietechniczne i 4 techniczne/nietechniczne</a:t>
            </a:r>
            <a:endParaRPr lang="pl-PL" altLang="pl-PL" sz="900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pl-PL" altLang="pl-PL" sz="9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RWrP_01.00 </a:t>
            </a:r>
            <a:r>
              <a:rPr lang="pl-PL" altLang="pl-PL" sz="9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Realizacja Krajowego Programu Oczyszczania Ścieków Komunalnych – 4 działania</a:t>
            </a:r>
          </a:p>
          <a:p>
            <a:pPr>
              <a:lnSpc>
                <a:spcPct val="115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pl-PL" altLang="pl-PL" sz="9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RWrP_02.01 </a:t>
            </a:r>
            <a:r>
              <a:rPr lang="pl-PL" altLang="pl-PL" sz="9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Kontrole dotyczące stosowania programu działań mających na celu zmniejszenie zanieczyszczenia wód azotanami pochodzącymi ze źródeł rolniczych oraz zapobieganie dalszemu zanieczyszczeniu przez podmioty prowadzące produkcję rolną i działalność – 1 działanie</a:t>
            </a:r>
          </a:p>
          <a:p>
            <a:pPr>
              <a:lnSpc>
                <a:spcPct val="115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pl-PL" altLang="pl-PL" sz="9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RWrC_02 </a:t>
            </a:r>
            <a:r>
              <a:rPr lang="pl-PL" altLang="pl-PL" sz="9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Realizacja działań wynikających z planów ochrony i planów zadań ochronnych dla obszarów chronionych – 4 działania</a:t>
            </a:r>
          </a:p>
        </p:txBody>
      </p: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A2AD9819-E278-4BB7-BD09-22E53A3ECA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5313" y="1906355"/>
            <a:ext cx="4067860" cy="3390362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7">
            <a:extLst>
              <a:ext uri="{FF2B5EF4-FFF2-40B4-BE49-F238E27FC236}">
                <a16:creationId xmlns:a16="http://schemas.microsoft.com/office/drawing/2014/main" id="{0C572A82-D50C-4FF0-A039-9DB0D14219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9">
            <a:extLst>
              <a:ext uri="{FF2B5EF4-FFF2-40B4-BE49-F238E27FC236}">
                <a16:creationId xmlns:a16="http://schemas.microsoft.com/office/drawing/2014/main" id="{58D18D13-EDB8-4056-AD4C-C590C68D4C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BE0D67F4-EF33-4CD2-A837-F1E30E7CE2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region wodny Środkowej Wisły – przykład</a:t>
            </a:r>
          </a:p>
        </p:txBody>
      </p:sp>
      <p:sp>
        <p:nvSpPr>
          <p:cNvPr id="35881" name="pole tekstowe 5">
            <a:extLst>
              <a:ext uri="{FF2B5EF4-FFF2-40B4-BE49-F238E27FC236}">
                <a16:creationId xmlns:a16="http://schemas.microsoft.com/office/drawing/2014/main" id="{B1891063-CF1F-4E98-8899-B47ECAEDA6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175" y="3195638"/>
            <a:ext cx="7951788" cy="246062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Tx/>
              <a:buNone/>
              <a:defRPr/>
            </a:pPr>
            <a:r>
              <a:rPr lang="pl-PL" altLang="pl-PL" sz="10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Działania podstawowe</a:t>
            </a:r>
            <a:r>
              <a:rPr lang="pl-PL" alt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: </a:t>
            </a:r>
            <a:r>
              <a:rPr lang="pl-PL" altLang="pl-PL" sz="10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9, w tym 4 techniczne, 1 nietechniczne i 4 techniczne/nietechniczne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0161FC40-720D-4549-9B86-1297A761D2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3102500"/>
              </p:ext>
            </p:extLst>
          </p:nvPr>
        </p:nvGraphicFramePr>
        <p:xfrm>
          <a:off x="257175" y="1514475"/>
          <a:ext cx="11550651" cy="1514476"/>
        </p:xfrm>
        <a:graphic>
          <a:graphicData uri="http://schemas.openxmlformats.org/drawingml/2006/table">
            <a:tbl>
              <a:tblPr/>
              <a:tblGrid>
                <a:gridCol w="12554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325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33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964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927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5750">
                <a:tc gridSpan="5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Jcwp</a:t>
                      </a: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 Zb. Sulejów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054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89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92075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kod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RW2000222545399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silnie zmieniona część wód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Presje na elementy biologiczne zależne od </a:t>
                      </a: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trofii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Presje na ciągłość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Presje na elementy fizykochemiczne</a:t>
                      </a:r>
                      <a:b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</a:b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Presje na elementy chemiczne </a:t>
                      </a:r>
                      <a:br>
                        <a:rPr kumimoji="0" lang="pl-PL" altLang="pl-PL" sz="1000" b="0" i="0" u="sng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</a:b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Presje na obszary chronione</a:t>
                      </a:r>
                      <a:br>
                        <a:rPr kumimoji="0" lang="pl-PL" altLang="pl-PL" sz="1000" b="0" i="0" u="sng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</a:b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Presje skumulowane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97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92075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region wodny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Środkowej Wisły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ocena stanu na rok 2019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zagrożona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BFA12F65-B083-4B38-AA13-05A58AD5E973}"/>
              </a:ext>
            </a:extLst>
          </p:cNvPr>
          <p:cNvGraphicFramePr>
            <a:graphicFrameLocks noGrp="1"/>
          </p:cNvGraphicFramePr>
          <p:nvPr/>
        </p:nvGraphicFramePr>
        <p:xfrm>
          <a:off x="8064500" y="5672138"/>
          <a:ext cx="3328988" cy="335008"/>
        </p:xfrm>
        <a:graphic>
          <a:graphicData uri="http://schemas.openxmlformats.org/drawingml/2006/table">
            <a:tbl>
              <a:tblPr/>
              <a:tblGrid>
                <a:gridCol w="3328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496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Środkowej Wisły – prezentowany przykład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91451" marR="91451" marT="45584" marB="4558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B1D19E28-866B-4D60-9081-F6A0D57AD4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5317001"/>
              </p:ext>
            </p:extLst>
          </p:nvPr>
        </p:nvGraphicFramePr>
        <p:xfrm>
          <a:off x="257175" y="3544888"/>
          <a:ext cx="11550650" cy="2616310"/>
        </p:xfrm>
        <a:graphic>
          <a:graphicData uri="http://schemas.openxmlformats.org/drawingml/2006/table">
            <a:tbl>
              <a:tblPr/>
              <a:tblGrid>
                <a:gridCol w="8820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184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952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49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7872">
                <a:tc rowSpan="4"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RWrC_02.01</a:t>
                      </a:r>
                      <a:endParaRPr lang="pl-PL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74" marR="8374" marT="8371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Realizacja działań wynikających z planów ochrony i planów zadań ochronnych dla obszarów chronionych</a:t>
                      </a:r>
                      <a:endParaRPr lang="pl-PL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74" marR="8374" marT="8371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Odbudowa zdegradowanych siedlisk nieleśnych i wodnych. (Sulejowski Park Krajobrazowy)</a:t>
                      </a:r>
                      <a:endParaRPr lang="pl-PL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74" marR="8374" marT="8371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techniczne/</a:t>
                      </a:r>
                    </a:p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nietechniczne</a:t>
                      </a:r>
                      <a:endParaRPr lang="pl-PL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74" marR="8374" marT="8371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954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Ochrona wód powierzchniowych i podziemnych, poprawa stanu czystości wód powierzchniowych. (Sulejowski Park Krajobrazowy)</a:t>
                      </a:r>
                      <a:endParaRPr lang="pl-PL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74" marR="8374" marT="8371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1119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Ochrona zasobów hydrogeologicznych, poprawa bilansu wodnego. (Sulejowski Park Krajobrazowy)</a:t>
                      </a:r>
                      <a:endParaRPr lang="pl-PL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74" marR="8374" marT="8371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6928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Ograniczenie degradacji i zagrożeń antropogenicznych środowiska w zakresie wód i powierzchni ziemi. (Sulejowski Park Krajobrazowy)</a:t>
                      </a:r>
                      <a:endParaRPr lang="pl-PL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74" marR="8374" marT="8371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111">
                <a:tc rowSpan="4"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9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RWrP_01.00</a:t>
                      </a:r>
                      <a:endParaRPr lang="pl-PL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74" marR="8374" marT="8371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Realizacja Krajowego Programu Oczyszczania Ścieków Komunalnych</a:t>
                      </a:r>
                      <a:endParaRPr lang="pl-PL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74" marR="8374" marT="8371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Modernizacja i rozbudowa oczyszczalni ścieków w gminie Sulejów w celu poprawy jakości odprowadzanych ścieków (ID oczyszczalni: PLLO0340)</a:t>
                      </a:r>
                      <a:endParaRPr lang="pl-PL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74" marR="8374" marT="8371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techniczne</a:t>
                      </a:r>
                      <a:endParaRPr lang="pl-PL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74" marR="8374" marT="8371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7204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Rozbudowa sieci kanalizacyjnej na terenie Miasta Sulejów</a:t>
                      </a:r>
                      <a:endParaRPr lang="pl-PL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74" marR="8374" marT="8371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0842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Rozbudowa i modernizacja gospodarki ściekowej na terenie Miasta Sulejów</a:t>
                      </a:r>
                      <a:endParaRPr lang="pl-PL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74" marR="8374" marT="8371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0241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Budowa przydomowych oczyszczalni ścieków na terenie Miasta Sulejów</a:t>
                      </a:r>
                      <a:endParaRPr lang="pl-PL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74" marR="8374" marT="8371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63717"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9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RWrP_02.01</a:t>
                      </a:r>
                      <a:endParaRPr lang="pl-PL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74" marR="8374" marT="8371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Kontrole dotyczące stosowania programu działań mających na celu zmniejszenie zanieczyszczenia wód azotanami pochodzącymi ze źródeł rolniczych oraz zapobieganie dalszemu zanieczyszczeniu przez podmioty prowadzące produkcję rolną i działalność</a:t>
                      </a:r>
                      <a:endParaRPr lang="pl-PL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74" marR="8374" marT="8371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Działania kontrolne przestrzegania przez rolników rozporządzenia z dnia 12 lutego 2020 r w sprawie przyjęcia „Programu działań mających na celu zmniejszenie zanieczyszczenia wód azotanami pochodzącymi ze źródeł rolniczych oraz zapobieganie dalszemu zanieczyszczeniu” zgodnie z art. 108 pr. w., tj.: 1) stosowania programu działań, 2) spełnienia obowiązku posiadania planu nawożenia azotem, 3) stosowania nawozów zgodnie z planem nawożenia azotem</a:t>
                      </a:r>
                      <a:endParaRPr lang="pl-PL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74" marR="8374" marT="8371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nietechniczne</a:t>
                      </a:r>
                      <a:endParaRPr lang="pl-PL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74" marR="8374" marT="8371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Obraz 7">
            <a:extLst>
              <a:ext uri="{FF2B5EF4-FFF2-40B4-BE49-F238E27FC236}">
                <a16:creationId xmlns:a16="http://schemas.microsoft.com/office/drawing/2014/main" id="{803A4AC5-A753-496F-8689-D19B1E94CD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Obraz 9">
            <a:extLst>
              <a:ext uri="{FF2B5EF4-FFF2-40B4-BE49-F238E27FC236}">
                <a16:creationId xmlns:a16="http://schemas.microsoft.com/office/drawing/2014/main" id="{3A13CA65-BAEB-4A3E-9ECA-D75F73B1A0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pole tekstowe 1">
            <a:extLst>
              <a:ext uri="{FF2B5EF4-FFF2-40B4-BE49-F238E27FC236}">
                <a16:creationId xmlns:a16="http://schemas.microsoft.com/office/drawing/2014/main" id="{7FD47716-272A-4B73-A2C7-4CE59E7DD4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735013"/>
            <a:ext cx="10523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region wodny Środkowej Wisły – przykład cd</a:t>
            </a:r>
          </a:p>
        </p:txBody>
      </p:sp>
      <p:sp>
        <p:nvSpPr>
          <p:cNvPr id="35881" name="pole tekstowe 5">
            <a:extLst>
              <a:ext uri="{FF2B5EF4-FFF2-40B4-BE49-F238E27FC236}">
                <a16:creationId xmlns:a16="http://schemas.microsoft.com/office/drawing/2014/main" id="{8EB4DDC4-BF77-468F-BBE4-16C18DFFF5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275557"/>
            <a:ext cx="7951787" cy="246062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Tx/>
              <a:buNone/>
            </a:pPr>
            <a:r>
              <a:rPr lang="pl-PL" altLang="pl-PL" sz="10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Działania uzupełniające: 5, w tym 2 techniczne i 3 nietechniczne</a:t>
            </a:r>
          </a:p>
        </p:txBody>
      </p:sp>
      <p:sp>
        <p:nvSpPr>
          <p:cNvPr id="7197" name="Text Box 30">
            <a:extLst>
              <a:ext uri="{FF2B5EF4-FFF2-40B4-BE49-F238E27FC236}">
                <a16:creationId xmlns:a16="http://schemas.microsoft.com/office/drawing/2014/main" id="{A61BCD34-2B64-4A76-83C5-A95AE84172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28225" y="3030538"/>
            <a:ext cx="1276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>
                <a:latin typeface="Arial" panose="020B0604020202020204" pitchFamily="34" charset="0"/>
              </a:rPr>
              <a:t>Mapa jcwp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61374EC3-6DAA-4E6A-BA8D-77078F35A1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79552769"/>
              </p:ext>
            </p:extLst>
          </p:nvPr>
        </p:nvGraphicFramePr>
        <p:xfrm>
          <a:off x="215900" y="1767343"/>
          <a:ext cx="11760200" cy="3455405"/>
        </p:xfrm>
        <a:graphic>
          <a:graphicData uri="http://schemas.openxmlformats.org/drawingml/2006/table">
            <a:tbl>
              <a:tblPr/>
              <a:tblGrid>
                <a:gridCol w="874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03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66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91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7971"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RWrC_01.06</a:t>
                      </a:r>
                      <a:endParaRPr lang="pl-PL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9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 </a:t>
                      </a:r>
                      <a:r>
                        <a:rPr lang="pl-PL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Opracowanie programu poprawy retencji glebowej i krajobrazowej w obszarach rolniczych w zlewni </a:t>
                      </a:r>
                      <a:r>
                        <a:rPr lang="pl-PL" sz="900" b="0" i="0" u="none" strike="noStrike" dirty="0" err="1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</a:t>
                      </a:r>
                      <a:endParaRPr lang="pl-PL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Opracowanie programu rozwoju retencji w obszarach rolniczych wskazującego kluczowe obszary i rozwiązania z zakresu retencji, które ograniczą wymywanie zanieczyszczeń z terenów rolniczych i przyczynią się do poprawy stanu wód.  Dodatkowym aspektem będzie ograniczenie ryzyka suszy zidentyfikowanego w tym </a:t>
                      </a:r>
                      <a:r>
                        <a:rPr lang="pl-PL" sz="900" b="0" i="0" u="none" strike="noStrike" dirty="0" err="1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</a:t>
                      </a:r>
                      <a:r>
                        <a:rPr lang="pl-PL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 w ramach programu PPSS.</a:t>
                      </a:r>
                      <a:endParaRPr lang="pl-PL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nietechniczne</a:t>
                      </a:r>
                      <a:endParaRPr lang="pl-PL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1294"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9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RWrC_01.07</a:t>
                      </a:r>
                      <a:endParaRPr lang="pl-PL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Realizacja przedsięwzięć zmierzających do zwiększenia ilości i czasu retencji wód na gruntach rolnych w zlewni </a:t>
                      </a:r>
                      <a:r>
                        <a:rPr lang="pl-PL" sz="900" b="0" i="0" u="none" strike="noStrike" dirty="0" err="1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</a:t>
                      </a:r>
                      <a:endParaRPr lang="pl-PL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Realizacja działań wskazanych  w etapie I działanie RWrC_01.06. polegających na zwiększeniu poziomu retencji wody w zlewni w obszarach rolniczych dla ograniczenia wymywania zanieczyszczeń obszarowych (przede wszystkim związków azotu i fosforu) w celu poprawy stany wód i osiągnięcia wyznaczonych celów środowiskowych – dobrego stanu wód. Dodatkowo wzrost retencji ograniczy ryzyko suszy rolniczej wskazanej dla tego jcwp w ramach programu PPSS.</a:t>
                      </a:r>
                      <a:endParaRPr lang="pl-PL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techniczne</a:t>
                      </a:r>
                      <a:endParaRPr lang="pl-PL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5259"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9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RWrHM_02.01</a:t>
                      </a:r>
                      <a:endParaRPr lang="pl-PL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9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 </a:t>
                      </a:r>
                      <a:r>
                        <a:rPr lang="pl-PL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Opracowanie wariantowej analizy sposobu udrożnienia przegród poprzecznych wraz ze wskazaniem wariantu do realizacji oraz opracowaniem dokumentacji projektowej, zgodnie z wymaganiami dla budowli proekologicznych z uwzględnieniem spełnienia celów środowiskowych obszarów przyrodniczych w zakresie drożności. Termin realizacji do 2023 roku. Program musi być zgodny z pozostałymi celami ustanowionymi w dla obszarów chronionych i wymaganiami przedmiotów ochrony.</a:t>
                      </a:r>
                      <a:endParaRPr lang="pl-PL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Stwierdzone ryzyko dla celów środowiskowych obszarów przyrodniczych w zakresie drożności dla </a:t>
                      </a:r>
                      <a:r>
                        <a:rPr lang="pl-PL" sz="900" b="0" i="0" u="none" strike="noStrike" dirty="0" err="1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</a:t>
                      </a:r>
                      <a:r>
                        <a:rPr lang="pl-PL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 powyżej zbiornika</a:t>
                      </a:r>
                      <a:endParaRPr lang="pl-PL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nietechniczne</a:t>
                      </a:r>
                      <a:endParaRPr lang="pl-PL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982"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9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RWrHM_02.02</a:t>
                      </a:r>
                      <a:endParaRPr lang="pl-PL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9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 </a:t>
                      </a:r>
                      <a:r>
                        <a:rPr lang="pl-PL" sz="9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Realizacja wybranego wariantu udrożnienia przegród poprzecznych</a:t>
                      </a:r>
                      <a:endParaRPr lang="pl-PL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Stwierdzone ryzyko dla celów środowiskowych obszarów przyrodniczych w zakresie drożności dla </a:t>
                      </a:r>
                      <a:r>
                        <a:rPr lang="pl-PL" sz="900" b="0" i="0" u="none" strike="noStrike" dirty="0" err="1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</a:t>
                      </a:r>
                      <a:r>
                        <a:rPr lang="pl-PL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 powyżej zbiornika</a:t>
                      </a:r>
                      <a:endParaRPr lang="pl-PL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techniczne</a:t>
                      </a:r>
                      <a:endParaRPr lang="pl-PL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2832"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9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RWrP_04.01 </a:t>
                      </a:r>
                      <a:endParaRPr lang="pl-PL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Ograniczenie zanieczyszczenia wód związkami biogennymi pochodzącymi z rolnictwa</a:t>
                      </a:r>
                      <a:endParaRPr lang="pl-PL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Promocja działań wynikających ze: „Zbioru zaleceń dobrej praktyki rolniczej” dla ograniczenia zanieczyszczenia wód związkami azotu i fosforu, których źródłem jest działalność rolnicza, w tym w szczególności działania ograniczające migrację biogenów wraz ze spływem powierzchniowym (przeciwdziałanie erozji, strefy buforowe i inne). Promocja działań wynikających z „Kodeksu doradczego dobrej praktyki rolniczej dotyczącej ograniczenia emisji amoniaku”. Działania doradcze ukierunkowane są na: doradztwo technologiczne, pomoc rolnikom w ubieganiu się o przyznanie pomocy finansowej ze środków pochodzących z funduszy UE lub innych instytucji krajowych i zagranicznych.</a:t>
                      </a:r>
                      <a:endParaRPr lang="pl-PL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nietechniczne</a:t>
                      </a:r>
                      <a:endParaRPr lang="pl-PL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7711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region wodny Środkowej Wisły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333375" y="3023207"/>
          <a:ext cx="4295775" cy="25752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33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2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4843">
                <a:tc>
                  <a:txBody>
                    <a:bodyPr/>
                    <a:lstStyle/>
                    <a:p>
                      <a:pPr algn="ctr"/>
                      <a:r>
                        <a:rPr lang="pl-PL" sz="1200" dirty="0">
                          <a:solidFill>
                            <a:schemeClr val="bg1"/>
                          </a:solidFill>
                        </a:rPr>
                        <a:t>Liczba jcwpd w RW Środkowej Wisły</a:t>
                      </a:r>
                      <a:endParaRPr lang="pl-PL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dirty="0">
                          <a:solidFill>
                            <a:schemeClr val="bg1"/>
                          </a:solidFill>
                        </a:rPr>
                        <a:t>22*</a:t>
                      </a:r>
                      <a:endParaRPr lang="pl-PL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l-PL" sz="1200" b="1" kern="1200" dirty="0">
                          <a:solidFill>
                            <a:srgbClr val="2F5597"/>
                          </a:solidFill>
                          <a:latin typeface="+mn-lt"/>
                          <a:ea typeface="+mn-ea"/>
                          <a:cs typeface="+mn-cs"/>
                        </a:rPr>
                        <a:t>Ocena ryzyka (liczba jcwpd)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200" kern="1200" dirty="0">
                          <a:solidFill>
                            <a:srgbClr val="2F5597"/>
                          </a:solidFill>
                          <a:latin typeface="+mn-lt"/>
                          <a:ea typeface="+mn-ea"/>
                          <a:cs typeface="+mn-cs"/>
                        </a:rPr>
                        <a:t>niezagrożone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kern="1200" dirty="0">
                          <a:solidFill>
                            <a:srgbClr val="2F5597"/>
                          </a:solidFill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200" kern="1200" dirty="0">
                          <a:solidFill>
                            <a:srgbClr val="2F5597"/>
                          </a:solidFill>
                          <a:latin typeface="+mn-lt"/>
                          <a:ea typeface="+mn-ea"/>
                          <a:cs typeface="+mn-cs"/>
                        </a:rPr>
                        <a:t>zagrożone (nr 47 i 64)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kern="1200" dirty="0">
                          <a:solidFill>
                            <a:srgbClr val="2F5597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pl-PL" sz="1200" b="1" kern="1200" dirty="0">
                          <a:solidFill>
                            <a:srgbClr val="2F5597"/>
                          </a:solidFill>
                          <a:latin typeface="+mn-lt"/>
                          <a:ea typeface="+mn-ea"/>
                          <a:cs typeface="+mn-cs"/>
                        </a:rPr>
                        <a:t>Ocena stanu (liczba jcwpd)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200" kern="1200" dirty="0">
                          <a:solidFill>
                            <a:srgbClr val="2F5597"/>
                          </a:solidFill>
                          <a:latin typeface="+mn-lt"/>
                          <a:ea typeface="+mn-ea"/>
                          <a:cs typeface="+mn-cs"/>
                        </a:rPr>
                        <a:t>stan dobry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kern="1200" dirty="0">
                          <a:solidFill>
                            <a:srgbClr val="2F5597"/>
                          </a:solidFill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6206">
                <a:tc>
                  <a:txBody>
                    <a:bodyPr/>
                    <a:lstStyle/>
                    <a:p>
                      <a:pPr algn="ctr"/>
                      <a:r>
                        <a:rPr lang="pl-PL" sz="1200" kern="1200" dirty="0">
                          <a:solidFill>
                            <a:srgbClr val="2F5597"/>
                          </a:solidFill>
                          <a:latin typeface="+mn-lt"/>
                          <a:ea typeface="+mn-ea"/>
                          <a:cs typeface="+mn-cs"/>
                        </a:rPr>
                        <a:t>stan słaby (nr 64)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kern="1200" dirty="0">
                          <a:solidFill>
                            <a:srgbClr val="2F5597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pole tekstowe 6">
            <a:extLst>
              <a:ext uri="{FF2B5EF4-FFF2-40B4-BE49-F238E27FC236}">
                <a16:creationId xmlns:a16="http://schemas.microsoft.com/office/drawing/2014/main" id="{570941AF-13CB-4D52-98C1-293E71C97BE6}"/>
              </a:ext>
            </a:extLst>
          </p:cNvPr>
          <p:cNvSpPr txBox="1"/>
          <p:nvPr/>
        </p:nvSpPr>
        <p:spPr>
          <a:xfrm>
            <a:off x="257331" y="1260525"/>
            <a:ext cx="511476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Wody podziemne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związane są z następującymi piętrami wodonośnymi: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czwartorzędowe piętro wodonośne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paleogeńsko-neogeńskie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piętro wodonośne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kredowe piętro wodonośne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jurajskie piętro wodonośne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triasowe piętro wodonośne</a:t>
            </a:r>
          </a:p>
        </p:txBody>
      </p:sp>
      <p:sp>
        <p:nvSpPr>
          <p:cNvPr id="3" name="pole tekstowe 2"/>
          <p:cNvSpPr txBox="1"/>
          <p:nvPr/>
        </p:nvSpPr>
        <p:spPr>
          <a:xfrm>
            <a:off x="266856" y="5709850"/>
            <a:ext cx="51052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100" dirty="0"/>
              <a:t>* </a:t>
            </a:r>
            <a:r>
              <a:rPr lang="pl-PL" sz="1100" dirty="0" err="1"/>
              <a:t>jcwpd</a:t>
            </a:r>
            <a:r>
              <a:rPr lang="pl-PL" sz="1100" dirty="0"/>
              <a:t> nr 50, 51 i 55 zlokalizowane są na obszarze dwóch regionów wodnych </a:t>
            </a:r>
          </a:p>
        </p:txBody>
      </p:sp>
      <p:pic>
        <p:nvPicPr>
          <p:cNvPr id="14" name="Obraz 13" descr="Obraz zawierający mapa&#10;&#10;Opis wygenerowany automatycznie">
            <a:extLst>
              <a:ext uri="{FF2B5EF4-FFF2-40B4-BE49-F238E27FC236}">
                <a16:creationId xmlns:a16="http://schemas.microsoft.com/office/drawing/2014/main" id="{28340634-B43B-4F52-B629-22A5D89A89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7816" y="1421654"/>
            <a:ext cx="5230035" cy="4358978"/>
          </a:xfrm>
          <a:prstGeom prst="rect">
            <a:avLst/>
          </a:prstGeom>
        </p:spPr>
      </p:pic>
      <p:graphicFrame>
        <p:nvGraphicFramePr>
          <p:cNvPr id="15" name="Group 554">
            <a:extLst>
              <a:ext uri="{FF2B5EF4-FFF2-40B4-BE49-F238E27FC236}">
                <a16:creationId xmlns:a16="http://schemas.microsoft.com/office/drawing/2014/main" id="{365B15B9-CCE4-40FB-AF71-DBB0A871C5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0670871"/>
              </p:ext>
            </p:extLst>
          </p:nvPr>
        </p:nvGraphicFramePr>
        <p:xfrm>
          <a:off x="5817816" y="5803920"/>
          <a:ext cx="3327400" cy="334962"/>
        </p:xfrm>
        <a:graphic>
          <a:graphicData uri="http://schemas.openxmlformats.org/drawingml/2006/table">
            <a:tbl>
              <a:tblPr/>
              <a:tblGrid>
                <a:gridCol w="332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496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jcwpd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Środkowej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1408" marR="91408" marT="45677" marB="45677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77502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region wodny Środkowej Wisły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1078287" y="5570874"/>
            <a:ext cx="40001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Procent powierzchni regionu wodnego Środkowej Wisły z jcwpd </a:t>
            </a:r>
            <a:b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 słabym stanie chemicznym </a:t>
            </a:r>
          </a:p>
        </p:txBody>
      </p:sp>
      <p:graphicFrame>
        <p:nvGraphicFramePr>
          <p:cNvPr id="13" name="Tabela 12"/>
          <p:cNvGraphicFramePr>
            <a:graphicFrameLocks noGrp="1"/>
          </p:cNvGraphicFramePr>
          <p:nvPr/>
        </p:nvGraphicFramePr>
        <p:xfrm>
          <a:off x="317500" y="1341817"/>
          <a:ext cx="1155065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4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7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145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l-PL" sz="1200" dirty="0"/>
                        <a:t>Numer </a:t>
                      </a:r>
                      <a:r>
                        <a:rPr lang="pl-PL" sz="1200" dirty="0" err="1"/>
                        <a:t>jcwpd</a:t>
                      </a:r>
                      <a:r>
                        <a:rPr lang="pl-PL" sz="1200" dirty="0"/>
                        <a:t> </a:t>
                      </a:r>
                      <a:br>
                        <a:rPr lang="pl-PL" sz="1200" dirty="0"/>
                      </a:br>
                      <a:r>
                        <a:rPr lang="pl-PL" sz="1200" dirty="0"/>
                        <a:t>(kod UE)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dirty="0"/>
                        <a:t>Powierzchnia jcwpd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dirty="0"/>
                        <a:t>Ocena stanu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dirty="0"/>
                        <a:t>Przyczyna stanu słabego </a:t>
                      </a:r>
                      <a:br>
                        <a:rPr lang="pl-PL" sz="1200" dirty="0"/>
                      </a:br>
                      <a:r>
                        <a:rPr lang="pl-PL" sz="1200" dirty="0"/>
                        <a:t>(test klasyfikacyjny)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dirty="0"/>
                        <a:t>Ocena ryzyka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dirty="0"/>
                        <a:t>Cel środowiskowy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pl-PL" sz="1200" dirty="0">
                          <a:solidFill>
                            <a:schemeClr val="accent1"/>
                          </a:solidFill>
                        </a:rPr>
                        <a:t>jcwpd nr 64 (PLGW200064</a:t>
                      </a:r>
                      <a:r>
                        <a:rPr lang="pl-PL" sz="1200" baseline="0" dirty="0">
                          <a:solidFill>
                            <a:schemeClr val="accent1"/>
                          </a:solidFill>
                        </a:rPr>
                        <a:t>)</a:t>
                      </a:r>
                      <a:endParaRPr lang="pl-PL" sz="12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200" baseline="0" dirty="0">
                          <a:solidFill>
                            <a:schemeClr val="accent1"/>
                          </a:solidFill>
                        </a:rPr>
                        <a:t>741,54 km</a:t>
                      </a:r>
                      <a:r>
                        <a:rPr lang="pl-PL" sz="1200" baseline="30000" dirty="0">
                          <a:solidFill>
                            <a:schemeClr val="accent1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200" dirty="0">
                          <a:solidFill>
                            <a:schemeClr val="accent1"/>
                          </a:solidFill>
                        </a:rPr>
                        <a:t>słaby stan chemiczny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200" dirty="0">
                          <a:solidFill>
                            <a:schemeClr val="accent1"/>
                          </a:solidFill>
                        </a:rPr>
                        <a:t>C.1. – ogólna ocena stanu chemicznego (p</a:t>
                      </a:r>
                      <a:r>
                        <a:rPr lang="pl-PL" sz="120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rzekroczenie wartości progowej dobrego stanu chemicznego wód poziemnych następujących wskaźników: Na, TOC, Mn, NH4, Fe, PEW, B, Cl, temp, </a:t>
                      </a:r>
                      <a:r>
                        <a:rPr lang="pl-PL" sz="1200" kern="1200" dirty="0" err="1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Benzo</a:t>
                      </a:r>
                      <a:r>
                        <a:rPr lang="pl-PL" sz="120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(a)</a:t>
                      </a:r>
                      <a:r>
                        <a:rPr lang="pl-PL" sz="1200" kern="1200" dirty="0" err="1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piren</a:t>
                      </a:r>
                      <a:r>
                        <a:rPr lang="pl-PL" sz="120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200" dirty="0">
                          <a:solidFill>
                            <a:schemeClr val="accent1"/>
                          </a:solidFill>
                        </a:rPr>
                        <a:t>zagrożona chemicznie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200" dirty="0">
                          <a:solidFill>
                            <a:schemeClr val="accent1"/>
                          </a:solidFill>
                        </a:rPr>
                        <a:t>dobry stan chemiczny</a:t>
                      </a:r>
                      <a:r>
                        <a:rPr lang="pl-PL" sz="1200" baseline="0" dirty="0">
                          <a:solidFill>
                            <a:schemeClr val="accent1"/>
                          </a:solidFill>
                        </a:rPr>
                        <a:t> i ilościowy</a:t>
                      </a:r>
                      <a:endParaRPr lang="pl-PL" sz="12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" name="Wykres 8"/>
          <p:cNvGraphicFramePr>
            <a:graphicFrameLocks/>
          </p:cNvGraphicFramePr>
          <p:nvPr/>
        </p:nvGraphicFramePr>
        <p:xfrm>
          <a:off x="1055087" y="3051553"/>
          <a:ext cx="421005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883877"/>
            <a:ext cx="4558548" cy="322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15962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4933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region wodny Środkowej Wisły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Diagram 2"/>
          <p:cNvGraphicFramePr/>
          <p:nvPr/>
        </p:nvGraphicFramePr>
        <p:xfrm>
          <a:off x="2933700" y="1762125"/>
          <a:ext cx="7117611" cy="36866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" name="Prostokąt zaokrąglony 3"/>
          <p:cNvSpPr/>
          <p:nvPr/>
        </p:nvSpPr>
        <p:spPr>
          <a:xfrm>
            <a:off x="10051311" y="1971674"/>
            <a:ext cx="1912089" cy="3105151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600" dirty="0">
                <a:solidFill>
                  <a:srgbClr val="2F558D"/>
                </a:solidFill>
              </a:rPr>
              <a:t>Utrzymanie/</a:t>
            </a:r>
          </a:p>
          <a:p>
            <a:pPr algn="ctr"/>
            <a:r>
              <a:rPr lang="pl-PL" sz="1600" dirty="0">
                <a:solidFill>
                  <a:srgbClr val="2F558D"/>
                </a:solidFill>
              </a:rPr>
              <a:t>Osiągnięcie celów środowiskowych</a:t>
            </a:r>
          </a:p>
        </p:txBody>
      </p:sp>
      <p:sp>
        <p:nvSpPr>
          <p:cNvPr id="5" name="Strzałka w prawo 4"/>
          <p:cNvSpPr/>
          <p:nvPr/>
        </p:nvSpPr>
        <p:spPr>
          <a:xfrm>
            <a:off x="257331" y="1857375"/>
            <a:ext cx="2762095" cy="3714750"/>
          </a:xfrm>
          <a:prstGeom prst="rightArrow">
            <a:avLst>
              <a:gd name="adj1" fmla="val 67436"/>
              <a:gd name="adj2" fmla="val 42069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rgbClr val="2F558D"/>
                </a:solidFill>
              </a:rPr>
              <a:t>Charakterystyki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rgbClr val="2F558D"/>
                </a:solidFill>
              </a:rPr>
              <a:t>Analiza presji </a:t>
            </a:r>
            <a:br>
              <a:rPr lang="pl-PL" sz="1600" dirty="0">
                <a:solidFill>
                  <a:srgbClr val="2F558D"/>
                </a:solidFill>
              </a:rPr>
            </a:br>
            <a:r>
              <a:rPr lang="pl-PL" sz="1600" dirty="0">
                <a:solidFill>
                  <a:srgbClr val="2F558D"/>
                </a:solidFill>
              </a:rPr>
              <a:t>i oddziaływań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rgbClr val="2F558D"/>
                </a:solidFill>
              </a:rPr>
              <a:t>Ocena stanu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rgbClr val="2F558D"/>
                </a:solidFill>
              </a:rPr>
              <a:t>Ocena ryzyka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C2D01BAB-9239-4B83-882C-8AC29D397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7425" y="742950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08268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6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region wodny Środkowej Wisły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8559353"/>
              </p:ext>
            </p:extLst>
          </p:nvPr>
        </p:nvGraphicFramePr>
        <p:xfrm>
          <a:off x="2004089" y="1329661"/>
          <a:ext cx="8128000" cy="16976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8465">
                <a:tc>
                  <a:txBody>
                    <a:bodyPr/>
                    <a:lstStyle/>
                    <a:p>
                      <a:pPr algn="ctr"/>
                      <a:r>
                        <a:rPr lang="pl-PL" sz="1600" dirty="0"/>
                        <a:t>Liczba działań ogółem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/>
                        <a:t>53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rgbClr val="2F558D"/>
                          </a:solidFill>
                        </a:rPr>
                        <a:t>Działania</a:t>
                      </a:r>
                      <a:r>
                        <a:rPr lang="pl-PL" sz="1400" baseline="0" dirty="0">
                          <a:solidFill>
                            <a:srgbClr val="2F558D"/>
                          </a:solidFill>
                        </a:rPr>
                        <a:t> techniczne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>
                          <a:solidFill>
                            <a:srgbClr val="2F558D"/>
                          </a:solidFill>
                        </a:rPr>
                        <a:t>Działania nietechniczne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rgbClr val="2F558D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rgbClr val="2F558D"/>
                          </a:solidFill>
                        </a:rPr>
                        <a:t>53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rgbClr val="2F558D"/>
                          </a:solidFill>
                        </a:rPr>
                        <a:t>Działania  nowe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rgbClr val="2F558D"/>
                          </a:solidFill>
                        </a:rPr>
                        <a:t>Działania kontynuowane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rgbClr val="2F558D"/>
                          </a:solidFill>
                        </a:rPr>
                        <a:t>36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rgbClr val="2F558D"/>
                          </a:solidFill>
                        </a:rPr>
                        <a:t>17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pole tekstowe 4"/>
          <p:cNvSpPr txBox="1"/>
          <p:nvPr/>
        </p:nvSpPr>
        <p:spPr>
          <a:xfrm>
            <a:off x="730249" y="3393577"/>
            <a:ext cx="138852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Kategoria działań</a:t>
            </a:r>
          </a:p>
        </p:txBody>
      </p:sp>
      <p:sp>
        <p:nvSpPr>
          <p:cNvPr id="12" name="pole tekstowe 11"/>
          <p:cNvSpPr txBox="1"/>
          <p:nvPr/>
        </p:nvSpPr>
        <p:spPr>
          <a:xfrm>
            <a:off x="4944979" y="3384052"/>
            <a:ext cx="114807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Grupa działań</a:t>
            </a:r>
          </a:p>
        </p:txBody>
      </p:sp>
      <p:sp>
        <p:nvSpPr>
          <p:cNvPr id="13" name="pole tekstowe 12"/>
          <p:cNvSpPr txBox="1"/>
          <p:nvPr/>
        </p:nvSpPr>
        <p:spPr>
          <a:xfrm>
            <a:off x="8780250" y="3368426"/>
            <a:ext cx="174919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Wpływ na rodzaj presji</a:t>
            </a:r>
          </a:p>
        </p:txBody>
      </p:sp>
      <p:graphicFrame>
        <p:nvGraphicFramePr>
          <p:cNvPr id="16" name="Wykres 15"/>
          <p:cNvGraphicFramePr>
            <a:graphicFrameLocks/>
          </p:cNvGraphicFramePr>
          <p:nvPr/>
        </p:nvGraphicFramePr>
        <p:xfrm>
          <a:off x="170526" y="3797468"/>
          <a:ext cx="3667125" cy="23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0" name="Wykres 19"/>
          <p:cNvGraphicFramePr>
            <a:graphicFrameLocks/>
          </p:cNvGraphicFramePr>
          <p:nvPr/>
        </p:nvGraphicFramePr>
        <p:xfrm>
          <a:off x="4191389" y="3797468"/>
          <a:ext cx="3667125" cy="23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1" name="Wykres 20"/>
          <p:cNvGraphicFramePr>
            <a:graphicFrameLocks/>
          </p:cNvGraphicFramePr>
          <p:nvPr/>
        </p:nvGraphicFramePr>
        <p:xfrm>
          <a:off x="8274714" y="3797468"/>
          <a:ext cx="3714750" cy="23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4627625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region wodny Środkowej Wisły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3" name="Prostokąt zaokrąglony 2"/>
          <p:cNvSpPr/>
          <p:nvPr/>
        </p:nvSpPr>
        <p:spPr>
          <a:xfrm>
            <a:off x="333374" y="1609725"/>
            <a:ext cx="5220000" cy="628650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podstawowe</a:t>
            </a:r>
          </a:p>
        </p:txBody>
      </p:sp>
      <p:sp>
        <p:nvSpPr>
          <p:cNvPr id="6" name="Prostokąt zaokrąglony 5"/>
          <p:cNvSpPr/>
          <p:nvPr/>
        </p:nvSpPr>
        <p:spPr>
          <a:xfrm>
            <a:off x="6667499" y="1609725"/>
            <a:ext cx="5220000" cy="628650"/>
          </a:xfrm>
          <a:prstGeom prst="roundRect">
            <a:avLst/>
          </a:prstGeom>
          <a:solidFill>
            <a:srgbClr val="2F558D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Działania uzupełniające</a:t>
            </a:r>
          </a:p>
        </p:txBody>
      </p:sp>
      <p:sp>
        <p:nvSpPr>
          <p:cNvPr id="4" name="pole tekstowe 3"/>
          <p:cNvSpPr txBox="1"/>
          <p:nvPr/>
        </p:nvSpPr>
        <p:spPr>
          <a:xfrm>
            <a:off x="333376" y="2419350"/>
            <a:ext cx="52199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opracowanie wniosku na potrzeby ustanowienia obszaru ochronnego zbiornika wód śródlądowych (GZWP) 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 </a:t>
            </a:r>
            <a:r>
              <a:rPr lang="pl-PL" sz="13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jcwpd</a:t>
            </a:r>
            <a:endParaRPr lang="pl-PL" sz="13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ustanowienie obszaru ochronnego zbiornika wód śródlądowych (GZWP) 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18 </a:t>
            </a:r>
            <a:r>
              <a:rPr lang="pl-PL" sz="13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jcwpd</a:t>
            </a:r>
            <a:endParaRPr lang="pl-PL" sz="13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reambulacja dokumentacji hydrogeologicznej określającej warunki hydrogeologiczne dla ustanowienia obszarów ochronnych głównego zbiornika wód podziemnych 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9 </a:t>
            </a:r>
            <a:r>
              <a:rPr lang="pl-PL" sz="13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jcwpd</a:t>
            </a:r>
            <a:endParaRPr lang="pl-PL" sz="13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6667499" y="2400299"/>
            <a:ext cx="5191126" cy="312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dodatkowy przegląd udzielonych pozwoleń wodnoprawnych związanych z poborem wód podziemnych 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 </a:t>
            </a:r>
            <a:r>
              <a:rPr lang="pl-PL" sz="13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jcwpd</a:t>
            </a:r>
            <a:endParaRPr lang="pl-PL" sz="13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ograniczenie zużycia wody w przemyśle - 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 </a:t>
            </a:r>
            <a:r>
              <a:rPr lang="pl-PL" sz="13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jcwpd</a:t>
            </a:r>
            <a:endParaRPr lang="pl-PL" sz="13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ograniczenie zużycia wody w rolnictwie 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 </a:t>
            </a:r>
            <a:r>
              <a:rPr lang="pl-PL" sz="13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jcwpd</a:t>
            </a:r>
            <a:endParaRPr lang="pl-PL" sz="13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opracowanie dodatku do dokumentacji hydrogeologicznej ustalającej zasoby eksploatacyjne ujęcia wód podziemnych – </a:t>
            </a:r>
            <a:b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 jcwpd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rozpoznanie występowania nowych zanieczyszczeń w wodach podziemnych 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 </a:t>
            </a:r>
            <a:r>
              <a:rPr lang="pl-PL" sz="13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jcwpd</a:t>
            </a:r>
            <a:endParaRPr lang="pl-PL" sz="13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weryfikacja zasobów eksploatacyjnych ujęć wód podziemnych ustalonych na podstawie dokumentacji hydrogeologicznych wykonanych przed 2004 r. - 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 </a:t>
            </a:r>
            <a:r>
              <a:rPr lang="pl-PL" sz="13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jcwpd</a:t>
            </a:r>
            <a:endParaRPr lang="pl-PL" sz="13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wsparcie działań organów administracji w zakresie ustanawiania obszarów ochronnych GZWP 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18 </a:t>
            </a:r>
            <a:r>
              <a:rPr lang="pl-PL" sz="13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jcwpd</a:t>
            </a:r>
            <a:endParaRPr lang="pl-PL" sz="13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6724B444-5BDF-4AF0-9B71-79B245C987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5294313"/>
            <a:ext cx="3355975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35181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region wodny Środkowej Wisły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361949" y="1461370"/>
          <a:ext cx="11449050" cy="4566050"/>
        </p:xfrm>
        <a:graphic>
          <a:graphicData uri="http://schemas.openxmlformats.org/drawingml/2006/table">
            <a:tbl>
              <a:tblPr firstRow="1" bandRow="1"/>
              <a:tblGrid>
                <a:gridCol w="5724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24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38090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l-PL" sz="1400" b="1" dirty="0">
                          <a:solidFill>
                            <a:schemeClr val="bg1"/>
                          </a:solidFill>
                        </a:rPr>
                        <a:t>Działania ukierunkowane na redukcję presji ilościowej (GWI)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pl-PL" sz="1200" dirty="0">
                        <a:solidFill>
                          <a:schemeClr val="bg1"/>
                        </a:solidFill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200" dirty="0">
                          <a:solidFill>
                            <a:schemeClr val="bg1"/>
                          </a:solidFill>
                        </a:rPr>
                        <a:t>ograniczenie zużycia wody w rolnictwie 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200" dirty="0">
                          <a:solidFill>
                            <a:schemeClr val="bg1"/>
                          </a:solidFill>
                        </a:rPr>
                        <a:t>ograniczenie zużycia wody w przemyśle 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200" dirty="0">
                          <a:solidFill>
                            <a:schemeClr val="bg1"/>
                          </a:solidFill>
                        </a:rPr>
                        <a:t>dodatkowy przegląd udzielonych pozwoleń wodnoprawnych związanych z poborem wód podziemnych 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200" dirty="0">
                          <a:solidFill>
                            <a:schemeClr val="bg1"/>
                          </a:solidFill>
                        </a:rPr>
                        <a:t>opracowanie dodatku do dokumentacji hydrogeologicznej ustalającej zasoby eksploatacyjne ujęcia wód podziemnych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200" dirty="0">
                          <a:solidFill>
                            <a:schemeClr val="bg1"/>
                          </a:solidFill>
                        </a:rPr>
                        <a:t>weryfikacja zasobów eksploatacyjnych ujęć wód podziemnych ustalonych na podstawie dokumentacji hydrogeologicznych wykonanych przed 2004 r.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58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l-PL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9744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pl-PL" sz="1400" b="1" dirty="0">
                          <a:solidFill>
                            <a:srgbClr val="2F558D"/>
                          </a:solidFill>
                        </a:rPr>
                        <a:t>Działania </a:t>
                      </a:r>
                      <a:r>
                        <a:rPr lang="pl-PL" sz="1400" b="1" kern="1200" dirty="0">
                          <a:solidFill>
                            <a:srgbClr val="2F558D"/>
                          </a:solidFill>
                          <a:latin typeface="+mn-lt"/>
                          <a:ea typeface="+mn-ea"/>
                          <a:cs typeface="+mn-cs"/>
                        </a:rPr>
                        <a:t>ukierunkowane</a:t>
                      </a:r>
                      <a:r>
                        <a:rPr lang="pl-PL" sz="1400" b="1" dirty="0">
                          <a:solidFill>
                            <a:srgbClr val="2F558D"/>
                          </a:solidFill>
                        </a:rPr>
                        <a:t> na redukcję presji chemicznej (GWC)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200" dirty="0">
                          <a:solidFill>
                            <a:srgbClr val="2F558D"/>
                          </a:solidFill>
                        </a:rPr>
                        <a:t>opracowanie wniosku na potrzeby ustanowienia obszaru ochronnego zbiornika wód śródlądowych (GZWP)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200" dirty="0">
                          <a:solidFill>
                            <a:srgbClr val="2F558D"/>
                          </a:solidFill>
                        </a:rPr>
                        <a:t>ustanowienie obszaru ochronnego zbiornika wód śródlądowych (GZWP)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200" dirty="0">
                          <a:solidFill>
                            <a:srgbClr val="2F558D"/>
                          </a:solidFill>
                        </a:rPr>
                        <a:t>wsparcie działań organów administracji w zakresie ustanawiania obszarów ochronnych GZWP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200" dirty="0">
                          <a:solidFill>
                            <a:srgbClr val="2F558D"/>
                          </a:solidFill>
                        </a:rPr>
                        <a:t>reambulacja dokumentacji hydrogeologicznej określającej warunki hydrogeologiczne dla ustanowienia obszarów ochronnych głównego zbiornika wód podziemnych 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pl-PL" sz="1400" b="1" dirty="0">
                          <a:solidFill>
                            <a:srgbClr val="2F558D"/>
                          </a:solidFill>
                        </a:rPr>
                        <a:t>Działania ukierunkowane na redukcję presji ilościowej i chemicznej (GWIC)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200" dirty="0">
                          <a:solidFill>
                            <a:srgbClr val="2F558D"/>
                          </a:solidFill>
                        </a:rPr>
                        <a:t>brak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0252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pl-PL" sz="1400" b="1" dirty="0">
                          <a:solidFill>
                            <a:srgbClr val="2F558D"/>
                          </a:solidFill>
                        </a:rPr>
                        <a:t>Działania ukierunkowane na redukcję presji chemicznej typu A (GWPA)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200" dirty="0">
                          <a:solidFill>
                            <a:srgbClr val="2F558D"/>
                          </a:solidFill>
                        </a:rPr>
                        <a:t>rozpoznanie występowania nowych zanieczyszczeń w wodach podziemnych </a:t>
                      </a:r>
                    </a:p>
                    <a:p>
                      <a:pPr algn="ctr"/>
                      <a:endParaRPr lang="pl-PL" sz="1200" dirty="0">
                        <a:solidFill>
                          <a:srgbClr val="2F558D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pl-PL" sz="1400" b="1" dirty="0">
                          <a:solidFill>
                            <a:srgbClr val="2F558D"/>
                          </a:solidFill>
                        </a:rPr>
                        <a:t>Działania ukierunkowane na redukcję presji chemicznej typu B (GWPB)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200" dirty="0">
                          <a:solidFill>
                            <a:srgbClr val="2F558D"/>
                          </a:solidFill>
                        </a:rPr>
                        <a:t>brak</a:t>
                      </a:r>
                    </a:p>
                    <a:p>
                      <a:pPr algn="ctr"/>
                      <a:endParaRPr lang="pl-PL" sz="1200" dirty="0">
                        <a:solidFill>
                          <a:srgbClr val="2F558D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10611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5" y="6177618"/>
            <a:ext cx="12192000" cy="680382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region wodny Środkowej Wisły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790575" y="1506989"/>
            <a:ext cx="2438488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Harmonogram wdrożenia działań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7000874" y="1506989"/>
            <a:ext cx="2866490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Jednostki odpowiedzialne za realizację</a:t>
            </a:r>
          </a:p>
        </p:txBody>
      </p:sp>
      <p:sp>
        <p:nvSpPr>
          <p:cNvPr id="11" name="pole tekstowe 10"/>
          <p:cNvSpPr txBox="1"/>
          <p:nvPr/>
        </p:nvSpPr>
        <p:spPr>
          <a:xfrm>
            <a:off x="657225" y="5072054"/>
            <a:ext cx="4680000" cy="692497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pl-PL" sz="1300" b="1" dirty="0">
                <a:solidFill>
                  <a:srgbClr val="2F558D"/>
                </a:solidFill>
              </a:rPr>
              <a:t>Koszt realizacji działań –  600 000 zł, w tym: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/>
              <a:t>koszt wdrożenia działań podstawowych – 450 000 zł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/>
              <a:t>koszt wdrożenia działań uzupełniających – 150 000 zł</a:t>
            </a:r>
          </a:p>
        </p:txBody>
      </p:sp>
      <p:sp>
        <p:nvSpPr>
          <p:cNvPr id="13" name="pole tekstowe 12"/>
          <p:cNvSpPr txBox="1"/>
          <p:nvPr/>
        </p:nvSpPr>
        <p:spPr>
          <a:xfrm>
            <a:off x="6819899" y="4872000"/>
            <a:ext cx="4680000" cy="1092607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pl-PL" sz="1300" b="1" dirty="0">
                <a:solidFill>
                  <a:srgbClr val="2F558D"/>
                </a:solidFill>
              </a:rPr>
              <a:t>Źródło środków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/>
              <a:t>Środki własne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/>
              <a:t>Budżet państwa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/>
              <a:t>Środki NFOŚiGW/</a:t>
            </a:r>
            <a:r>
              <a:rPr lang="pl-PL" sz="1300" dirty="0" err="1"/>
              <a:t>WFOŚiGW</a:t>
            </a:r>
            <a:endParaRPr lang="pl-PL" sz="13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/>
              <a:t>Środki UE</a:t>
            </a:r>
          </a:p>
        </p:txBody>
      </p:sp>
      <p:graphicFrame>
        <p:nvGraphicFramePr>
          <p:cNvPr id="16" name="Wykres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7164029"/>
              </p:ext>
            </p:extLst>
          </p:nvPr>
        </p:nvGraphicFramePr>
        <p:xfrm>
          <a:off x="6819899" y="1945571"/>
          <a:ext cx="4613298" cy="27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Strzałka w prawo 17">
            <a:extLst>
              <a:ext uri="{FF2B5EF4-FFF2-40B4-BE49-F238E27FC236}">
                <a16:creationId xmlns:a16="http://schemas.microsoft.com/office/drawing/2014/main" id="{5D237424-25F0-439D-9351-242671E25070}"/>
              </a:ext>
            </a:extLst>
          </p:cNvPr>
          <p:cNvSpPr/>
          <p:nvPr/>
        </p:nvSpPr>
        <p:spPr>
          <a:xfrm>
            <a:off x="5595938" y="5299612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graphicFrame>
        <p:nvGraphicFramePr>
          <p:cNvPr id="12" name="Wykres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2624442"/>
              </p:ext>
            </p:extLst>
          </p:nvPr>
        </p:nvGraphicFramePr>
        <p:xfrm>
          <a:off x="563587" y="1989043"/>
          <a:ext cx="4867275" cy="26241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5802219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7208261"/>
              </p:ext>
            </p:extLst>
          </p:nvPr>
        </p:nvGraphicFramePr>
        <p:xfrm>
          <a:off x="328832" y="3355319"/>
          <a:ext cx="4395568" cy="24399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12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4284">
                  <a:extLst>
                    <a:ext uri="{9D8B030D-6E8A-4147-A177-3AD203B41FA5}">
                      <a16:colId xmlns:a16="http://schemas.microsoft.com/office/drawing/2014/main" val="149536695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/>
                        <a:t>Liczba jcwpd w regionie wodnym Warty</a:t>
                      </a:r>
                      <a:endParaRPr lang="pl-PL" sz="1300" b="1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/>
                        <a:t>16*</a:t>
                      </a:r>
                      <a:endParaRPr lang="pl-PL" sz="1300" b="1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pl-PL" sz="13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Ocena ryzyka (liczba jcwpd)</a:t>
                      </a:r>
                      <a:endParaRPr lang="pl-PL" sz="13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pl-PL" sz="13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rgbClr val="A4CE8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niezagrożone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11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zagrożone (nr 60, 62, 70, 71, 83)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5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pl-PL" sz="13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Ocena stanu (liczba jcwpd)</a:t>
                      </a:r>
                      <a:endParaRPr lang="pl-PL" sz="13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pl-PL" sz="13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rgbClr val="A4CE8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stan dobry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13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6206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stan słaby (nr 70, 62, 83)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pole tekstowe 6">
            <a:extLst>
              <a:ext uri="{FF2B5EF4-FFF2-40B4-BE49-F238E27FC236}">
                <a16:creationId xmlns:a16="http://schemas.microsoft.com/office/drawing/2014/main" id="{570941AF-13CB-4D52-98C1-293E71C97BE6}"/>
              </a:ext>
            </a:extLst>
          </p:cNvPr>
          <p:cNvSpPr txBox="1"/>
          <p:nvPr/>
        </p:nvSpPr>
        <p:spPr>
          <a:xfrm>
            <a:off x="328832" y="1388773"/>
            <a:ext cx="4742571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Wody podziemne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 związane są z następującymi piętrami wodonośnymi:</a:t>
            </a:r>
          </a:p>
          <a:p>
            <a:pPr marL="285750" indent="-285750">
              <a:buClr>
                <a:srgbClr val="003399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czwartorzędowe piętro wodonośne</a:t>
            </a:r>
          </a:p>
          <a:p>
            <a:pPr marL="285750" indent="-285750">
              <a:buClr>
                <a:srgbClr val="003399"/>
              </a:buClr>
              <a:buFont typeface="Arial" panose="020B0604020202020204" pitchFamily="34" charset="0"/>
              <a:buChar char="•"/>
            </a:pP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neogeńsko-paleogeńskie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piętro wodonośne</a:t>
            </a:r>
          </a:p>
          <a:p>
            <a:pPr marL="285750" indent="-285750">
              <a:buClr>
                <a:srgbClr val="003399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kredowe piętro wodonośne</a:t>
            </a:r>
          </a:p>
          <a:p>
            <a:pPr marL="285750" indent="-285750">
              <a:buClr>
                <a:srgbClr val="003399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jurajskie piętro wodonośne</a:t>
            </a:r>
          </a:p>
          <a:p>
            <a:pPr marL="285750" indent="-285750">
              <a:buClr>
                <a:srgbClr val="003399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triasowe piętro wodonośne</a:t>
            </a:r>
          </a:p>
          <a:p>
            <a:pPr marL="285750" indent="-285750">
              <a:buClr>
                <a:srgbClr val="003399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dewońskie piętro wodonośne</a:t>
            </a:r>
          </a:p>
        </p:txBody>
      </p:sp>
      <p:sp>
        <p:nvSpPr>
          <p:cNvPr id="3" name="pole tekstowe 2"/>
          <p:cNvSpPr txBox="1"/>
          <p:nvPr/>
        </p:nvSpPr>
        <p:spPr>
          <a:xfrm>
            <a:off x="328832" y="5839357"/>
            <a:ext cx="460602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50" dirty="0"/>
              <a:t>* </a:t>
            </a:r>
            <a:r>
              <a:rPr lang="pl-PL" sz="1050" dirty="0" err="1">
                <a:latin typeface="Roboto" panose="02000000000000000000" pitchFamily="2" charset="0"/>
                <a:ea typeface="Roboto" panose="02000000000000000000" pitchFamily="2" charset="0"/>
              </a:rPr>
              <a:t>jcwpd</a:t>
            </a:r>
            <a:r>
              <a:rPr lang="pl-PL" sz="1050" dirty="0">
                <a:latin typeface="Roboto" panose="02000000000000000000" pitchFamily="2" charset="0"/>
                <a:ea typeface="Roboto" panose="02000000000000000000" pitchFamily="2" charset="0"/>
              </a:rPr>
              <a:t> nr 40 i 62 zlokalizowane są na obszarze dwóch regionów  wodnych 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Warty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1" name="Obraz 10" descr="Obraz zawierający mapa&#10;&#10;Opis wygenerowany automatycznie">
            <a:extLst>
              <a:ext uri="{FF2B5EF4-FFF2-40B4-BE49-F238E27FC236}">
                <a16:creationId xmlns:a16="http://schemas.microsoft.com/office/drawing/2014/main" id="{A635BED6-E0F1-4AA2-8B3B-5FFEFC7EC0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786" y="1340337"/>
            <a:ext cx="5178356" cy="4709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3138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13">
            <a:extLst>
              <a:ext uri="{FF2B5EF4-FFF2-40B4-BE49-F238E27FC236}">
                <a16:creationId xmlns:a16="http://schemas.microsoft.com/office/drawing/2014/main" id="{7E14B640-9168-4D83-8366-8E43894B805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2942" y="3495085"/>
          <a:ext cx="4176228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graphicFrame>
        <p:nvGraphicFramePr>
          <p:cNvPr id="13" name="Tabe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5165198"/>
              </p:ext>
            </p:extLst>
          </p:nvPr>
        </p:nvGraphicFramePr>
        <p:xfrm>
          <a:off x="337625" y="1324412"/>
          <a:ext cx="11535507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36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88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21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5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130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221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l-PL" sz="1000" b="1" kern="1200" dirty="0">
                          <a:solidFill>
                            <a:schemeClr val="lt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Numer jcwpd (kod UE)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kern="1200" dirty="0">
                          <a:solidFill>
                            <a:schemeClr val="lt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Powierzchnia jcwpd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kern="1200" dirty="0">
                          <a:solidFill>
                            <a:schemeClr val="lt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Ocena stanu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kern="1200" dirty="0">
                          <a:solidFill>
                            <a:schemeClr val="lt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Przyczyna stanu słabego </a:t>
                      </a:r>
                      <a:br>
                        <a:rPr lang="pl-PL" sz="1000" b="1" kern="1200" dirty="0">
                          <a:solidFill>
                            <a:schemeClr val="lt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</a:br>
                      <a:r>
                        <a:rPr lang="pl-PL" sz="1000" b="1" kern="1200" dirty="0">
                          <a:solidFill>
                            <a:schemeClr val="lt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(test klasyfikacyjny)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kern="1200" dirty="0">
                          <a:solidFill>
                            <a:schemeClr val="lt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Ocena ryzyka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kern="1200" dirty="0">
                          <a:solidFill>
                            <a:schemeClr val="lt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Cel środowiskowy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jcwpd nr 70 (PLGW600070)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1 276,52 km</a:t>
                      </a:r>
                      <a:r>
                        <a:rPr lang="pl-PL" sz="1000" kern="12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słaby stan chemiczny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C.1. – ogólna ocena stanu chemicznego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zagrożona chemicznie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dobry stan chemiczny i ilościowy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kern="12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jcwpd</a:t>
                      </a: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nr 62 (PLGW600062)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2 290,20 km</a:t>
                      </a:r>
                      <a:r>
                        <a:rPr lang="pl-PL" sz="1000" kern="12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słaby stan ilościowy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I.1 – bilans wodny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zagrożona ilościowo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dobry stan chemiczny, brak pogorszenia aktualnego stanu ilościowego (słaby stan ilościowy w zakresie bilansu wodnego)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kern="12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jcwpd</a:t>
                      </a: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nr 83 (PLGW600083)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2 400,66 km</a:t>
                      </a:r>
                      <a:r>
                        <a:rPr lang="pl-PL" sz="1000" kern="12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słaby stan ilościowy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I.1 – bilans wodny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zagrożona ilościowo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dobry stan chemiczny, brak pogorszenia aktualnego stanu ilościowego (słaby stan ilościowy w zakresie bilansu wodnego)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Prostokąt 5">
            <a:extLst>
              <a:ext uri="{FF2B5EF4-FFF2-40B4-BE49-F238E27FC236}">
                <a16:creationId xmlns:a16="http://schemas.microsoft.com/office/drawing/2014/main" id="{6EA939DD-49E7-4C5C-9AE2-2D32113354C1}"/>
              </a:ext>
            </a:extLst>
          </p:cNvPr>
          <p:cNvSpPr/>
          <p:nvPr/>
        </p:nvSpPr>
        <p:spPr>
          <a:xfrm>
            <a:off x="193699" y="5742088"/>
            <a:ext cx="36116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Procent powierzchni regionu wodnego Warty z jcwpd </a:t>
            </a:r>
            <a:b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 słabym stanie chemicznym </a:t>
            </a:r>
          </a:p>
        </p:txBody>
      </p:sp>
      <p:graphicFrame>
        <p:nvGraphicFramePr>
          <p:cNvPr id="9" name="Chart 18">
            <a:extLst>
              <a:ext uri="{FF2B5EF4-FFF2-40B4-BE49-F238E27FC236}">
                <a16:creationId xmlns:a16="http://schemas.microsoft.com/office/drawing/2014/main" id="{423F0BE8-D5AA-43CB-9C8E-3CB5877B890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56930" y="3480444"/>
          <a:ext cx="3702484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1" name="Prostokąt 10">
            <a:extLst>
              <a:ext uri="{FF2B5EF4-FFF2-40B4-BE49-F238E27FC236}">
                <a16:creationId xmlns:a16="http://schemas.microsoft.com/office/drawing/2014/main" id="{715DFBBC-76AB-4843-A2AB-7C7CA42DFF99}"/>
              </a:ext>
            </a:extLst>
          </p:cNvPr>
          <p:cNvSpPr/>
          <p:nvPr/>
        </p:nvSpPr>
        <p:spPr>
          <a:xfrm>
            <a:off x="4456930" y="5742088"/>
            <a:ext cx="354564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Procent powierzchni regionu wodnego Warty z jcwpd </a:t>
            </a:r>
            <a:b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 słabym stanie ilościowym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Warty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6806" y="3186332"/>
            <a:ext cx="4051582" cy="2866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00642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Obraz 7">
            <a:extLst>
              <a:ext uri="{FF2B5EF4-FFF2-40B4-BE49-F238E27FC236}">
                <a16:creationId xmlns:a16="http://schemas.microsoft.com/office/drawing/2014/main" id="{714D7605-C514-49FC-B950-9846F2B6E5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2" name="Obraz 9">
            <a:extLst>
              <a:ext uri="{FF2B5EF4-FFF2-40B4-BE49-F238E27FC236}">
                <a16:creationId xmlns:a16="http://schemas.microsoft.com/office/drawing/2014/main" id="{5D2769E8-A12F-4A9E-A0B1-E9261E70A4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4469ADD6-A764-4F68-845B-FE4008FB6385}"/>
              </a:ext>
            </a:extLst>
          </p:cNvPr>
          <p:cNvSpPr txBox="1"/>
          <p:nvPr/>
        </p:nvSpPr>
        <p:spPr>
          <a:xfrm>
            <a:off x="257175" y="844550"/>
            <a:ext cx="10523538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Warty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6D62C61-C922-4208-AC7A-06579F33B7CA}"/>
              </a:ext>
            </a:extLst>
          </p:cNvPr>
          <p:cNvGraphicFramePr/>
          <p:nvPr/>
        </p:nvGraphicFramePr>
        <p:xfrm>
          <a:off x="2933700" y="1762125"/>
          <a:ext cx="7117611" cy="36866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" name="Prostokąt zaokrąglony 3">
            <a:extLst>
              <a:ext uri="{FF2B5EF4-FFF2-40B4-BE49-F238E27FC236}">
                <a16:creationId xmlns:a16="http://schemas.microsoft.com/office/drawing/2014/main" id="{B4E963EC-47F9-414D-9745-9838C1007AAE}"/>
              </a:ext>
            </a:extLst>
          </p:cNvPr>
          <p:cNvSpPr/>
          <p:nvPr/>
        </p:nvSpPr>
        <p:spPr>
          <a:xfrm>
            <a:off x="10052050" y="1971675"/>
            <a:ext cx="1911350" cy="3105150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pl-PL" sz="1600" dirty="0">
                <a:solidFill>
                  <a:srgbClr val="2F558D"/>
                </a:solidFill>
              </a:rPr>
              <a:t>Utrzymanie/</a:t>
            </a:r>
          </a:p>
          <a:p>
            <a:pPr algn="ctr" eaLnBrk="0" hangingPunct="0">
              <a:defRPr/>
            </a:pPr>
            <a:r>
              <a:rPr lang="pl-PL" sz="1600" dirty="0">
                <a:solidFill>
                  <a:srgbClr val="2F558D"/>
                </a:solidFill>
              </a:rPr>
              <a:t>Osiągnięcie celów środowiskowych</a:t>
            </a:r>
          </a:p>
        </p:txBody>
      </p:sp>
      <p:sp>
        <p:nvSpPr>
          <p:cNvPr id="5" name="Strzałka w prawo 4">
            <a:extLst>
              <a:ext uri="{FF2B5EF4-FFF2-40B4-BE49-F238E27FC236}">
                <a16:creationId xmlns:a16="http://schemas.microsoft.com/office/drawing/2014/main" id="{1186EB0A-5FE1-4CFA-94DD-BC13CC9A07CF}"/>
              </a:ext>
            </a:extLst>
          </p:cNvPr>
          <p:cNvSpPr/>
          <p:nvPr/>
        </p:nvSpPr>
        <p:spPr>
          <a:xfrm>
            <a:off x="257175" y="1857375"/>
            <a:ext cx="2762250" cy="3714750"/>
          </a:xfrm>
          <a:prstGeom prst="rightArrow">
            <a:avLst>
              <a:gd name="adj1" fmla="val 67436"/>
              <a:gd name="adj2" fmla="val 42069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285750" indent="-285750" eaLnBrk="0" hangingPunct="0">
              <a:buFont typeface="Arial" panose="020B0604020202020204" pitchFamily="34" charset="0"/>
              <a:buChar char="•"/>
              <a:defRPr/>
            </a:pPr>
            <a:r>
              <a:rPr lang="pl-PL" sz="1600" dirty="0">
                <a:solidFill>
                  <a:srgbClr val="2F558D"/>
                </a:solidFill>
              </a:rPr>
              <a:t>Charakterystyki</a:t>
            </a:r>
          </a:p>
          <a:p>
            <a:pPr marL="285750" indent="-285750" eaLnBrk="0" hangingPunct="0">
              <a:buFont typeface="Arial" panose="020B0604020202020204" pitchFamily="34" charset="0"/>
              <a:buChar char="•"/>
              <a:defRPr/>
            </a:pPr>
            <a:r>
              <a:rPr lang="pl-PL" sz="1600" dirty="0">
                <a:solidFill>
                  <a:srgbClr val="2F558D"/>
                </a:solidFill>
              </a:rPr>
              <a:t>Analiza presji </a:t>
            </a:r>
            <a:br>
              <a:rPr lang="pl-PL" sz="1600" dirty="0">
                <a:solidFill>
                  <a:srgbClr val="2F558D"/>
                </a:solidFill>
              </a:rPr>
            </a:br>
            <a:r>
              <a:rPr lang="pl-PL" sz="1600" dirty="0">
                <a:solidFill>
                  <a:srgbClr val="2F558D"/>
                </a:solidFill>
              </a:rPr>
              <a:t>i oddziaływań</a:t>
            </a:r>
          </a:p>
          <a:p>
            <a:pPr marL="285750" indent="-285750" eaLnBrk="0" hangingPunct="0">
              <a:buFont typeface="Arial" panose="020B0604020202020204" pitchFamily="34" charset="0"/>
              <a:buChar char="•"/>
              <a:defRPr/>
            </a:pPr>
            <a:r>
              <a:rPr lang="pl-PL" sz="1600" dirty="0">
                <a:solidFill>
                  <a:srgbClr val="2F558D"/>
                </a:solidFill>
              </a:rPr>
              <a:t>Ocena stanu</a:t>
            </a:r>
          </a:p>
          <a:p>
            <a:pPr marL="285750" indent="-285750" eaLnBrk="0" hangingPunct="0">
              <a:buFont typeface="Arial" panose="020B0604020202020204" pitchFamily="34" charset="0"/>
              <a:buChar char="•"/>
              <a:defRPr/>
            </a:pPr>
            <a:r>
              <a:rPr lang="pl-PL" sz="1600" dirty="0">
                <a:solidFill>
                  <a:srgbClr val="2F558D"/>
                </a:solidFill>
              </a:rPr>
              <a:t>Ocena ryzyka</a:t>
            </a:r>
          </a:p>
        </p:txBody>
      </p:sp>
      <p:pic>
        <p:nvPicPr>
          <p:cNvPr id="51207" name="Obraz 8">
            <a:extLst>
              <a:ext uri="{FF2B5EF4-FFF2-40B4-BE49-F238E27FC236}">
                <a16:creationId xmlns:a16="http://schemas.microsoft.com/office/drawing/2014/main" id="{9E26B90B-2B24-45C9-A945-7EF36477C6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7425" y="742950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17474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graphicFrame>
        <p:nvGraphicFramePr>
          <p:cNvPr id="16" name="Wykres 15"/>
          <p:cNvGraphicFramePr>
            <a:graphicFrameLocks/>
          </p:cNvGraphicFramePr>
          <p:nvPr/>
        </p:nvGraphicFramePr>
        <p:xfrm>
          <a:off x="7736575" y="4001982"/>
          <a:ext cx="4114193" cy="20544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7" name="Tabela 16">
            <a:extLst>
              <a:ext uri="{FF2B5EF4-FFF2-40B4-BE49-F238E27FC236}">
                <a16:creationId xmlns:a16="http://schemas.microsoft.com/office/drawing/2014/main" id="{36CFFD4E-62F1-4D46-BFBD-80C54B94BED3}"/>
              </a:ext>
            </a:extLst>
          </p:cNvPr>
          <p:cNvGraphicFramePr>
            <a:graphicFrameLocks noGrp="1"/>
          </p:cNvGraphicFramePr>
          <p:nvPr/>
        </p:nvGraphicFramePr>
        <p:xfrm>
          <a:off x="2003425" y="1386597"/>
          <a:ext cx="8128000" cy="16970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8288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Liczba działań ogółem</a:t>
                      </a:r>
                    </a:p>
                  </a:txBody>
                  <a:tcPr marT="45703" marB="45703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38</a:t>
                      </a:r>
                    </a:p>
                  </a:txBody>
                  <a:tcPr marT="45703" marB="45703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687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</a:t>
                      </a:r>
                      <a:r>
                        <a:rPr lang="pl-PL" sz="13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techniczne</a:t>
                      </a:r>
                    </a:p>
                  </a:txBody>
                  <a:tcPr marT="45703" marB="45703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nietechniczne</a:t>
                      </a:r>
                    </a:p>
                  </a:txBody>
                  <a:tcPr marT="45703" marB="45703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687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marT="45703" marB="4570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36</a:t>
                      </a:r>
                    </a:p>
                  </a:txBody>
                  <a:tcPr marT="45703" marB="45703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687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 nowe</a:t>
                      </a:r>
                    </a:p>
                  </a:txBody>
                  <a:tcPr marT="45703" marB="4570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kontynuowane</a:t>
                      </a:r>
                    </a:p>
                  </a:txBody>
                  <a:tcPr marT="45703" marB="45703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687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29</a:t>
                      </a:r>
                    </a:p>
                  </a:txBody>
                  <a:tcPr marT="45703" marB="4570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9</a:t>
                      </a:r>
                    </a:p>
                  </a:txBody>
                  <a:tcPr marT="45703" marB="45703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8" name="pole tekstowe 4">
            <a:extLst>
              <a:ext uri="{FF2B5EF4-FFF2-40B4-BE49-F238E27FC236}">
                <a16:creationId xmlns:a16="http://schemas.microsoft.com/office/drawing/2014/main" id="{11D3DFD1-A11E-4D62-A8AB-245FE7E91C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896" y="3408870"/>
            <a:ext cx="1555234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Kategoria działań</a:t>
            </a:r>
          </a:p>
        </p:txBody>
      </p:sp>
      <p:sp>
        <p:nvSpPr>
          <p:cNvPr id="19" name="pole tekstowe 11">
            <a:extLst>
              <a:ext uri="{FF2B5EF4-FFF2-40B4-BE49-F238E27FC236}">
                <a16:creationId xmlns:a16="http://schemas.microsoft.com/office/drawing/2014/main" id="{3A10F6C4-DDA8-480B-A1AA-97D3DF8F70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8626" y="3408870"/>
            <a:ext cx="127310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Grupa działań</a:t>
            </a:r>
          </a:p>
        </p:txBody>
      </p:sp>
      <p:sp>
        <p:nvSpPr>
          <p:cNvPr id="20" name="pole tekstowe 12">
            <a:extLst>
              <a:ext uri="{FF2B5EF4-FFF2-40B4-BE49-F238E27FC236}">
                <a16:creationId xmlns:a16="http://schemas.microsoft.com/office/drawing/2014/main" id="{6FCBE6C9-F0C5-43D8-B212-C7885C2FCC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13177" y="3394075"/>
            <a:ext cx="1978427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Wpływ na rodzaj presji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4469ADD6-A764-4F68-845B-FE4008FB6385}"/>
              </a:ext>
            </a:extLst>
          </p:cNvPr>
          <p:cNvSpPr txBox="1"/>
          <p:nvPr/>
        </p:nvSpPr>
        <p:spPr>
          <a:xfrm>
            <a:off x="257175" y="844550"/>
            <a:ext cx="10523538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Warty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Wykres 12"/>
          <p:cNvGraphicFramePr>
            <a:graphicFrameLocks/>
          </p:cNvGraphicFramePr>
          <p:nvPr/>
        </p:nvGraphicFramePr>
        <p:xfrm>
          <a:off x="3646944" y="3954157"/>
          <a:ext cx="3744000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1" name="Wykres 20"/>
          <p:cNvGraphicFramePr>
            <a:graphicFrameLocks/>
          </p:cNvGraphicFramePr>
          <p:nvPr/>
        </p:nvGraphicFramePr>
        <p:xfrm>
          <a:off x="0" y="3933211"/>
          <a:ext cx="3667125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3658647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336448" y="1993476"/>
            <a:ext cx="113670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ustanowienie obszaru ochronnego zbiornika wód śródlądowych (GZWP) – </a:t>
            </a:r>
            <a:r>
              <a:rPr lang="pl-PL" sz="1200" b="1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5 jcwpd</a:t>
            </a:r>
          </a:p>
        </p:txBody>
      </p:sp>
      <p:sp>
        <p:nvSpPr>
          <p:cNvPr id="9" name="pole tekstowe 8"/>
          <p:cNvSpPr txBox="1"/>
          <p:nvPr/>
        </p:nvSpPr>
        <p:spPr>
          <a:xfrm>
            <a:off x="374472" y="3041477"/>
            <a:ext cx="11505694" cy="2877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dobrowolne stosowanie działań ze "Zbioru zaleceń dobrej praktyki rolniczej” – </a:t>
            </a:r>
            <a:r>
              <a:rPr lang="pl-PL" sz="1200" b="1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 </a:t>
            </a:r>
            <a:r>
              <a:rPr lang="pl-PL" sz="1200" b="1" dirty="0" err="1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jcwpd</a:t>
            </a:r>
            <a:endParaRPr lang="pl-PL" sz="1200" b="1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dodatkowy przegląd udzielonych pozwoleń wodnoprawnych związanych z poborem wód podziemnych – </a:t>
            </a:r>
            <a:r>
              <a:rPr lang="pl-PL" sz="1200" b="1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4 </a:t>
            </a:r>
            <a:r>
              <a:rPr lang="pl-PL" sz="1200" b="1" dirty="0" err="1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jcwpd</a:t>
            </a:r>
            <a:endParaRPr lang="pl-PL" sz="12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ograniczenie zużycia wody w przemyśle -  </a:t>
            </a:r>
            <a:r>
              <a:rPr lang="pl-PL" sz="1200" b="1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4 </a:t>
            </a:r>
            <a:r>
              <a:rPr lang="pl-PL" sz="1200" b="1" dirty="0" err="1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jcwpd</a:t>
            </a:r>
            <a:endParaRPr lang="pl-PL" sz="1200" b="1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ograniczenie zużycia wody w rolnictwie – </a:t>
            </a:r>
            <a:r>
              <a:rPr lang="pl-PL" sz="1200" b="1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4 </a:t>
            </a:r>
            <a:r>
              <a:rPr lang="pl-PL" sz="1200" b="1" dirty="0" err="1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jcwpd</a:t>
            </a:r>
            <a:endParaRPr lang="pl-PL" sz="1200" b="1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opracowanie dodatku do dokumentacji hydrogeologicznej ustalającej zasoby eksploatacyjne ujęcia wód podziemnych </a:t>
            </a:r>
            <a:r>
              <a:rPr lang="pl-PL" sz="1200" b="1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– 4 </a:t>
            </a:r>
            <a:r>
              <a:rPr lang="pl-PL" sz="1200" b="1" dirty="0" err="1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jcwpd</a:t>
            </a:r>
            <a:endParaRPr lang="pl-PL" sz="1200" b="1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rozpoznanie występowania nowych zanieczyszczeń w wodach podziemnych – </a:t>
            </a:r>
            <a:r>
              <a:rPr lang="pl-PL" sz="1200" b="1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 </a:t>
            </a:r>
            <a:r>
              <a:rPr lang="pl-PL" sz="1200" b="1" dirty="0" err="1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jcwpd</a:t>
            </a:r>
            <a:endParaRPr lang="pl-PL" sz="1200" b="1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szkolenia z zakresu dobrowolnego stosowania "Zbioru zaleceń dobrej praktyki rolniczej", mającego na celu ochronę wód przed zanieczyszczeniem azotanami pochodzącymi ze źródeł rolniczych – </a:t>
            </a:r>
            <a:r>
              <a:rPr lang="pl-PL" sz="1200" b="1" dirty="0">
                <a:latin typeface="Roboto" panose="02000000000000000000" pitchFamily="2" charset="0"/>
                <a:ea typeface="Roboto" panose="02000000000000000000" pitchFamily="2" charset="0"/>
              </a:rPr>
              <a:t>2 </a:t>
            </a:r>
            <a:r>
              <a:rPr lang="pl-PL" sz="1200" b="1" dirty="0" err="1">
                <a:latin typeface="Roboto" panose="02000000000000000000" pitchFamily="2" charset="0"/>
                <a:ea typeface="Roboto" panose="02000000000000000000" pitchFamily="2" charset="0"/>
              </a:rPr>
              <a:t>jcwpd</a:t>
            </a:r>
            <a:endParaRPr lang="pl-PL" sz="12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weryfikacja zasobów eksploatacyjnych ujęć wód podziemnych ustalonych na podstawie dokumentacji hydrogeologicznych wykonanych przed 2004 r. </a:t>
            </a:r>
            <a:br>
              <a:rPr lang="pl-PL" sz="12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2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-  </a:t>
            </a:r>
            <a:r>
              <a:rPr lang="pl-PL" sz="1200" b="1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4 </a:t>
            </a:r>
            <a:r>
              <a:rPr lang="pl-PL" sz="1200" b="1" dirty="0" err="1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jcwpd</a:t>
            </a:r>
            <a:endParaRPr lang="pl-PL" sz="1200" b="1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wsparcie działań organów administracji w zakresie ustanawiania obszarów ochronnych GZWP – </a:t>
            </a:r>
            <a:r>
              <a:rPr lang="pl-PL" sz="1200" b="1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5 </a:t>
            </a:r>
            <a:r>
              <a:rPr lang="pl-PL" sz="1200" b="1" dirty="0" err="1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jcwpd</a:t>
            </a:r>
            <a:endParaRPr lang="pl-PL" sz="1200" b="1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wykonanie dokumentacji hydrogeologicznej – </a:t>
            </a:r>
            <a:r>
              <a:rPr lang="pl-PL" sz="1200" b="1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 </a:t>
            </a:r>
            <a:r>
              <a:rPr lang="pl-PL" sz="1200" b="1" dirty="0" err="1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jcwpd</a:t>
            </a:r>
            <a:endParaRPr lang="pl-PL" sz="1200" b="1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wykonanie opracowania "Analiza wpływu zagospodarowania wód z odwadniania zakładów górniczych na stan wód powierzchniowych i podziemnych„ – </a:t>
            </a:r>
            <a:r>
              <a:rPr lang="pl-PL" sz="1200" b="1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 </a:t>
            </a:r>
            <a:r>
              <a:rPr lang="pl-PL" sz="1200" b="1" dirty="0" err="1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jcwpd</a:t>
            </a:r>
            <a:endParaRPr lang="pl-PL" sz="1200" b="1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Prostokąt zaokrąglony 2">
            <a:extLst>
              <a:ext uri="{FF2B5EF4-FFF2-40B4-BE49-F238E27FC236}">
                <a16:creationId xmlns:a16="http://schemas.microsoft.com/office/drawing/2014/main" id="{82D733E5-5EC0-49A1-8FCC-76CDD8E537C7}"/>
              </a:ext>
            </a:extLst>
          </p:cNvPr>
          <p:cNvSpPr/>
          <p:nvPr/>
        </p:nvSpPr>
        <p:spPr>
          <a:xfrm>
            <a:off x="328350" y="1344468"/>
            <a:ext cx="11543718" cy="628650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l-PL" altLang="pl-PL" sz="1300" b="1">
                <a:solidFill>
                  <a:srgbClr val="2F5597"/>
                </a:solidFill>
                <a:latin typeface="Roboto" panose="02000000000000000000" pitchFamily="2" charset="0"/>
              </a:rPr>
              <a:t>Działania podstawowe</a:t>
            </a:r>
          </a:p>
        </p:txBody>
      </p:sp>
      <p:sp>
        <p:nvSpPr>
          <p:cNvPr id="12" name="Prostokąt zaokrąglony 5">
            <a:extLst>
              <a:ext uri="{FF2B5EF4-FFF2-40B4-BE49-F238E27FC236}">
                <a16:creationId xmlns:a16="http://schemas.microsoft.com/office/drawing/2014/main" id="{E46C08E4-F639-4A07-A141-949BC08389F1}"/>
              </a:ext>
            </a:extLst>
          </p:cNvPr>
          <p:cNvSpPr/>
          <p:nvPr/>
        </p:nvSpPr>
        <p:spPr>
          <a:xfrm>
            <a:off x="328350" y="2399632"/>
            <a:ext cx="11551816" cy="628650"/>
          </a:xfrm>
          <a:prstGeom prst="roundRect">
            <a:avLst/>
          </a:prstGeom>
          <a:solidFill>
            <a:srgbClr val="2F558D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l-PL" altLang="pl-PL" sz="1300" b="1">
                <a:solidFill>
                  <a:srgbClr val="FFFFFF"/>
                </a:solidFill>
                <a:latin typeface="Roboto" panose="02000000000000000000" pitchFamily="2" charset="0"/>
              </a:rPr>
              <a:t>Działania uzupełniające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4469ADD6-A764-4F68-845B-FE4008FB6385}"/>
              </a:ext>
            </a:extLst>
          </p:cNvPr>
          <p:cNvSpPr txBox="1"/>
          <p:nvPr/>
        </p:nvSpPr>
        <p:spPr>
          <a:xfrm>
            <a:off x="257175" y="844550"/>
            <a:ext cx="10523538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Warty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25056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3" name="Obraz 7">
            <a:extLst>
              <a:ext uri="{FF2B5EF4-FFF2-40B4-BE49-F238E27FC236}">
                <a16:creationId xmlns:a16="http://schemas.microsoft.com/office/drawing/2014/main" id="{6CE9799A-B080-4096-9E06-887D2ABAEC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4" name="Obraz 9">
            <a:extLst>
              <a:ext uri="{FF2B5EF4-FFF2-40B4-BE49-F238E27FC236}">
                <a16:creationId xmlns:a16="http://schemas.microsoft.com/office/drawing/2014/main" id="{F639EF00-CA60-42A7-BBFE-519F4A9E80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69F360E5-8505-4DF4-9D5F-6ABD3F04BAFA}"/>
              </a:ext>
            </a:extLst>
          </p:cNvPr>
          <p:cNvGraphicFramePr>
            <a:graphicFrameLocks noGrp="1"/>
          </p:cNvGraphicFramePr>
          <p:nvPr/>
        </p:nvGraphicFramePr>
        <p:xfrm>
          <a:off x="361950" y="1384714"/>
          <a:ext cx="11449050" cy="4531763"/>
        </p:xfrm>
        <a:graphic>
          <a:graphicData uri="http://schemas.openxmlformats.org/drawingml/2006/table">
            <a:tbl>
              <a:tblPr firstRow="1" bandRow="1"/>
              <a:tblGrid>
                <a:gridCol w="5724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24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75009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l-PL" sz="1100" b="1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ukierunkowane na redukcję presji ilościowej (GWI)</a:t>
                      </a:r>
                      <a:endParaRPr lang="pl-PL" sz="11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100" kern="12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ograniczenie zużycia wody w rolnictwie (ciągłe)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100" kern="12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ograniczenie zużycia wody w przemyśle (ciągłe)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100" kern="12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dodatkowy przegląd udzielonych pozwoleń wodnoprawnych związanych z poborem wód podziemnych (ciągłe)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100" kern="12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opracowanie dodatku do dokumentacji hydrogeologicznej ustalającej zasoby eksploatacyjne ujęcia wód podziemnych (do 2027)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100" kern="12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weryfikacja zasobów eksploatacyjnych ujęć wód podziemnych ustalonych na podstawie dokumentacji hydrogeologicznych wykonanych przed 2004 r. (do 2024)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100" kern="12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wykonanie opracowania "Analiza wpływu zagospodarowania wód z odwadniania zakładów górniczych na stan wód powierzchniowych i podziemnych„ (do 2024)</a:t>
                      </a:r>
                    </a:p>
                  </a:txBody>
                  <a:tcPr marT="45716" marB="45716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58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l-PL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272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pl-PL" sz="1100" b="1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</a:t>
                      </a:r>
                      <a:r>
                        <a:rPr lang="pl-PL" sz="1100" b="1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ukierunkowane</a:t>
                      </a:r>
                      <a:r>
                        <a:rPr lang="pl-PL" sz="1100" b="1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na redukcję presji chemicznej (GWC)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ustanowienie obszaru ochronnego zbiornika wód śródlądowych (GZWP) </a:t>
                      </a:r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(do 2027)</a:t>
                      </a:r>
                      <a:endParaRPr lang="pl-PL" sz="11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wsparcie działań organów administracji w zakresie ustanawiania obszarów ochronnych GZWP </a:t>
                      </a:r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(do 2027)</a:t>
                      </a:r>
                      <a:endParaRPr lang="pl-PL" sz="11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T="45716" marB="45716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pl-PL" sz="1100" b="1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ukierunkowane na redukcję presji ilościowej i chemicznej (GWIC)</a:t>
                      </a:r>
                    </a:p>
                    <a:p>
                      <a:pPr marL="171450" indent="-1714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pl-PL" sz="11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wykonanie dokumentacji hydrogeologicznej (do 2024)</a:t>
                      </a:r>
                    </a:p>
                  </a:txBody>
                  <a:tcPr marT="45716" marB="45716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0036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pl-PL" sz="1100" b="1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ukierunkowane na redukcję presji chemicznej typu A (GWPA)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pl-PL" sz="11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rozpoznanie występowania nowych zanieczyszczeń w wodach podziemnych (do 2027)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pl-PL" sz="11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dobrowolne stosowanie działań ze "Zbioru zaleceń dobrej praktyki rolniczej„ (do 2027)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pl-PL" sz="11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szkolenia z zakresu dobrowolnego stosowania "Zbioru zaleceń dobrej praktyki rolniczej", mającego na celu ochronę wód przed zanieczyszczeniem azotanami pochodzącymi ze źródeł rolniczych (do 2024)</a:t>
                      </a:r>
                    </a:p>
                    <a:p>
                      <a:pPr algn="ctr"/>
                      <a:endParaRPr lang="pl-PL" sz="1100" dirty="0">
                        <a:solidFill>
                          <a:srgbClr val="2F558D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T="45716" marB="45716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pl-PL" sz="1100" b="1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ukierunkowane na redukcję presji chemicznej typu B (GWPB)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brak</a:t>
                      </a:r>
                    </a:p>
                    <a:p>
                      <a:pPr algn="ctr"/>
                      <a:endParaRPr lang="pl-PL" sz="1100" dirty="0">
                        <a:solidFill>
                          <a:srgbClr val="2F558D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T="45716" marB="45716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pole tekstowe 5">
            <a:extLst>
              <a:ext uri="{FF2B5EF4-FFF2-40B4-BE49-F238E27FC236}">
                <a16:creationId xmlns:a16="http://schemas.microsoft.com/office/drawing/2014/main" id="{4469ADD6-A764-4F68-845B-FE4008FB6385}"/>
              </a:ext>
            </a:extLst>
          </p:cNvPr>
          <p:cNvSpPr txBox="1"/>
          <p:nvPr/>
        </p:nvSpPr>
        <p:spPr>
          <a:xfrm>
            <a:off x="257175" y="844550"/>
            <a:ext cx="10523538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Warty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05103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graphicFrame>
        <p:nvGraphicFramePr>
          <p:cNvPr id="16" name="Wykres 15"/>
          <p:cNvGraphicFramePr>
            <a:graphicFrameLocks/>
          </p:cNvGraphicFramePr>
          <p:nvPr/>
        </p:nvGraphicFramePr>
        <p:xfrm>
          <a:off x="657225" y="1765497"/>
          <a:ext cx="4572000" cy="298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Wykres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2904350"/>
              </p:ext>
            </p:extLst>
          </p:nvPr>
        </p:nvGraphicFramePr>
        <p:xfrm>
          <a:off x="5722374" y="1884382"/>
          <a:ext cx="6129712" cy="29036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9" name="pole tekstowe 18">
            <a:extLst>
              <a:ext uri="{FF2B5EF4-FFF2-40B4-BE49-F238E27FC236}">
                <a16:creationId xmlns:a16="http://schemas.microsoft.com/office/drawing/2014/main" id="{29E7C011-39AD-4EFB-967F-318CACF1EB7B}"/>
              </a:ext>
            </a:extLst>
          </p:cNvPr>
          <p:cNvSpPr txBox="1"/>
          <p:nvPr/>
        </p:nvSpPr>
        <p:spPr>
          <a:xfrm>
            <a:off x="657225" y="5149428"/>
            <a:ext cx="4680000" cy="692497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pl-PL" sz="1300" b="1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Koszt realizacji działań –  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1 048 800 </a:t>
            </a:r>
            <a:r>
              <a:rPr lang="pl-PL" sz="1300" b="1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zł, w tym: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koszt wdrożenia działań podstawowych – 0 zł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koszt wdrożenia działań uzupełniających – 1 048 800 zł</a:t>
            </a: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9AD0D781-8A71-4E21-8EC9-DFC19A72D87F}"/>
              </a:ext>
            </a:extLst>
          </p:cNvPr>
          <p:cNvSpPr txBox="1"/>
          <p:nvPr/>
        </p:nvSpPr>
        <p:spPr>
          <a:xfrm>
            <a:off x="6819899" y="4949374"/>
            <a:ext cx="4680000" cy="1092607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pl-PL" sz="1300" b="1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Źródło środków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Środki własne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Budżet państwa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Środki NFOŚiGW/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WFOŚiGW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Środki UE</a:t>
            </a:r>
          </a:p>
        </p:txBody>
      </p:sp>
      <p:sp>
        <p:nvSpPr>
          <p:cNvPr id="21" name="Strzałka w prawo 17">
            <a:extLst>
              <a:ext uri="{FF2B5EF4-FFF2-40B4-BE49-F238E27FC236}">
                <a16:creationId xmlns:a16="http://schemas.microsoft.com/office/drawing/2014/main" id="{D75943F1-8C89-42EC-BE3A-391C1A3269D7}"/>
              </a:ext>
            </a:extLst>
          </p:cNvPr>
          <p:cNvSpPr/>
          <p:nvPr/>
        </p:nvSpPr>
        <p:spPr>
          <a:xfrm>
            <a:off x="5595938" y="5376986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4469ADD6-A764-4F68-845B-FE4008FB6385}"/>
              </a:ext>
            </a:extLst>
          </p:cNvPr>
          <p:cNvSpPr txBox="1"/>
          <p:nvPr/>
        </p:nvSpPr>
        <p:spPr>
          <a:xfrm>
            <a:off x="252853" y="844550"/>
            <a:ext cx="10523538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Warty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804643" y="1436599"/>
            <a:ext cx="2438488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Harmonogram wdrożenia działań</a:t>
            </a:r>
          </a:p>
        </p:txBody>
      </p:sp>
      <p:sp>
        <p:nvSpPr>
          <p:cNvPr id="14" name="pole tekstowe 13"/>
          <p:cNvSpPr txBox="1"/>
          <p:nvPr/>
        </p:nvSpPr>
        <p:spPr>
          <a:xfrm>
            <a:off x="6835798" y="1456358"/>
            <a:ext cx="2866490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Jednostki odpowiedzialne za realizację</a:t>
            </a:r>
          </a:p>
        </p:txBody>
      </p:sp>
    </p:spTree>
    <p:extLst>
      <p:ext uri="{BB962C8B-B14F-4D97-AF65-F5344CB8AC3E}">
        <p14:creationId xmlns:p14="http://schemas.microsoft.com/office/powerpoint/2010/main" val="24078358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1798502"/>
              </p:ext>
            </p:extLst>
          </p:nvPr>
        </p:nvGraphicFramePr>
        <p:xfrm>
          <a:off x="358726" y="1284776"/>
          <a:ext cx="11521932" cy="20815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25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14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9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50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299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9250">
                <a:tc gridSpan="5"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 nr 62 ( PLGW600062)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pl-PL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powierzchnia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2 290,20 km</a:t>
                      </a:r>
                      <a:r>
                        <a:rPr lang="pl-PL" sz="10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ryzyka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zagrożona</a:t>
                      </a:r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ilościowo</a:t>
                      </a:r>
                      <a:endParaRPr lang="pl-PL" sz="1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 row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Porównanie wprost znanej wartości poboru i zasobów wskazuje, że pobór odwodnieniowy górnictwa znacznie przekracza zasoby, nawet jeśli cześć poboru nie powinna być brana  do obliczeń ponieważ może pochodzić z zasobów wzbudzonych. Obszar oddziaływania </a:t>
                      </a:r>
                      <a:r>
                        <a:rPr lang="pl-PL" sz="10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odwodnień</a:t>
                      </a:r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górniczych obejmuje znaczny obszar całej </a:t>
                      </a:r>
                      <a:r>
                        <a:rPr lang="pl-PL" sz="10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i jest udokumentowany lejami depresji. Wynik określono jako słaby niskiej wiarygodności i jest zgodny z wynikiem ostatniej Oceny stanu jcwpd. Stopień wykorzystania zasobów dostępnych do zagospodarowania  wynosi 125%.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region wodny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Warty</a:t>
                      </a:r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(82%) i Noteci (18%)</a:t>
                      </a:r>
                      <a:endParaRPr lang="pl-PL" sz="1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stanu na rok 2019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słaby stan ilościowy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 bilansowy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Warta od Neru do Prosny</a:t>
                      </a:r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(81 %), Górna Noteć (19%), Wisła (L) od Bzury do </a:t>
                      </a:r>
                      <a:r>
                        <a:rPr lang="pl-PL" sz="1000" baseline="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Korabnika</a:t>
                      </a:r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poniżej Włocławka, (&lt;1%), Bzura (&lt;1%), Ner (&lt;1%)</a:t>
                      </a:r>
                      <a:endParaRPr lang="pl-PL" sz="1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zasięg zanieczyszczenia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zasoby dostępne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81 864,76 tys. m</a:t>
                      </a:r>
                      <a:r>
                        <a:rPr lang="pl-PL" sz="10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/rok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obszary</a:t>
                      </a:r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chronione</a:t>
                      </a:r>
                      <a:endParaRPr lang="pl-PL" sz="1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tak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pobór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102</a:t>
                      </a:r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465 tys. m</a:t>
                      </a:r>
                      <a:r>
                        <a:rPr lang="pl-PL" sz="10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/rok</a:t>
                      </a:r>
                      <a:endParaRPr lang="pl-PL" sz="1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liczba kompleksów wodonośnych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pole tekstowe 8"/>
          <p:cNvSpPr txBox="1"/>
          <p:nvPr/>
        </p:nvSpPr>
        <p:spPr>
          <a:xfrm>
            <a:off x="3981988" y="3953403"/>
            <a:ext cx="7870337" cy="190052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uzupełniające: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dodatkowy przegląd udzielonych pozwoleń wodnoprawnych związanych z poborem wód podziemnych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ograniczenie zużycia wody w przemyśle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ograniczenie zużycia wody w rolnictwie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opracowanie dodatku do dokumentacji hydrogeologicznej ustalającej zasoby eksploatacyjne ujęcia wód podziemnych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weryfikacja zasobów </a:t>
            </a: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eksploatacyjnych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ujęć wód podziemnych ustalonych na podstawie dokumentacji hydrogeologicznych wykonanych przed 2004 r.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wykonanie dokumentacji hydrogeologicznej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wykonanie opracowania "Analiza wpływu zagospodarowania wód z odwadniania zakładów górniczych na stan wód powierzchniowych i podziemnych"</a:t>
            </a:r>
          </a:p>
        </p:txBody>
      </p:sp>
      <p:pic>
        <p:nvPicPr>
          <p:cNvPr id="1026" name="Picture 2" descr="H:\Projekty\IIaPGW\Bazy danych i dane\JCWPd_2020\mapki z charakterystyk\lokalizacja\topo_6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26" y="3760833"/>
            <a:ext cx="3193366" cy="2395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4469ADD6-A764-4F68-845B-FE4008FB6385}"/>
              </a:ext>
            </a:extLst>
          </p:cNvPr>
          <p:cNvSpPr txBox="1"/>
          <p:nvPr/>
        </p:nvSpPr>
        <p:spPr>
          <a:xfrm>
            <a:off x="257175" y="844550"/>
            <a:ext cx="10523538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Warty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4934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7" name="Obraz 9">
            <a:extLst>
              <a:ext uri="{FF2B5EF4-FFF2-40B4-BE49-F238E27FC236}">
                <a16:creationId xmlns:a16="http://schemas.microsoft.com/office/drawing/2014/main" id="{77AC98C0-4C8F-4612-BB2D-DF000A2E37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38" name="Obraz 11">
            <a:extLst>
              <a:ext uri="{FF2B5EF4-FFF2-40B4-BE49-F238E27FC236}">
                <a16:creationId xmlns:a16="http://schemas.microsoft.com/office/drawing/2014/main" id="{A29BFAA7-700E-4179-8C8A-CFAF672D2F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2CD2F3AB-025F-4502-8024-287119ED7A5E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pl-PL"/>
          </a:p>
        </p:txBody>
      </p:sp>
      <p:sp>
        <p:nvSpPr>
          <p:cNvPr id="65540" name="pole tekstowe 12">
            <a:extLst>
              <a:ext uri="{FF2B5EF4-FFF2-40B4-BE49-F238E27FC236}">
                <a16:creationId xmlns:a16="http://schemas.microsoft.com/office/drawing/2014/main" id="{7EB02CD7-073A-47CB-A280-0C25D5936A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Dziękujemy za uwagę</a:t>
            </a:r>
          </a:p>
        </p:txBody>
      </p:sp>
      <p:sp>
        <p:nvSpPr>
          <p:cNvPr id="65541" name="pole tekstowe 4">
            <a:extLst>
              <a:ext uri="{FF2B5EF4-FFF2-40B4-BE49-F238E27FC236}">
                <a16:creationId xmlns:a16="http://schemas.microsoft.com/office/drawing/2014/main" id="{A76BAE4B-AC27-4A1A-B56F-9C08515881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Sylwia Horska-Schwarz – CDM Smith Sp. z o.o. </a:t>
            </a:r>
          </a:p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Magdalena Nidental – CDM Smith Sp. z o.o., PIG-PIB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DFA81519-4AB0-4912-ADD9-C0EAB7C6B38D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543" name="Grupa 7">
            <a:extLst>
              <a:ext uri="{FF2B5EF4-FFF2-40B4-BE49-F238E27FC236}">
                <a16:creationId xmlns:a16="http://schemas.microsoft.com/office/drawing/2014/main" id="{CEA8026B-D43B-4EBD-9C5C-2FBDFEB880A9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65544" name="Obraz 10">
              <a:extLst>
                <a:ext uri="{FF2B5EF4-FFF2-40B4-BE49-F238E27FC236}">
                  <a16:creationId xmlns:a16="http://schemas.microsoft.com/office/drawing/2014/main" id="{780E8BB0-4839-4739-9FDD-D000BDEE16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5545" name="Obraz 11">
              <a:extLst>
                <a:ext uri="{FF2B5EF4-FFF2-40B4-BE49-F238E27FC236}">
                  <a16:creationId xmlns:a16="http://schemas.microsoft.com/office/drawing/2014/main" id="{5A86D6F0-B4B5-433F-BBE0-59D028E59A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5462</Words>
  <Application>Microsoft Office PowerPoint</Application>
  <PresentationFormat>Panoramiczny</PresentationFormat>
  <Paragraphs>675</Paragraphs>
  <Slides>41</Slides>
  <Notes>38</Notes>
  <HiddenSlides>0</HiddenSlides>
  <MMClips>0</MMClips>
  <ScaleCrop>false</ScaleCrop>
  <HeadingPairs>
    <vt:vector size="8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41</vt:i4>
      </vt:variant>
    </vt:vector>
  </HeadingPairs>
  <TitlesOfParts>
    <vt:vector size="48" baseType="lpstr">
      <vt:lpstr>Arial</vt:lpstr>
      <vt:lpstr>Calibri</vt:lpstr>
      <vt:lpstr>Calibri Light</vt:lpstr>
      <vt:lpstr>Roboto</vt:lpstr>
      <vt:lpstr>Wingdings</vt:lpstr>
      <vt:lpstr>Motyw pakietu Office</vt:lpstr>
      <vt:lpstr>Chart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104</cp:revision>
  <cp:lastPrinted>2021-05-06T12:51:49Z</cp:lastPrinted>
  <dcterms:created xsi:type="dcterms:W3CDTF">2017-12-14T14:22:37Z</dcterms:created>
  <dcterms:modified xsi:type="dcterms:W3CDTF">2021-05-21T12:15:17Z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