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432" r:id="rId2"/>
    <p:sldId id="285" r:id="rId3"/>
    <p:sldId id="423" r:id="rId4"/>
    <p:sldId id="434" r:id="rId5"/>
    <p:sldId id="441" r:id="rId6"/>
    <p:sldId id="443" r:id="rId7"/>
    <p:sldId id="445" r:id="rId8"/>
    <p:sldId id="446" r:id="rId9"/>
    <p:sldId id="447" r:id="rId10"/>
    <p:sldId id="448" r:id="rId11"/>
    <p:sldId id="449" r:id="rId12"/>
    <p:sldId id="450" r:id="rId13"/>
    <p:sldId id="452" r:id="rId14"/>
    <p:sldId id="451" r:id="rId15"/>
    <p:sldId id="453" r:id="rId16"/>
    <p:sldId id="454" r:id="rId17"/>
    <p:sldId id="456" r:id="rId18"/>
    <p:sldId id="458" r:id="rId19"/>
    <p:sldId id="288" r:id="rId20"/>
    <p:sldId id="459" r:id="rId21"/>
    <p:sldId id="460" r:id="rId22"/>
    <p:sldId id="294" r:id="rId2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260522289902479E-2"/>
          <c:y val="4.0163487538567605E-2"/>
          <c:w val="0.43700884479969859"/>
          <c:h val="0.92156100090755866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8E9-479C-806E-03EE1AA908F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D8E9-479C-806E-03EE1AA908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D8E9-479C-806E-03EE1AA908F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D8E9-479C-806E-03EE1AA908F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59,2%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8E9-479C-806E-03EE1AA908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8E9-479C-806E-03EE1AA908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30,8%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8E9-479C-806E-03EE1AA908F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8E9-479C-806E-03EE1AA90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IIaPGWCLC!$F$25:$I$25</c:f>
              <c:numCache>
                <c:formatCode>0.0</c:formatCode>
                <c:ptCount val="4"/>
                <c:pt idx="0">
                  <c:v>59.2</c:v>
                </c:pt>
                <c:pt idx="1">
                  <c:v>8.9</c:v>
                </c:pt>
                <c:pt idx="2">
                  <c:v>30.8</c:v>
                </c:pt>
                <c:pt idx="3">
                  <c:v>1.0999999999999943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8E9-479C-806E-03EE1AA908FB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8E9-479C-806E-03EE1AA908F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8E9-479C-806E-03EE1AA908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8E9-479C-806E-03EE1AA908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8E9-479C-806E-03EE1AA908F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8E9-479C-806E-03EE1AA908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D8E9-479C-806E-03EE1AA908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D8E9-479C-806E-03EE1AA908F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D8E9-479C-806E-03EE1AA90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8E9-479C-806E-03EE1AA908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3898108535365785"/>
          <c:y val="0.19725056618971559"/>
          <c:w val="0.41963875177330939"/>
          <c:h val="0.6772394492856769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C0-4B92-A5ED-6B6AC4E37F2B}"/>
              </c:ext>
            </c:extLst>
          </c:dPt>
          <c:dPt>
            <c:idx val="1"/>
            <c:bubble3D val="0"/>
            <c:explosion val="7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C0-4B92-A5ED-6B6AC4E37F2B}"/>
              </c:ext>
            </c:extLst>
          </c:dPt>
          <c:dPt>
            <c:idx val="2"/>
            <c:bubble3D val="0"/>
            <c:explosion val="9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C0-4B92-A5ED-6B6AC4E37F2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GZachWisla!$D$28:$F$28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GZachWisla!$D$30:$F$30</c:f>
              <c:numCache>
                <c:formatCode>0%</c:formatCode>
                <c:ptCount val="3"/>
                <c:pt idx="0">
                  <c:v>0.66812227074235808</c:v>
                </c:pt>
                <c:pt idx="1">
                  <c:v>1.3100436681222707E-2</c:v>
                </c:pt>
                <c:pt idx="2">
                  <c:v>0.31877729257641924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C0-4B92-A5ED-6B6AC4E37F2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6864765456026681"/>
          <c:h val="0.3244461217759563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2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319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09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81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3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18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dla obszaru dorzecza Wisły, regionu wodnego Górnej-Zachodniej Wisły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dla obszaru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regionu wodnego Górnej-Zachodniej Wisły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266038"/>
            <a:ext cx="4010025" cy="49521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w granicach Polski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 zarazem największy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wschodnią i fragment środkowej części kraju, a jego powierzchnia wynosi ok. 185 tys.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stanowi ok. 59%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Wisły leży w województwach: śląskim, małopolskim, podkarpackim, lubelskim, świętokrzyskim, łódzkim, mazowieckim, podlaskim, warmińsko-mazurskim, kujawsko- pomorskim i 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siedem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 (RZGW Gliwice),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(RZGW Kraków),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 (RZGW Rzeszów),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 (RZGW Białystok),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 (RZGW Lublin),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(RZGW Warszawa),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 (RZGW Gdańsk).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880114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26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499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8679820" y="787401"/>
            <a:ext cx="3325367" cy="508667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AEA41D67-4903-4CB5-9901-2468711E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409" y="4027340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49812"/>
              </p:ext>
            </p:extLst>
          </p:nvPr>
        </p:nvGraphicFramePr>
        <p:xfrm>
          <a:off x="4488402" y="585628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0EDA4D13-30FB-431E-9D61-055A7BE0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2735502"/>
            <a:ext cx="3290185" cy="1069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169 jcwp, 94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240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2 056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2 251 jcwp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C1DA4FC-DC9A-4A81-BCD8-18DD4D0E1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134" y="713580"/>
            <a:ext cx="4347891" cy="543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Górnej-Zachodniej Wisły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7182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powstał z podzielenia regionu wodnego Górnej Wisły (aPGW) na dwa regiony.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25%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małopolskim, świętokrzyskim i niewielkim fragmentem w podkarpackim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Górnej-Zachodniej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oraz jcwpd (podziemne). Brak jcwp przybrzeżnych (CW) i przejściowych (TW) ) oraz jeziornych (LW)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589686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595419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Górnej-Zachodniej Wisły 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7FECE0A-AAC5-4BC9-8C57-60481D623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433" y="1234654"/>
            <a:ext cx="5628387" cy="4690984"/>
          </a:xfrm>
          <a:prstGeom prst="rect">
            <a:avLst/>
          </a:prstGeom>
        </p:spPr>
      </p:pic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FFB8EC3A-A1D3-4D19-9DBE-205A3703DD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654493"/>
              </p:ext>
            </p:extLst>
          </p:nvPr>
        </p:nvGraphicFramePr>
        <p:xfrm>
          <a:off x="1419064" y="4496412"/>
          <a:ext cx="3057842" cy="145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814904"/>
              </p:ext>
            </p:extLst>
          </p:nvPr>
        </p:nvGraphicFramePr>
        <p:xfrm>
          <a:off x="3890709" y="586114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31254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229 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10235" y="1999213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FB44AD8B-7FCE-4A80-81C2-F144AED1D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130276"/>
              </p:ext>
            </p:extLst>
          </p:nvPr>
        </p:nvGraphicFramePr>
        <p:xfrm>
          <a:off x="9459913" y="2451095"/>
          <a:ext cx="2603499" cy="1974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9652A10-F991-41CA-882E-946EBC9AB6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006" y="1233795"/>
            <a:ext cx="5121874" cy="465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223653"/>
              </p:ext>
            </p:extLst>
          </p:nvPr>
        </p:nvGraphicFramePr>
        <p:xfrm>
          <a:off x="3890709" y="582930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032495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Górnej-Zachodniej Wisły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092921"/>
              </p:ext>
            </p:extLst>
          </p:nvPr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9" name="Grupa 28">
            <a:extLst>
              <a:ext uri="{FF2B5EF4-FFF2-40B4-BE49-F238E27FC236}">
                <a16:creationId xmlns:a16="http://schemas.microsoft.com/office/drawing/2014/main" id="{E5B9E601-3567-48FB-B205-4594861A91CA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30" name="Text Box 12">
              <a:extLst>
                <a:ext uri="{FF2B5EF4-FFF2-40B4-BE49-F238E27FC236}">
                  <a16:creationId xmlns:a16="http://schemas.microsoft.com/office/drawing/2014/main" id="{2CEA4F9B-B3D4-44F3-8053-7B6DF7AFC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16BE3011-0461-4654-92DB-CF57FEB2BD93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Text Box 12">
              <a:extLst>
                <a:ext uri="{FF2B5EF4-FFF2-40B4-BE49-F238E27FC236}">
                  <a16:creationId xmlns:a16="http://schemas.microsoft.com/office/drawing/2014/main" id="{14039716-B76E-4254-BC7B-1C13BF81F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6906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33" name="Text Box 12">
              <a:extLst>
                <a:ext uri="{FF2B5EF4-FFF2-40B4-BE49-F238E27FC236}">
                  <a16:creationId xmlns:a16="http://schemas.microsoft.com/office/drawing/2014/main" id="{F6922864-CEE9-416A-A609-BA1CE9753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AE2B32A8-C320-4009-B157-7160002AC5CE}"/>
                </a:ext>
              </a:extLst>
            </p:cNvPr>
            <p:cNvSpPr/>
            <p:nvPr/>
          </p:nvSpPr>
          <p:spPr>
            <a:xfrm>
              <a:off x="510235" y="2242798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A718E80-A197-44D7-B06C-6B61AD8940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831" y="1233795"/>
            <a:ext cx="5080800" cy="46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818033"/>
              </p:ext>
            </p:extLst>
          </p:nvPr>
        </p:nvGraphicFramePr>
        <p:xfrm>
          <a:off x="5070580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422D12B3-F8C3-4B85-B352-70C76E3024F1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0B886DAF-9CB5-4250-AF52-C50391B50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(25%)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6C4CCC95-4A28-4702-A85A-8EBC11FAC945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F1B4AAA5-82DE-4688-B6CB-71EDF54331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7" y="3490676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D115B8D3-3F62-424E-B94F-F05ECC430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D86BBDA6-4944-415D-9B36-2799C7900689}"/>
                </a:ext>
              </a:extLst>
            </p:cNvPr>
            <p:cNvSpPr/>
            <p:nvPr/>
          </p:nvSpPr>
          <p:spPr>
            <a:xfrm>
              <a:off x="443997" y="319982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3AAA3728-8C83-45BD-A3CB-9F0FDCE49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54" y="1222903"/>
            <a:ext cx="5272425" cy="47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67834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C65CAB4C-4CC3-4CEE-8298-FF51BEEA1F36}"/>
              </a:ext>
            </a:extLst>
          </p:cNvPr>
          <p:cNvGrpSpPr/>
          <p:nvPr/>
        </p:nvGrpSpPr>
        <p:grpSpPr>
          <a:xfrm>
            <a:off x="391226" y="1233795"/>
            <a:ext cx="3334163" cy="4836804"/>
            <a:chOff x="391226" y="1233795"/>
            <a:chExt cx="3334163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4AF7DE99-BB07-4986-AE50-B11B38911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365FC9E0-B51F-455B-9964-111AF488E50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C4459454-D2B2-4262-9E97-CD6D2CA9E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04" y="347292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4081FC8E-2DAE-41C5-8B3F-B2705F118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20A7ECD0-BFFF-4B02-ACBB-4CE721B60188}"/>
                </a:ext>
              </a:extLst>
            </p:cNvPr>
            <p:cNvSpPr/>
            <p:nvPr/>
          </p:nvSpPr>
          <p:spPr>
            <a:xfrm>
              <a:off x="443997" y="5421585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A9C3001-1FE4-4C4F-8F5B-4A4A581F3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16" y="1233795"/>
            <a:ext cx="5254828" cy="477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Wisły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82DFA18-9317-4E8B-BD8C-770AE5A10985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fizykochemii: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111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brak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AB85A151-5994-4591-A598-B5FA807FC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1950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709DAB7-5B8F-4D80-83B2-54126E8A7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798" y="1272972"/>
            <a:ext cx="5391899" cy="490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8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hydromorfologii: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203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7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4998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185F4BA-BA97-49BB-8030-A415EC057E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24" y="1199923"/>
            <a:ext cx="5476569" cy="49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fizykochemiczne: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142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1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80042EC-9BC7-4778-8C80-19CD71904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792" y="1155699"/>
            <a:ext cx="5520837" cy="502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cechy 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136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6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F134158-8007-4AF3-B2C7-7AF86C09A0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477" y="1155700"/>
            <a:ext cx="5498381" cy="500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zasoby wodne: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12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brak jcwp ze zidentyfikowaną presją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3927EAB-7429-497C-B48B-4C6180DB8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29" y="1165133"/>
            <a:ext cx="5466735" cy="49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2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715760" y="2277962"/>
            <a:ext cx="50782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42900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7DFC624-93BD-4FF6-9F8A-3AE193182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638" y="1155700"/>
            <a:ext cx="5496242" cy="499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514744" y="2347858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jcwpd: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jcwpd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 ilościową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jcwpd ze zidentyfikowaną presją chemiczną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 jcwp bez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zidentyfikowanej presji znaczącej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7030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E6690A9-DCDB-47B4-95B3-8B47C7D667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24" y="1155700"/>
            <a:ext cx="5479411" cy="498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6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jcwp– region wodny Górnej-Zachodniej Wisły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5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15619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Górnej-Zachodniej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F39EB11-3906-4B47-B2AF-476A410F92CE}"/>
              </a:ext>
            </a:extLst>
          </p:cNvPr>
          <p:cNvSpPr/>
          <p:nvPr/>
        </p:nvSpPr>
        <p:spPr>
          <a:xfrm>
            <a:off x="1807269" y="2920793"/>
            <a:ext cx="2723775" cy="508208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C199F91-F259-4A32-B80A-B7DA321E77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1033" y="1100389"/>
            <a:ext cx="5490437" cy="499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jcwpd– region wodny Górnej-Zachodniej Wisły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88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7143DAD4-4220-4839-97D0-7A562FF119A9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688FF56F-B7A0-4419-BE66-361FFF4A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15619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Górnej-Zachodniej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DF8A31C-F981-4ADF-BB0C-163F7EF4AA56}"/>
              </a:ext>
            </a:extLst>
          </p:cNvPr>
          <p:cNvSpPr/>
          <p:nvPr/>
        </p:nvSpPr>
        <p:spPr>
          <a:xfrm>
            <a:off x="1860609" y="3422177"/>
            <a:ext cx="2723775" cy="30001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01CC259-9DB4-4D98-B699-55810857D1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7318" y="1156732"/>
            <a:ext cx="5355667" cy="487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9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" y="3193007"/>
            <a:ext cx="11141075" cy="138089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92%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33049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1975</Words>
  <Application>Microsoft Office PowerPoint</Application>
  <PresentationFormat>Panoramiczny</PresentationFormat>
  <Paragraphs>239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245</cp:revision>
  <dcterms:created xsi:type="dcterms:W3CDTF">2017-12-14T14:22:37Z</dcterms:created>
  <dcterms:modified xsi:type="dcterms:W3CDTF">2021-05-18T10:56:51Z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